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62" r:id="rId2"/>
    <p:sldId id="365" r:id="rId3"/>
    <p:sldId id="381" r:id="rId4"/>
    <p:sldId id="318" r:id="rId5"/>
    <p:sldId id="367" r:id="rId6"/>
    <p:sldId id="374" r:id="rId7"/>
    <p:sldId id="390" r:id="rId8"/>
    <p:sldId id="406" r:id="rId9"/>
    <p:sldId id="272" r:id="rId10"/>
    <p:sldId id="388" r:id="rId11"/>
    <p:sldId id="38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DFD"/>
    <a:srgbClr val="00F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3599A-91CC-1745-A4CF-49EEDD0A9BA3}" type="datetimeFigureOut">
              <a:rPr lang="en-US" smtClean="0"/>
              <a:t>6/17/22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1B45B-DDE8-2D44-A960-C8880B68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1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8F96-DBC5-6346-8822-58F742070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09555F-6435-7A4D-8BC8-1519498DB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07637-68FB-7D44-A6AC-17566E8D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FCAF4-3C5E-4948-A6BC-4529705C59F1}" type="datetime1">
              <a:rPr lang="en-NZ" smtClean="0"/>
              <a:t>17/06/22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CC3D1-8C46-A846-AD34-FF4BD8E2C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85-6206-A446-BDCD-9E51A1EAA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1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5160-39E4-4C45-9016-FA91B54A4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D2624-7A0B-9846-BB8C-F1777651A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0D642-82EB-134E-9CA7-DA0B2EBD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92DCC-9176-3146-8539-73CF2FD04172}" type="datetime1">
              <a:rPr lang="en-NZ" smtClean="0"/>
              <a:t>17/06/22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565F3-D973-B547-A0BA-EE3FA7DBD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02BD8-9494-AB48-B2F6-F1224A5D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8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0F98B9-C4AD-8041-9AA9-7723FE0EF5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38D32C-8C4A-CD46-B29F-5758321E8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06322-0FA9-174D-B82F-8706564F0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C2FD-718F-C541-95F0-6ADAF41F30EF}" type="datetime1">
              <a:rPr lang="en-NZ" smtClean="0"/>
              <a:t>17/06/22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E3734-75DC-9145-BEEA-5F2021187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DB7D-6B47-C140-A5EB-2A54E8F75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7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1B45-3646-9D45-8F85-AAD654045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C1D90-5FC6-BB47-A41D-C206BAEB4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C632C-F1CB-5940-AB79-6C2539C2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20CC-D6EE-3C42-98A4-D038670D4A0F}" type="datetime1">
              <a:rPr lang="en-NZ" smtClean="0"/>
              <a:t>17/06/22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00F0F-6089-8E45-9FFB-B18ABEEB7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6CC87-1761-CD4E-81F1-98C46D5F4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97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11995-8E6D-564F-A4A6-DFD589A48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9BD33-AC81-9142-9E93-D2D26B867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D078B-FAE6-BA4C-AEB4-0678B1EB4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F75-24FD-AD4E-BE45-8CB8E635B3CC}" type="datetime1">
              <a:rPr lang="en-NZ" smtClean="0"/>
              <a:t>17/06/22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A1642-1B58-3049-AF4B-483F07AE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0627F-1C2B-9F41-9EA8-BE4A46E91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0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D6A97-A3D3-504F-8BB0-D8B3FC429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6C964-61D2-3247-B3AC-ECE6C607B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48F283-7CEF-2449-9651-B277F8CD0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88AE7-D54C-524B-992A-20A30815E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EA8C-4F26-F547-B320-54AB046B2371}" type="datetime1">
              <a:rPr lang="en-NZ" smtClean="0"/>
              <a:t>17/06/22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93F9A-F2B5-6642-9703-7C822A98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07B2C-E6FB-604A-B7C1-99C81192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19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31FAD-BAAC-8946-9E5A-663B6F7E6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2BE07-B8F9-474D-BD38-9403CF1C5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DC453-8699-4648-A1FF-C61D45BC3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9157C-A9B3-7046-B7D7-F22196477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AA97CF-BF45-3F47-B7F7-9C726CA8A4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B9569-F181-6D42-9D69-78DE0838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4DB1-B2FA-6B4F-B8D7-97AB43105988}" type="datetime1">
              <a:rPr lang="en-NZ" smtClean="0"/>
              <a:t>17/06/22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4F9FEC-51CC-F34B-8B78-366BFBB4B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8CA726-4741-A844-8023-EAE9F43C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1758-501D-F84A-8A08-09EF6FC7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9A82A-AE18-B043-AF40-DE9C085E3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E2129-1214-B842-9A6A-4C311F17F7AE}" type="datetime1">
              <a:rPr lang="en-NZ" smtClean="0"/>
              <a:t>17/06/22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039C4-26B9-F943-BD5A-2D3D5D989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F0454-F9B0-DA43-8CE8-6A6C2C733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3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12F1A-0619-7A46-895C-1FAAF654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61F5-FCA7-E64E-B101-4B1D15A693CA}" type="datetime1">
              <a:rPr lang="en-NZ" smtClean="0"/>
              <a:t>17/06/22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35103F-401B-0540-A483-CEA8D4076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199A6-88DA-2B4B-BD61-6233721C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4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5779F-EBA9-6444-B31E-B5077984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84D3-19CF-C348-B542-9E4194BDF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7D6D4-B667-CF47-A69C-DEB3BBB50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9C7A7-80BC-994A-BA94-E3A1F9730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BBEC-94AD-554D-AD5A-880D28170F91}" type="datetime1">
              <a:rPr lang="en-NZ" smtClean="0"/>
              <a:t>17/06/22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FAB55-0FE2-1D41-B0E2-FEA5D215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FA842-6BE0-E943-910C-F752B3427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96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EC343-4F13-454B-BE18-A310D134B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F815F-2B27-A244-8721-30580A2798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0E552-CE11-3B4A-9089-BC6B08B90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CB8CD-5670-B54D-8104-17000EE1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9B5B3-1AD2-0F4D-97F4-F5ED91A3FC43}" type="datetime1">
              <a:rPr lang="en-NZ" smtClean="0"/>
              <a:t>17/06/22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3CB6C-3570-C447-ADD0-2F9E3A3E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8F876-D8FB-4F4B-BCC3-57615CD0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99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616E8-78DD-E149-9A1E-43D34E513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B5E28-C465-CE4B-BCDE-ADC968811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82D2A-9ECF-DB45-AA96-8DF1DCBEB4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C8289-EDA1-A14F-96A9-4DB7DB382A6B}" type="datetime1">
              <a:rPr lang="en-NZ" smtClean="0"/>
              <a:t>17/06/22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8DA9F-4BB4-F144-A87F-E24AF3496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290E-D149-4343-8FA7-4B577E333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4EB9F-1E13-2746-80C9-9699515CB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5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odcasts.google.com/feed/aHR0cHM6Ly9mZWVkcy5zaW1wbGVjYXN0LmNvbS81NG5BR2NJbA/episode/ODEyYmUxMzMtNGZkMy00ZDU5LTk2ZTMtMjg1YTljMTRkNDE0?hl=en-NZ&amp;ved=2ahUKEwix3NyYyfb2AhVIR2wGHYA5B5cQjrkEegQIBBAF&amp;ep=6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33D107-669E-D24C-97B3-92D1A36EA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272" y="954284"/>
            <a:ext cx="10513106" cy="2943432"/>
          </a:xfrm>
        </p:spPr>
        <p:txBody>
          <a:bodyPr>
            <a:normAutofit/>
          </a:bodyPr>
          <a:lstStyle/>
          <a:p>
            <a:pPr algn="l"/>
            <a:r>
              <a:rPr lang="en-US" sz="6800" dirty="0"/>
              <a:t>Public health and climate change. Has done well. Could do better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91999-8514-004A-A385-91A6971C2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272" y="4262016"/>
            <a:ext cx="10513106" cy="1242688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Alistair Woodward</a:t>
            </a:r>
          </a:p>
          <a:p>
            <a:pPr algn="l"/>
            <a:r>
              <a:rPr lang="en-US" sz="2000" dirty="0"/>
              <a:t>University of Auckland</a:t>
            </a:r>
          </a:p>
          <a:p>
            <a:pPr algn="l"/>
            <a:r>
              <a:rPr lang="en-US" sz="2000" dirty="0"/>
              <a:t>New Zealand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4070B-CDD1-73B8-B295-19E02247FC77}"/>
              </a:ext>
            </a:extLst>
          </p:cNvPr>
          <p:cNvSpPr txBox="1"/>
          <p:nvPr/>
        </p:nvSpPr>
        <p:spPr>
          <a:xfrm>
            <a:off x="1033272" y="5608990"/>
            <a:ext cx="10357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Symposium to celebrate 60 years of the Heidelberg Institute of Global Health, June 2022</a:t>
            </a:r>
          </a:p>
        </p:txBody>
      </p:sp>
    </p:spTree>
    <p:extLst>
      <p:ext uri="{BB962C8B-B14F-4D97-AF65-F5344CB8AC3E}">
        <p14:creationId xmlns:p14="http://schemas.microsoft.com/office/powerpoint/2010/main" val="112318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99B45C-4566-D0C4-E408-F93A0648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DA90C4C-9A42-256A-90E9-5654923A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493" y="0"/>
            <a:ext cx="698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2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B842F5-874C-F8CF-4C42-97825C18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3835E31-4698-9653-41FB-FF60E9D00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79" y="0"/>
            <a:ext cx="11022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33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83D6211-51CE-C74F-9502-680DCB4AF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77" y="0"/>
            <a:ext cx="934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91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E18C72D-FB6E-4C44-988A-DB2562ACA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0" y="165740"/>
            <a:ext cx="8490858" cy="6962502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7B140F-266B-0942-AC3A-E5364ECEDF52}"/>
              </a:ext>
            </a:extLst>
          </p:cNvPr>
          <p:cNvSpPr txBox="1"/>
          <p:nvPr/>
        </p:nvSpPr>
        <p:spPr>
          <a:xfrm>
            <a:off x="6096000" y="4838452"/>
            <a:ext cx="21574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www.stats.govt.nz</a:t>
            </a:r>
            <a:r>
              <a:rPr lang="en-US" sz="1100" dirty="0"/>
              <a:t>/indicators/new-</a:t>
            </a:r>
            <a:r>
              <a:rPr lang="en-US" sz="1100" dirty="0" err="1"/>
              <a:t>zealands</a:t>
            </a:r>
            <a:r>
              <a:rPr lang="en-US" sz="1100" dirty="0"/>
              <a:t>-greenhouse-gas-emissions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228180-3D15-DC4B-99C4-C0473D1BFE2B}"/>
              </a:ext>
            </a:extLst>
          </p:cNvPr>
          <p:cNvSpPr txBox="1"/>
          <p:nvPr/>
        </p:nvSpPr>
        <p:spPr>
          <a:xfrm>
            <a:off x="8382254" y="2530128"/>
            <a:ext cx="36593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 1990 (AR1) New Zealand was close to carbon net zero.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That is now (AR6) the country’s aspirational target for 2050.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FEADEE-18F5-AB45-B9F8-B28D48970192}"/>
              </a:ext>
            </a:extLst>
          </p:cNvPr>
          <p:cNvSpPr txBox="1"/>
          <p:nvPr/>
        </p:nvSpPr>
        <p:spPr>
          <a:xfrm>
            <a:off x="8382254" y="748144"/>
            <a:ext cx="3170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Thirty years of climate science 1990 - 2020; no sign of a fall in greenhouse emissions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D6ABE-9608-4342-81D9-44AAD7B2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21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5BB413B-FD98-2C47-9070-4BF4174E6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608365"/>
              </p:ext>
            </p:extLst>
          </p:nvPr>
        </p:nvGraphicFramePr>
        <p:xfrm>
          <a:off x="2032000" y="1737360"/>
          <a:ext cx="8127999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1829">
                  <a:extLst>
                    <a:ext uri="{9D8B030D-6E8A-4147-A177-3AD203B41FA5}">
                      <a16:colId xmlns:a16="http://schemas.microsoft.com/office/drawing/2014/main" val="127303350"/>
                    </a:ext>
                  </a:extLst>
                </a:gridCol>
                <a:gridCol w="5533901">
                  <a:extLst>
                    <a:ext uri="{9D8B030D-6E8A-4147-A177-3AD203B41FA5}">
                      <a16:colId xmlns:a16="http://schemas.microsoft.com/office/drawing/2014/main" val="1912539127"/>
                    </a:ext>
                  </a:extLst>
                </a:gridCol>
                <a:gridCol w="1752269">
                  <a:extLst>
                    <a:ext uri="{9D8B030D-6E8A-4147-A177-3AD203B41FA5}">
                      <a16:colId xmlns:a16="http://schemas.microsoft.com/office/drawing/2014/main" val="2360879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Value-adding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024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Provide more and better information on health impacts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Bressler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920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Health protection adds teeth to climate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Campbell-</a:t>
                      </a:r>
                      <a:r>
                        <a:rPr lang="en-US" sz="1800" dirty="0" err="1"/>
                        <a:t>Lendrum</a:t>
                      </a:r>
                      <a:r>
                        <a:rPr lang="en-US" sz="1800" dirty="0"/>
                        <a:t> 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435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Make better use of openings and opportunities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Semenza</a:t>
                      </a:r>
                      <a:r>
                        <a:rPr lang="en-US" sz="1800" dirty="0"/>
                        <a:t>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838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Engage more strongly with advocacy and activism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Rossa-</a:t>
                      </a:r>
                      <a:r>
                        <a:rPr lang="en-US" sz="1800" dirty="0" err="1"/>
                        <a:t>Roccor</a:t>
                      </a:r>
                      <a:r>
                        <a:rPr lang="en-US" sz="1800" dirty="0"/>
                        <a:t>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2865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438A589-0793-F547-97A2-B7D9E189230A}"/>
              </a:ext>
            </a:extLst>
          </p:cNvPr>
          <p:cNvSpPr txBox="1"/>
          <p:nvPr/>
        </p:nvSpPr>
        <p:spPr>
          <a:xfrm>
            <a:off x="2127002" y="760021"/>
            <a:ext cx="812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public health may add value to climate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E6828-CFFA-524A-A9B9-6C127785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36714-5043-77A6-76E2-CB819E9D3644}"/>
              </a:ext>
            </a:extLst>
          </p:cNvPr>
          <p:cNvSpPr txBox="1"/>
          <p:nvPr/>
        </p:nvSpPr>
        <p:spPr>
          <a:xfrm>
            <a:off x="6787056" y="5617436"/>
            <a:ext cx="324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Woodward, Wild &amp; </a:t>
            </a:r>
            <a:r>
              <a:rPr lang="en-US" dirty="0" err="1"/>
              <a:t>Samet</a:t>
            </a:r>
            <a:r>
              <a:rPr lang="en-US" dirty="0"/>
              <a:t>. 2022</a:t>
            </a:r>
          </a:p>
        </p:txBody>
      </p:sp>
    </p:spTree>
    <p:extLst>
      <p:ext uri="{BB962C8B-B14F-4D97-AF65-F5344CB8AC3E}">
        <p14:creationId xmlns:p14="http://schemas.microsoft.com/office/powerpoint/2010/main" val="3336827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8-05 at 10.43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26" y="1694771"/>
            <a:ext cx="5843680" cy="330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02CD07-6368-BD47-A781-4FD0FC6D301C}"/>
              </a:ext>
            </a:extLst>
          </p:cNvPr>
          <p:cNvSpPr txBox="1"/>
          <p:nvPr/>
        </p:nvSpPr>
        <p:spPr>
          <a:xfrm>
            <a:off x="2032535" y="5329495"/>
            <a:ext cx="7325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Better information may spur climate action, but often it doesn’t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C3C3F-4355-7448-9F5B-EB2C4A24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82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83DF09-1213-6A45-913B-21C6D0DD5F1B}"/>
              </a:ext>
            </a:extLst>
          </p:cNvPr>
          <p:cNvSpPr txBox="1"/>
          <p:nvPr/>
        </p:nvSpPr>
        <p:spPr>
          <a:xfrm>
            <a:off x="1342466" y="4073545"/>
            <a:ext cx="9643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Policy making is not a system in which rational, independent individuals have the top-down power to make decisions …. Influences include social constructs, narratives, interest coalitions and political and power dynamics. 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17E42EC-C2BE-D147-893D-792FCB6FE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66" y="1125187"/>
            <a:ext cx="10449731" cy="24725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0BC262-9E1F-5946-9EFF-08F134944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32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D7585D1-CD5D-C34B-8D97-FD10E499A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96912"/>
            <a:ext cx="7015163" cy="3239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B5B9E3-A2CE-BB4D-9323-09C8D2FE0307}"/>
              </a:ext>
            </a:extLst>
          </p:cNvPr>
          <p:cNvSpPr txBox="1"/>
          <p:nvPr/>
        </p:nvSpPr>
        <p:spPr>
          <a:xfrm>
            <a:off x="985838" y="46291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News-making is key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E3354-ECE2-7842-BE25-014C81A5BE81}"/>
              </a:ext>
            </a:extLst>
          </p:cNvPr>
          <p:cNvSpPr txBox="1"/>
          <p:nvPr/>
        </p:nvSpPr>
        <p:spPr>
          <a:xfrm>
            <a:off x="8462964" y="5133675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Vector control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441F82-D146-514A-893E-377B4EFB6DDD}"/>
              </a:ext>
            </a:extLst>
          </p:cNvPr>
          <p:cNvSpPr txBox="1"/>
          <p:nvPr/>
        </p:nvSpPr>
        <p:spPr>
          <a:xfrm>
            <a:off x="5005389" y="4294794"/>
            <a:ext cx="345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Get close to politicians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4AC15-344D-E84D-BD95-36836CACDA1A}"/>
              </a:ext>
            </a:extLst>
          </p:cNvPr>
          <p:cNvSpPr txBox="1"/>
          <p:nvPr/>
        </p:nvSpPr>
        <p:spPr>
          <a:xfrm>
            <a:off x="3386138" y="5548015"/>
            <a:ext cx="401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Challenge norms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6A2A8-2CF0-AF48-955A-230328497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01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E18C72D-FB6E-4C44-988A-DB2562ACA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0" y="165740"/>
            <a:ext cx="8490858" cy="6962502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7B140F-266B-0942-AC3A-E5364ECEDF52}"/>
              </a:ext>
            </a:extLst>
          </p:cNvPr>
          <p:cNvSpPr txBox="1"/>
          <p:nvPr/>
        </p:nvSpPr>
        <p:spPr>
          <a:xfrm>
            <a:off x="6096000" y="4838452"/>
            <a:ext cx="21574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www.stats.govt.nz</a:t>
            </a:r>
            <a:r>
              <a:rPr lang="en-US" sz="1100" dirty="0"/>
              <a:t>/indicators/new-</a:t>
            </a:r>
            <a:r>
              <a:rPr lang="en-US" sz="1100" dirty="0" err="1"/>
              <a:t>zealands</a:t>
            </a:r>
            <a:r>
              <a:rPr lang="en-US" sz="1100" dirty="0"/>
              <a:t>-greenhouse-gas-emissions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D6ABE-9608-4342-81D9-44AAD7B2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EB9F-1E13-2746-80C9-9699515CB08C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5311A-4739-4303-A3D3-204CDEFF2ACA}"/>
              </a:ext>
            </a:extLst>
          </p:cNvPr>
          <p:cNvSpPr txBox="1"/>
          <p:nvPr/>
        </p:nvSpPr>
        <p:spPr>
          <a:xfrm>
            <a:off x="8326820" y="1765739"/>
            <a:ext cx="30269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DFD"/>
                </a:solidFill>
              </a:rPr>
              <a:t>“we do not take responsibility for the future, and are unduly deferential to vested interests”</a:t>
            </a:r>
          </a:p>
          <a:p>
            <a:endParaRPr lang="en-US" sz="2400" dirty="0">
              <a:solidFill>
                <a:srgbClr val="00BDFD"/>
              </a:solidFill>
            </a:endParaRPr>
          </a:p>
          <a:p>
            <a:r>
              <a:rPr lang="en-US" sz="2400" dirty="0">
                <a:solidFill>
                  <a:srgbClr val="00BDFD"/>
                </a:solidFill>
              </a:rPr>
              <a:t>Guy Salmond</a:t>
            </a:r>
          </a:p>
        </p:txBody>
      </p:sp>
    </p:spTree>
    <p:extLst>
      <p:ext uri="{BB962C8B-B14F-4D97-AF65-F5344CB8AC3E}">
        <p14:creationId xmlns:p14="http://schemas.microsoft.com/office/powerpoint/2010/main" val="3451996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8F40EE7F-F43A-A645-918C-3715937E4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990" y="0"/>
            <a:ext cx="9754019" cy="6858000"/>
          </a:xfrm>
          <a:prstGeom prst="rect">
            <a:avLst/>
          </a:prstGeom>
        </p:spPr>
      </p:pic>
      <p:pic>
        <p:nvPicPr>
          <p:cNvPr id="5" name="Picture 4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81F3806-9B93-404C-B0B7-40F9200BF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90" y="152400"/>
            <a:ext cx="9754019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4B49056-0F8B-6640-843D-3495683E2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926" y="1498154"/>
            <a:ext cx="9387053" cy="535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1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501C-83CD-6002-0C5F-69EF53493573}"/>
              </a:ext>
            </a:extLst>
          </p:cNvPr>
          <p:cNvSpPr txBox="1"/>
          <p:nvPr/>
        </p:nvSpPr>
        <p:spPr>
          <a:xfrm>
            <a:off x="7914290" y="2270234"/>
            <a:ext cx="3415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2"/>
              </a:rPr>
              <a:t>Listen to The Daily </a:t>
            </a:r>
            <a:r>
              <a:rPr lang="en-US" sz="3200" dirty="0"/>
              <a:t>on Joe Manchin’s conflict of interests</a:t>
            </a:r>
          </a:p>
        </p:txBody>
      </p:sp>
      <p:pic>
        <p:nvPicPr>
          <p:cNvPr id="6" name="Picture 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2C2CEC35-CE0E-0F90-2655-19B687EBA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1755444"/>
            <a:ext cx="6316718" cy="43979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6C86AF-2097-97B7-1ECF-F8B5F9043DAD}"/>
              </a:ext>
            </a:extLst>
          </p:cNvPr>
          <p:cNvSpPr txBox="1"/>
          <p:nvPr/>
        </p:nvSpPr>
        <p:spPr>
          <a:xfrm>
            <a:off x="1397873" y="308919"/>
            <a:ext cx="9270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It’s not the science that is difficult to accept, but the consequences of the science</a:t>
            </a:r>
          </a:p>
        </p:txBody>
      </p:sp>
    </p:spTree>
    <p:extLst>
      <p:ext uri="{BB962C8B-B14F-4D97-AF65-F5344CB8AC3E}">
        <p14:creationId xmlns:p14="http://schemas.microsoft.com/office/powerpoint/2010/main" val="821451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280</Words>
  <Application>Microsoft Macintosh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Public health and climate change. Has done well. Could do better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Alistair Woodward</dc:creator>
  <cp:lastModifiedBy>Alistair Woodward</cp:lastModifiedBy>
  <cp:revision>45</cp:revision>
  <cp:lastPrinted>2021-11-08T19:35:24Z</cp:lastPrinted>
  <dcterms:created xsi:type="dcterms:W3CDTF">2021-10-15T00:57:30Z</dcterms:created>
  <dcterms:modified xsi:type="dcterms:W3CDTF">2022-06-17T04:13:09Z</dcterms:modified>
</cp:coreProperties>
</file>