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94" r:id="rId2"/>
    <p:sldId id="1582" r:id="rId3"/>
    <p:sldId id="1592" r:id="rId4"/>
    <p:sldId id="1586" r:id="rId5"/>
    <p:sldId id="256" r:id="rId6"/>
    <p:sldId id="269" r:id="rId7"/>
    <p:sldId id="272" r:id="rId8"/>
    <p:sldId id="671" r:id="rId9"/>
    <p:sldId id="298" r:id="rId10"/>
    <p:sldId id="273" r:id="rId1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3A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29"/>
    <p:restoredTop sz="94617"/>
  </p:normalViewPr>
  <p:slideViewPr>
    <p:cSldViewPr snapToGrid="0" snapToObjects="1">
      <p:cViewPr varScale="1">
        <p:scale>
          <a:sx n="89" d="100"/>
          <a:sy n="89" d="100"/>
        </p:scale>
        <p:origin x="1008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51EB94-A6F4-CE45-8828-EC5FD094D5F3}" type="datetimeFigureOut">
              <a:rPr lang="fr-FR" smtClean="0"/>
              <a:t>21/06/2022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DF34FC-B804-D54C-89C2-2371D51434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0356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>
            <a:extLst>
              <a:ext uri="{FF2B5EF4-FFF2-40B4-BE49-F238E27FC236}">
                <a16:creationId xmlns:a16="http://schemas.microsoft.com/office/drawing/2014/main" id="{2FE98064-B563-044F-A1C6-A3C49A92615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Notes Placeholder 2">
            <a:extLst>
              <a:ext uri="{FF2B5EF4-FFF2-40B4-BE49-F238E27FC236}">
                <a16:creationId xmlns:a16="http://schemas.microsoft.com/office/drawing/2014/main" id="{D673A41C-1831-6445-92D0-E1C177EDEE3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15363" name="Slide Number Placeholder 3">
            <a:extLst>
              <a:ext uri="{FF2B5EF4-FFF2-40B4-BE49-F238E27FC236}">
                <a16:creationId xmlns:a16="http://schemas.microsoft.com/office/drawing/2014/main" id="{7B762DD0-1399-684A-97DA-E7A9B29977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66280F4-526C-1346-B338-BE0F439F50FA}" type="slidenum">
              <a:rPr lang="en-US" altLang="fr-FR" sz="1200">
                <a:latin typeface="Times New Roman" panose="02020603050405020304" pitchFamily="18" charset="0"/>
              </a:rPr>
              <a:pPr eaLnBrk="1" hangingPunct="1"/>
              <a:t>1</a:t>
            </a:fld>
            <a:endParaRPr lang="en-US" altLang="fr-FR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568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lienbildplatzhalter 1">
            <a:extLst>
              <a:ext uri="{FF2B5EF4-FFF2-40B4-BE49-F238E27FC236}">
                <a16:creationId xmlns:a16="http://schemas.microsoft.com/office/drawing/2014/main" id="{FB51EEB9-B813-014F-A598-A74BE5FD965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izenplatzhalter 2">
            <a:extLst>
              <a:ext uri="{FF2B5EF4-FFF2-40B4-BE49-F238E27FC236}">
                <a16:creationId xmlns:a16="http://schemas.microsoft.com/office/drawing/2014/main" id="{96140980-7732-0343-8DDB-1148CF8837D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altLang="de-DE"/>
              <a:t>Entweder dieses Dia als Finale Zusammenfassung, auch eine Verbeugung in Richtung Till und CP1!</a:t>
            </a:r>
          </a:p>
        </p:txBody>
      </p:sp>
      <p:sp>
        <p:nvSpPr>
          <p:cNvPr id="5124" name="Foliennummernplatzhalter 3">
            <a:extLst>
              <a:ext uri="{FF2B5EF4-FFF2-40B4-BE49-F238E27FC236}">
                <a16:creationId xmlns:a16="http://schemas.microsoft.com/office/drawing/2014/main" id="{2389EB2B-24EB-B841-B47A-E1ECEF5EDB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DFC82BB-CC05-7F47-8BD4-FCAE676AFCE1}" type="slidenum">
              <a:rPr lang="de-DE" altLang="de-DE"/>
              <a:pPr/>
              <a:t>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25840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FD07F1-A29A-FC4E-B0F3-FF9163470E71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3796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3A8B36-6C26-0C4A-A747-7D10A8DA93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B380BA5-8CDB-3A4B-A6D8-20B4304A24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EBA49DB-02B4-544C-8D17-37B90A0D2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DBF11-8E00-8940-B68F-39FC6D29E1F7}" type="datetimeFigureOut">
              <a:rPr lang="fr-FR" smtClean="0"/>
              <a:t>21/06/2022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56CD590-059B-0D4D-AADC-37D1F7EB9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8746BAF-93F8-3D46-80BC-7B0B2BB68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C671-07FD-5245-878D-B93CFCC0A8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9520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0996E3-02F5-6744-8A72-9A89673A4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198EAAD-E584-FE4D-AA61-3E050D66D5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AB306A6-98E9-584E-A7B5-4190E25BF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DBF11-8E00-8940-B68F-39FC6D29E1F7}" type="datetimeFigureOut">
              <a:rPr lang="fr-FR" smtClean="0"/>
              <a:t>21/06/2022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80B2242-7542-A948-ACF6-8A6C5809F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4B7BC58-5EB8-CB44-A92B-DB70F7984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C671-07FD-5245-878D-B93CFCC0A8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0426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A43191A-BE90-AE4E-9D77-8E1E7220AF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F1D08FD-E14D-B84D-B524-44E368B93A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4A204CE-EDC3-1948-B5CC-62534D369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DBF11-8E00-8940-B68F-39FC6D29E1F7}" type="datetimeFigureOut">
              <a:rPr lang="fr-FR" smtClean="0"/>
              <a:t>21/06/2022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87E5C8B-76E6-2549-8CE4-5FF88799D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96326E6-D733-5945-AFD8-56D7952E6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C671-07FD-5245-878D-B93CFCC0A8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0803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A7D968-4700-6949-95D0-4CCF3FD11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6C4C22F-1650-7E41-AB2E-6E436BDA40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05C4CB5-8420-4F49-B25E-3FB14C3D5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DBF11-8E00-8940-B68F-39FC6D29E1F7}" type="datetimeFigureOut">
              <a:rPr lang="fr-FR" smtClean="0"/>
              <a:t>21/06/2022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3282E90-565D-0F4D-8498-652AA113D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FBD1882-9808-EB4A-8B3B-95E79B45D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C671-07FD-5245-878D-B93CFCC0A8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4794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3D960A-98CA-F04E-890C-0321FCF17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AB30BEB-7D74-FC48-97A4-E3757AD99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B0ECD66-2A35-324D-AFD9-6B6431FF8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DBF11-8E00-8940-B68F-39FC6D29E1F7}" type="datetimeFigureOut">
              <a:rPr lang="fr-FR" smtClean="0"/>
              <a:t>21/06/2022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3E3A06-F83B-EC49-A545-B11964234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199E804-AA34-9348-8E93-FFC385FB9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C671-07FD-5245-878D-B93CFCC0A8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6654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BE58B5-5303-E04C-8322-39BBE98F2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1311459-7F3B-2E44-B1BC-AE0CB2269C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3E9CFE6-0CE6-DA47-B1BC-B3F193E11F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2A77BC0-B626-D249-AAD5-8376F55F1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DBF11-8E00-8940-B68F-39FC6D29E1F7}" type="datetimeFigureOut">
              <a:rPr lang="fr-FR" smtClean="0"/>
              <a:t>21/06/2022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113C068-3200-864A-A0D8-C111AF6B2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F85BF3E-4B6C-A04F-959B-DB5836EA6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C671-07FD-5245-878D-B93CFCC0A8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8282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3F86E0-7FDA-954A-9862-DC0ED69F4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0E9283A-23D1-0740-A388-F3F695B9F2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65523AC-4923-ED48-A884-239004BEDB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0CA7723-870B-F840-B44A-06389D8410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2FACB6B-7372-E241-9AB6-C5449503E7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244A8D3-8A57-B244-B4FE-21F3B74C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DBF11-8E00-8940-B68F-39FC6D29E1F7}" type="datetimeFigureOut">
              <a:rPr lang="fr-FR" smtClean="0"/>
              <a:t>21/06/2022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732F31B-8C52-5C41-B3CE-ACB2E82FD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189A144-59E9-6343-850B-2E439562F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C671-07FD-5245-878D-B93CFCC0A8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8954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1DE3DD-5C57-664C-876F-462408E53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6D44799-AE80-B148-863F-83350F382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DBF11-8E00-8940-B68F-39FC6D29E1F7}" type="datetimeFigureOut">
              <a:rPr lang="fr-FR" smtClean="0"/>
              <a:t>21/06/2022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3F78048-7671-874C-A06A-579310CD0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E70F473-1E49-2F47-B0C0-877489084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C671-07FD-5245-878D-B93CFCC0A8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9394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5B0A52D-518D-9944-9D54-5EADD2FEC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DBF11-8E00-8940-B68F-39FC6D29E1F7}" type="datetimeFigureOut">
              <a:rPr lang="fr-FR" smtClean="0"/>
              <a:t>21/06/2022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B59ECBF-70A8-D842-84FF-8FFE2E030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24F1B45-EEAE-1C48-8430-4F16ED185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C671-07FD-5245-878D-B93CFCC0A8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1382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DD71CD-6EC1-A348-8ECC-04E22C190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34B6561-CDAA-E54D-80D4-6FBFD602F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6D14CE6-0E61-5E4D-85F5-96D409E0EA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BFAC2C3-353C-FB4E-A57D-A7F1DE94D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DBF11-8E00-8940-B68F-39FC6D29E1F7}" type="datetimeFigureOut">
              <a:rPr lang="fr-FR" smtClean="0"/>
              <a:t>21/06/2022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3D39F9A-052B-034C-95C9-3FED32339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5281EC4-C877-2C49-B441-E098C5E52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C671-07FD-5245-878D-B93CFCC0A8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2643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80D37E-02AE-AA4E-8ADC-5941C147A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F507AE8-79D0-D349-933D-A6829658AD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130EC0A-E851-2046-9474-F84773E1D6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6E69980-4F7D-E545-8323-BB034E7AC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DBF11-8E00-8940-B68F-39FC6D29E1F7}" type="datetimeFigureOut">
              <a:rPr lang="fr-FR" smtClean="0"/>
              <a:t>21/06/2022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D6B0543-109E-4443-9947-F540E827E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A7D4517-1FDB-2F4A-ABD9-DAD7B1EBF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C671-07FD-5245-878D-B93CFCC0A8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5652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4EB2DB8-F2B3-A04C-9FF0-65A592494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569EF40-A62A-8A46-8656-241F9D7FE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BE8884A-0A63-5547-8FEC-4B6C514AFE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5DBF11-8E00-8940-B68F-39FC6D29E1F7}" type="datetimeFigureOut">
              <a:rPr lang="fr-FR" smtClean="0"/>
              <a:t>21/06/2022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938F828-0EF7-B14D-BA9A-D45FF5415B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C9750A-DAC4-BC4D-B4DB-F5C0071A76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13C671-07FD-5245-878D-B93CFCC0A8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4772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4">
            <a:extLst>
              <a:ext uri="{FF2B5EF4-FFF2-40B4-BE49-F238E27FC236}">
                <a16:creationId xmlns:a16="http://schemas.microsoft.com/office/drawing/2014/main" id="{569628FA-AE62-ED4B-BEE9-7D7A996C02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119" y="3251879"/>
            <a:ext cx="8712642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Ali </a:t>
            </a:r>
            <a:r>
              <a:rPr lang="fr-FR" altLang="fr-FR" sz="1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Sié</a:t>
            </a:r>
            <a:r>
              <a:rPr lang="fr-FR" altLang="fr-FR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, </a:t>
            </a:r>
            <a:r>
              <a:rPr lang="fr-FR" altLang="fr-FR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Nouna </a:t>
            </a:r>
            <a:r>
              <a:rPr lang="fr-FR" altLang="fr-FR" sz="1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Health</a:t>
            </a:r>
            <a:r>
              <a:rPr lang="fr-FR" altLang="fr-FR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fr-FR" altLang="fr-FR" sz="1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Research</a:t>
            </a:r>
            <a:r>
              <a:rPr lang="fr-FR" altLang="fr-FR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 Centre/National Institute of Public </a:t>
            </a:r>
            <a:r>
              <a:rPr lang="fr-FR" altLang="fr-FR" sz="1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Health</a:t>
            </a:r>
            <a:r>
              <a:rPr lang="fr-FR" altLang="fr-FR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, Burkina Faso</a:t>
            </a:r>
          </a:p>
          <a:p>
            <a:pPr algn="ctr" eaLnBrk="1" hangingPunct="1"/>
            <a:r>
              <a:rPr lang="fr-FR" sz="16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DFG-Symposium : </a:t>
            </a:r>
            <a:r>
              <a:rPr lang="fr-FR" sz="1600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Climate</a:t>
            </a:r>
            <a:r>
              <a:rPr lang="fr-FR" sz="16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 change and </a:t>
            </a:r>
            <a:r>
              <a:rPr lang="fr-FR" sz="1600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pandemics</a:t>
            </a:r>
            <a:endParaRPr lang="fr-FR" sz="16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  <a:ea typeface="+mj-ea"/>
              <a:cs typeface="+mj-cs"/>
            </a:endParaRPr>
          </a:p>
          <a:p>
            <a:pPr algn="ctr" eaLnBrk="1" hangingPunct="1"/>
            <a:r>
              <a:rPr lang="fr-FR" sz="1800" dirty="0">
                <a:latin typeface="Century Gothic" panose="020B0502020202020204" pitchFamily="34" charset="0"/>
              </a:rPr>
              <a:t>Heidelberg, </a:t>
            </a:r>
            <a:r>
              <a:rPr lang="fr-FR" sz="1800" dirty="0" err="1">
                <a:latin typeface="Century Gothic" panose="020B0502020202020204" pitchFamily="34" charset="0"/>
              </a:rPr>
              <a:t>June</a:t>
            </a:r>
            <a:r>
              <a:rPr lang="fr-FR" sz="1800" dirty="0">
                <a:latin typeface="Century Gothic" panose="020B0502020202020204" pitchFamily="34" charset="0"/>
              </a:rPr>
              <a:t> 23-25, 2022</a:t>
            </a:r>
          </a:p>
        </p:txBody>
      </p:sp>
      <p:sp>
        <p:nvSpPr>
          <p:cNvPr id="14338" name="ZoneTexte 1">
            <a:extLst>
              <a:ext uri="{FF2B5EF4-FFF2-40B4-BE49-F238E27FC236}">
                <a16:creationId xmlns:a16="http://schemas.microsoft.com/office/drawing/2014/main" id="{33B74EE1-340A-9446-B3A9-A260CB2F1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2209801"/>
            <a:ext cx="29686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400" b="1">
                <a:solidFill>
                  <a:schemeClr val="bg1"/>
                </a:solidFill>
                <a:latin typeface="Arial" panose="020B0604020202020204" pitchFamily="34" charset="0"/>
              </a:rPr>
              <a:t>WG meeting at ISC 2011, Maputo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D152D657-4F40-1847-8F29-42014E631C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85815" y="1313258"/>
            <a:ext cx="10829925" cy="1550987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Linking climate and health-cohort data in Africa for research, early warning and policy</a:t>
            </a:r>
            <a:endParaRPr lang="en-GB" sz="3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8" name="Imag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7463" y="0"/>
            <a:ext cx="1313264" cy="131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586465F-557B-7346-9CB5-927EB4A5FD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3" y="534"/>
            <a:ext cx="1669817" cy="1600334"/>
          </a:xfrm>
          <a:prstGeom prst="rect">
            <a:avLst/>
          </a:prstGeom>
        </p:spPr>
      </p:pic>
      <p:pic>
        <p:nvPicPr>
          <p:cNvPr id="10" name="Picture 4" descr="Drought.jpg">
            <a:extLst>
              <a:ext uri="{FF2B5EF4-FFF2-40B4-BE49-F238E27FC236}">
                <a16:creationId xmlns:a16="http://schemas.microsoft.com/office/drawing/2014/main" id="{5B66460C-F2F6-394D-AB0B-BD757B98B9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847" y="4262093"/>
            <a:ext cx="3893867" cy="2595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5" descr="DSCF3090.JPG">
            <a:extLst>
              <a:ext uri="{FF2B5EF4-FFF2-40B4-BE49-F238E27FC236}">
                <a16:creationId xmlns:a16="http://schemas.microsoft.com/office/drawing/2014/main" id="{D4651D48-9AA3-BB4B-9A89-3D75606519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9" y="4244640"/>
            <a:ext cx="3888787" cy="2589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9">
            <a:extLst>
              <a:ext uri="{FF2B5EF4-FFF2-40B4-BE49-F238E27FC236}">
                <a16:creationId xmlns:a16="http://schemas.microsoft.com/office/drawing/2014/main" id="{145A8E24-CB83-3343-AAE9-5C7974F024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327" y="4250560"/>
            <a:ext cx="3881661" cy="2580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09898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ag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353" y="977528"/>
            <a:ext cx="7842747" cy="588206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886323" y="0"/>
            <a:ext cx="3047629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rgbClr val="933A1D"/>
                </a:solidFill>
                <a:latin typeface="Century Gothic" panose="020B0502020202020204" pitchFamily="34" charset="0"/>
                <a:ea typeface="+mj-ea"/>
                <a:cs typeface="Arial" panose="020B0604020202020204" pitchFamily="34" charset="0"/>
              </a:rPr>
              <a:t>THANK YOU</a:t>
            </a:r>
          </a:p>
          <a:p>
            <a:endParaRPr lang="fr-FR" sz="5400" b="1" dirty="0"/>
          </a:p>
        </p:txBody>
      </p:sp>
    </p:spTree>
    <p:extLst>
      <p:ext uri="{BB962C8B-B14F-4D97-AF65-F5344CB8AC3E}">
        <p14:creationId xmlns:p14="http://schemas.microsoft.com/office/powerpoint/2010/main" val="485069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re 1">
            <a:extLst>
              <a:ext uri="{FF2B5EF4-FFF2-40B4-BE49-F238E27FC236}">
                <a16:creationId xmlns:a16="http://schemas.microsoft.com/office/drawing/2014/main" id="{3793E12A-C581-F048-8813-6AA75C9584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703389" y="115889"/>
            <a:ext cx="8785225" cy="5048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fr-FR" sz="3600" b="1" dirty="0">
                <a:solidFill>
                  <a:srgbClr val="933A1D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Background</a:t>
            </a:r>
            <a:endParaRPr lang="x-none" altLang="x-none" sz="3600" b="1" dirty="0">
              <a:solidFill>
                <a:srgbClr val="933A1D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6" name="Espace réservé du contenu 2">
            <a:extLst>
              <a:ext uri="{FF2B5EF4-FFF2-40B4-BE49-F238E27FC236}">
                <a16:creationId xmlns:a16="http://schemas.microsoft.com/office/drawing/2014/main" id="{03307701-EB7F-D449-A498-DCFA65A64418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85751" y="620712"/>
            <a:ext cx="11658600" cy="6022976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algn="just">
              <a:lnSpc>
                <a:spcPct val="150000"/>
              </a:lnSpc>
            </a:pPr>
            <a:r>
              <a:rPr lang="en-GB" dirty="0">
                <a:latin typeface="Century Gothic" panose="020B0502020202020204" pitchFamily="34" charset="0"/>
              </a:rPr>
              <a:t>In many LMICs, especially in SSA, there is a lack of effective and comprehensive national civil registration and vital statistics system</a:t>
            </a:r>
          </a:p>
          <a:p>
            <a:pPr algn="just">
              <a:lnSpc>
                <a:spcPct val="150000"/>
              </a:lnSpc>
            </a:pPr>
            <a:r>
              <a:rPr lang="en-GB" dirty="0">
                <a:latin typeface="Century Gothic" panose="020B0502020202020204" pitchFamily="34" charset="0"/>
              </a:rPr>
              <a:t>This is also true for health systems, incapacitated to provide  good &amp; accurate data</a:t>
            </a:r>
          </a:p>
          <a:p>
            <a:pPr algn="just">
              <a:lnSpc>
                <a:spcPct val="150000"/>
              </a:lnSpc>
            </a:pPr>
            <a:r>
              <a:rPr lang="en-GB" dirty="0">
                <a:latin typeface="Century Gothic" panose="020B0502020202020204" pitchFamily="34" charset="0"/>
              </a:rPr>
              <a:t>HDSS meant to fill this data gap in responding to contextualise interventions to </a:t>
            </a:r>
            <a:r>
              <a:rPr lang="en-GB" sz="2900" dirty="0">
                <a:latin typeface="Century Gothic" panose="020B0502020202020204" pitchFamily="34" charset="0"/>
              </a:rPr>
              <a:t>improve health and well-being </a:t>
            </a:r>
            <a:endParaRPr lang="en-GB" dirty="0">
              <a:latin typeface="Century Gothic" panose="020B0502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GB" dirty="0">
                <a:latin typeface="Century Gothic" panose="020B0502020202020204" pitchFamily="34" charset="0"/>
              </a:rPr>
              <a:t>HDSS strengths:</a:t>
            </a:r>
          </a:p>
          <a:p>
            <a:pPr lvl="1" algn="just">
              <a:lnSpc>
                <a:spcPct val="150000"/>
              </a:lnSpc>
            </a:pPr>
            <a:r>
              <a:rPr lang="en-GB" dirty="0">
                <a:latin typeface="Century Gothic" panose="020B0502020202020204" pitchFamily="34" charset="0"/>
              </a:rPr>
              <a:t> Monitors births, deaths, causes of death, migration, and other health and socio-economic indicators within a defined population over time. </a:t>
            </a:r>
          </a:p>
          <a:p>
            <a:pPr lvl="1" algn="just">
              <a:lnSpc>
                <a:spcPct val="150000"/>
              </a:lnSpc>
            </a:pPr>
            <a:r>
              <a:rPr lang="en-GB" sz="2500" dirty="0">
                <a:latin typeface="Century Gothic" panose="020B0502020202020204" pitchFamily="34" charset="0"/>
              </a:rPr>
              <a:t>Temporal coverage, detail, dense linkage in LMICs</a:t>
            </a:r>
          </a:p>
        </p:txBody>
      </p:sp>
    </p:spTree>
    <p:extLst>
      <p:ext uri="{BB962C8B-B14F-4D97-AF65-F5344CB8AC3E}">
        <p14:creationId xmlns:p14="http://schemas.microsoft.com/office/powerpoint/2010/main" val="1827782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4DB64C-6BF3-F54D-A680-92A471CFD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7947"/>
            <a:ext cx="10515600" cy="949325"/>
          </a:xfrm>
        </p:spPr>
        <p:txBody>
          <a:bodyPr/>
          <a:lstStyle/>
          <a:p>
            <a:r>
              <a:rPr lang="fr-FR" b="1" dirty="0">
                <a:solidFill>
                  <a:srgbClr val="933A1D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Background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3C871A4-794D-A946-8EA1-FF8A81F46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04757" y="244929"/>
            <a:ext cx="6613072" cy="6613071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GB" dirty="0">
                <a:latin typeface="Century Gothic" panose="020B0502020202020204" pitchFamily="34" charset="0"/>
              </a:rPr>
              <a:t>Adaptation to CC impact on health requires:</a:t>
            </a:r>
          </a:p>
          <a:p>
            <a:pPr marL="893763" lvl="2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GB" sz="2400" dirty="0">
                <a:latin typeface="Century Gothic" panose="020B0502020202020204" pitchFamily="34" charset="0"/>
              </a:rPr>
              <a:t>Improve EWARS to CC phenomena</a:t>
            </a:r>
          </a:p>
          <a:p>
            <a:pPr marL="893763" lvl="2" indent="-28575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GB" sz="2400" dirty="0">
                <a:latin typeface="Century Gothic" panose="020B0502020202020204" pitchFamily="34" charset="0"/>
              </a:rPr>
              <a:t>Strengthen research in CC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GB" dirty="0">
                <a:latin typeface="Century Gothic" panose="020B0502020202020204" pitchFamily="34" charset="0"/>
              </a:rPr>
              <a:t>HDSS = good environment for both EWARS &amp; research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dirty="0">
                <a:latin typeface="Century Gothic" panose="020B0502020202020204" pitchFamily="34" charset="0"/>
              </a:rPr>
              <a:t>Need to fill some limitation: 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dirty="0">
                <a:latin typeface="Century Gothic" panose="020B0502020202020204" pitchFamily="34" charset="0"/>
              </a:rPr>
              <a:t>Collect more health data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dirty="0">
                <a:latin typeface="Century Gothic" panose="020B0502020202020204" pitchFamily="34" charset="0"/>
              </a:rPr>
              <a:t>Link with climate data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dirty="0">
                <a:latin typeface="Century Gothic" panose="020B0502020202020204" pitchFamily="34" charset="0"/>
              </a:rPr>
              <a:t>This is how HDSS could be more policy relevant despite geographic limitation</a:t>
            </a:r>
          </a:p>
        </p:txBody>
      </p:sp>
      <p:pic>
        <p:nvPicPr>
          <p:cNvPr id="5" name="Picture 50" descr="An external file that holds a picture, illustration, etc.&#10;&#10;&#10;Object name is dys081f2.jpg">
            <a:extLst>
              <a:ext uri="{FF2B5EF4-FFF2-40B4-BE49-F238E27FC236}">
                <a16:creationId xmlns:a16="http://schemas.microsoft.com/office/drawing/2014/main" id="{6911C5CE-9EE4-5F49-B11B-7EA8A38D0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21" y="2143114"/>
            <a:ext cx="5192500" cy="3155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7447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563FC7-AD6D-4B45-8C7A-FE6BE53C5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57" y="140837"/>
            <a:ext cx="7078968" cy="911584"/>
          </a:xfrm>
        </p:spPr>
        <p:txBody>
          <a:bodyPr>
            <a:noAutofit/>
          </a:bodyPr>
          <a:lstStyle/>
          <a:p>
            <a:r>
              <a:rPr lang="en-GB" sz="3500" b="1" dirty="0">
                <a:solidFill>
                  <a:srgbClr val="933A1D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EWAR Conceptual Framework 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1B60991-DCF1-F647-9BB3-6BD3566D5E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8381" y="1052420"/>
            <a:ext cx="5438420" cy="580557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000" dirty="0">
                <a:latin typeface="Century Gothic" panose="020B0502020202020204" pitchFamily="34" charset="0"/>
              </a:rPr>
              <a:t>Indicator-based surveillance (IBS)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GB" sz="1600" dirty="0">
                <a:latin typeface="Century Gothic" panose="020B0502020202020204" pitchFamily="34" charset="0"/>
              </a:rPr>
              <a:t>IBS =  systematic collection, monitoring, analysis, and interpretation of structured data, i.e. health-based but not limited. 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GB" sz="1600" dirty="0">
                <a:latin typeface="Century Gothic" panose="020B0502020202020204" pitchFamily="34" charset="0"/>
              </a:rPr>
              <a:t>IBS data are not only employed for EWAR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000" dirty="0">
                <a:latin typeface="Century Gothic" panose="020B0502020202020204" pitchFamily="34" charset="0"/>
              </a:rPr>
              <a:t>Event-Based Surveillance (EBS) 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GB" sz="1600" dirty="0">
                <a:latin typeface="Century Gothic" panose="020B0502020202020204" pitchFamily="34" charset="0"/>
              </a:rPr>
              <a:t>EBS = organized collection, monitoring, assessment and interpretation of mainly unstructured information regarding health events or risks, which may represent an acute risk to human health.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GB" sz="1600" dirty="0">
                <a:latin typeface="Century Gothic" panose="020B0502020202020204" pitchFamily="34" charset="0"/>
              </a:rPr>
              <a:t>EBS is a functional component of EWAR 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000" dirty="0">
                <a:latin typeface="Century Gothic" panose="020B0502020202020204" pitchFamily="34" charset="0"/>
              </a:rPr>
              <a:t>Epidemic Intelligence (EI) 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GB" sz="1600" dirty="0">
                <a:latin typeface="Century Gothic" panose="020B0502020202020204" pitchFamily="34" charset="0"/>
              </a:rPr>
              <a:t>EI =  systematic collection, analysis and communication of any information to detect, verify, assess, and investigate events and health risks with an early warning objective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GB" sz="1600" dirty="0">
                <a:latin typeface="Century Gothic" panose="020B0502020202020204" pitchFamily="34" charset="0"/>
              </a:rPr>
              <a:t>EI integrates both sources of information (IBS and EBS) in order to detect acute public health events and/or risks. </a:t>
            </a:r>
            <a:endParaRPr lang="en-GB" sz="2000" dirty="0">
              <a:latin typeface="Century Gothic" panose="020B0502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61BBF16-55FC-BC47-BDEC-EB28D66BC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1873" y="0"/>
            <a:ext cx="68463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78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D816F-A9B8-D642-ACD2-BB918D7D5B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8849" y="62342"/>
            <a:ext cx="8890907" cy="868994"/>
          </a:xfrm>
        </p:spPr>
        <p:txBody>
          <a:bodyPr>
            <a:normAutofit fontScale="90000"/>
          </a:bodyPr>
          <a:lstStyle/>
          <a:p>
            <a:r>
              <a:rPr lang="en-GB" sz="4000" b="1" dirty="0">
                <a:solidFill>
                  <a:srgbClr val="933A1D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How do HDSS best contribute to EWARS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B21A86-99FE-EB40-B173-74B5A0ED9A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7587" y="931335"/>
            <a:ext cx="10352313" cy="5926665"/>
          </a:xfrm>
        </p:spPr>
        <p:txBody>
          <a:bodyPr>
            <a:normAutofit fontScale="77500" lnSpcReduction="20000"/>
          </a:bodyPr>
          <a:lstStyle/>
          <a:p>
            <a:pPr marL="800100" lvl="1" indent="-342900" algn="l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GB" sz="3200" dirty="0">
                <a:latin typeface="Century Gothic" panose="020B0502020202020204" pitchFamily="34" charset="0"/>
                <a:ea typeface="MS PGothic" charset="0"/>
              </a:rPr>
              <a:t>Continue assessment of demographic dynamics – births, deaths, migrations, fertility, etc.</a:t>
            </a:r>
          </a:p>
          <a:p>
            <a:pPr marL="800100" lvl="1" indent="-342900" algn="l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GB" sz="3200" dirty="0">
                <a:latin typeface="Century Gothic" panose="020B0502020202020204" pitchFamily="34" charset="0"/>
              </a:rPr>
              <a:t>Adding climate/weather data </a:t>
            </a:r>
          </a:p>
          <a:p>
            <a:pPr marL="1257300" lvl="2" indent="-342900" algn="l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GB" sz="3000" dirty="0">
                <a:latin typeface="Century Gothic" panose="020B0502020202020204" pitchFamily="34" charset="0"/>
                <a:cs typeface="Calibri"/>
              </a:rPr>
              <a:t>Daily meteorological data on site </a:t>
            </a:r>
          </a:p>
          <a:p>
            <a:pPr marL="1257300" lvl="2" indent="-342900" algn="l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3000" dirty="0">
                <a:latin typeface="Century Gothic" panose="020B0502020202020204" pitchFamily="34" charset="0"/>
                <a:cs typeface="Calibri"/>
              </a:rPr>
              <a:t>Nearest national weather stations </a:t>
            </a:r>
          </a:p>
          <a:p>
            <a:pPr marL="1257300" lvl="2" indent="-342900" algn="l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3000" dirty="0">
                <a:latin typeface="Century Gothic" panose="020B0502020202020204" pitchFamily="34" charset="0"/>
                <a:cs typeface="Calibri"/>
              </a:rPr>
              <a:t>Online Climate Data </a:t>
            </a:r>
          </a:p>
          <a:p>
            <a:pPr marL="1257300" lvl="2" indent="-342900" algn="l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GB" altLang="de-DE" sz="3000" dirty="0">
                <a:solidFill>
                  <a:srgbClr val="C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Calibri"/>
              </a:rPr>
              <a:t>Environmental contexts, risks, exposures</a:t>
            </a:r>
          </a:p>
          <a:p>
            <a:pPr marL="1257300" lvl="2" indent="-342900" algn="l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GB" altLang="de-DE" sz="3000" dirty="0">
                <a:solidFill>
                  <a:srgbClr val="C000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Calibri"/>
              </a:rPr>
              <a:t>Food security</a:t>
            </a:r>
            <a:endParaRPr lang="en-GB" sz="3000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marL="800100" lvl="1" indent="-342900" algn="l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GB" sz="3200" dirty="0">
                <a:latin typeface="Century Gothic" panose="020B0502020202020204" pitchFamily="34" charset="0"/>
              </a:rPr>
              <a:t>Capturing morbidity</a:t>
            </a:r>
          </a:p>
          <a:p>
            <a:pPr marL="1257300" lvl="2" indent="-342900" algn="l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GB" sz="3000" dirty="0">
                <a:latin typeface="Century Gothic" panose="020B0502020202020204" pitchFamily="34" charset="0"/>
              </a:rPr>
              <a:t>Make morbidity surveillance routine</a:t>
            </a:r>
            <a:endParaRPr lang="en-US" sz="3000" dirty="0">
              <a:latin typeface="Century Gothic" panose="020B0502020202020204" pitchFamily="34" charset="0"/>
            </a:endParaRPr>
          </a:p>
          <a:p>
            <a:pPr marL="1257300" lvl="2" indent="-342900" algn="l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GB" sz="3000" dirty="0">
                <a:latin typeface="Century Gothic" panose="020B0502020202020204" pitchFamily="34" charset="0"/>
              </a:rPr>
              <a:t>Avoiding seasonal bias</a:t>
            </a:r>
          </a:p>
          <a:p>
            <a:pPr marL="1257300" lvl="2" indent="-342900" algn="l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GB" sz="3000" dirty="0">
                <a:latin typeface="Century Gothic" panose="020B0502020202020204" pitchFamily="34" charset="0"/>
              </a:rPr>
              <a:t>Establish burden of diseases for study population</a:t>
            </a:r>
          </a:p>
          <a:p>
            <a:pPr marL="1257300" lvl="2" indent="-342900" algn="l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GB" sz="3000" dirty="0">
                <a:latin typeface="Century Gothic" panose="020B0502020202020204" pitchFamily="34" charset="0"/>
              </a:rPr>
              <a:t>Introduce direct health measurement</a:t>
            </a:r>
          </a:p>
        </p:txBody>
      </p:sp>
    </p:spTree>
    <p:extLst>
      <p:ext uri="{BB962C8B-B14F-4D97-AF65-F5344CB8AC3E}">
        <p14:creationId xmlns:p14="http://schemas.microsoft.com/office/powerpoint/2010/main" val="2416109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6">
            <a:extLst>
              <a:ext uri="{FF2B5EF4-FFF2-40B4-BE49-F238E27FC236}">
                <a16:creationId xmlns:a16="http://schemas.microsoft.com/office/drawing/2014/main" id="{C86F7081-A678-DE4D-BFFD-816C87FC7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363" y="692151"/>
            <a:ext cx="186690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feld 3">
            <a:extLst>
              <a:ext uri="{FF2B5EF4-FFF2-40B4-BE49-F238E27FC236}">
                <a16:creationId xmlns:a16="http://schemas.microsoft.com/office/drawing/2014/main" id="{FE9B1A71-A7BC-1C4C-B717-F4953DEA5C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1031" y="61832"/>
            <a:ext cx="10767636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de-DE" sz="3600" b="1" dirty="0">
                <a:solidFill>
                  <a:srgbClr val="933A1D"/>
                </a:solidFill>
                <a:latin typeface="Century Gothic" panose="020B0502020202020204" pitchFamily="34" charset="0"/>
                <a:ea typeface="+mj-ea"/>
                <a:cs typeface="Arial" panose="020B0604020202020204" pitchFamily="34" charset="0"/>
              </a:rPr>
              <a:t>Linking climate data to HDSS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58253BEB-4F2D-9045-A0B9-AB9D6EDEDB7D}"/>
              </a:ext>
            </a:extLst>
          </p:cNvPr>
          <p:cNvSpPr/>
          <p:nvPr/>
        </p:nvSpPr>
        <p:spPr>
          <a:xfrm>
            <a:off x="5232401" y="5676901"/>
            <a:ext cx="4779963" cy="30162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Snip and Round Single Corner Rectangle 11">
            <a:extLst>
              <a:ext uri="{FF2B5EF4-FFF2-40B4-BE49-F238E27FC236}">
                <a16:creationId xmlns:a16="http://schemas.microsoft.com/office/drawing/2014/main" id="{C5ACF3BE-8038-C648-9360-062010B4A87F}"/>
              </a:ext>
            </a:extLst>
          </p:cNvPr>
          <p:cNvSpPr/>
          <p:nvPr/>
        </p:nvSpPr>
        <p:spPr>
          <a:xfrm>
            <a:off x="3468688" y="2997200"/>
            <a:ext cx="3384550" cy="647700"/>
          </a:xfrm>
          <a:prstGeom prst="snip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/>
              <a:t>local servers / African partners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DBCCC6-CF8D-1749-8F09-569E47D2E4FD}"/>
              </a:ext>
            </a:extLst>
          </p:cNvPr>
          <p:cNvSpPr txBox="1"/>
          <p:nvPr/>
        </p:nvSpPr>
        <p:spPr>
          <a:xfrm>
            <a:off x="3486150" y="6311900"/>
            <a:ext cx="3384550" cy="3683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de-DE" dirty="0" err="1"/>
              <a:t>Nouna</a:t>
            </a:r>
            <a:r>
              <a:rPr lang="de-DE" dirty="0"/>
              <a:t> &amp; Kisumu/HDSS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8F2A084-534F-5F42-9DAB-D1803901E711}"/>
              </a:ext>
            </a:extLst>
          </p:cNvPr>
          <p:cNvCxnSpPr>
            <a:cxnSpLocks/>
            <a:endCxn id="12" idx="1"/>
          </p:cNvCxnSpPr>
          <p:nvPr/>
        </p:nvCxnSpPr>
        <p:spPr>
          <a:xfrm flipH="1" flipV="1">
            <a:off x="5160964" y="3644901"/>
            <a:ext cx="3175" cy="3016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loud 18">
            <a:extLst>
              <a:ext uri="{FF2B5EF4-FFF2-40B4-BE49-F238E27FC236}">
                <a16:creationId xmlns:a16="http://schemas.microsoft.com/office/drawing/2014/main" id="{CB55CA67-D6DF-1A44-8C0A-F1AB48AF7A85}"/>
              </a:ext>
            </a:extLst>
          </p:cNvPr>
          <p:cNvSpPr/>
          <p:nvPr/>
        </p:nvSpPr>
        <p:spPr>
          <a:xfrm>
            <a:off x="3503613" y="1639889"/>
            <a:ext cx="3236912" cy="93503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/>
              <a:t>Seafile Cloud</a:t>
            </a:r>
          </a:p>
          <a:p>
            <a:pPr algn="ctr">
              <a:defRPr/>
            </a:pPr>
            <a:r>
              <a:rPr lang="en-GB"/>
              <a:t>Local Server/DFG RU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63DE42F-2CC7-C149-B9E9-8B33102714BF}"/>
              </a:ext>
            </a:extLst>
          </p:cNvPr>
          <p:cNvSpPr txBox="1"/>
          <p:nvPr/>
        </p:nvSpPr>
        <p:spPr>
          <a:xfrm>
            <a:off x="3306764" y="836614"/>
            <a:ext cx="3671887" cy="3698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GB"/>
              <a:t>DFG RU Climate Change and Health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8FA81D1-FF06-034A-A241-72E0E89BCFB8}"/>
              </a:ext>
            </a:extLst>
          </p:cNvPr>
          <p:cNvCxnSpPr>
            <a:cxnSpLocks/>
            <a:stCxn id="37" idx="2"/>
            <a:endCxn id="67" idx="3"/>
          </p:cNvCxnSpPr>
          <p:nvPr/>
        </p:nvCxnSpPr>
        <p:spPr>
          <a:xfrm>
            <a:off x="5143500" y="1206501"/>
            <a:ext cx="0" cy="32861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0A53AE05-69D4-E441-98F8-F99F0BB4A2C0}"/>
              </a:ext>
            </a:extLst>
          </p:cNvPr>
          <p:cNvSpPr txBox="1"/>
          <p:nvPr/>
        </p:nvSpPr>
        <p:spPr>
          <a:xfrm>
            <a:off x="8132764" y="2393950"/>
            <a:ext cx="1660525" cy="3698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de-DE" dirty="0"/>
              <a:t>Remote </a:t>
            </a:r>
            <a:r>
              <a:rPr lang="de-DE" dirty="0" err="1"/>
              <a:t>sensing</a:t>
            </a:r>
            <a:endParaRPr lang="de-DE" dirty="0"/>
          </a:p>
        </p:txBody>
      </p:sp>
      <p:pic>
        <p:nvPicPr>
          <p:cNvPr id="2061" name="Grafik 5">
            <a:extLst>
              <a:ext uri="{FF2B5EF4-FFF2-40B4-BE49-F238E27FC236}">
                <a16:creationId xmlns:a16="http://schemas.microsoft.com/office/drawing/2014/main" id="{94D27F13-1C1C-A34F-83DA-9F6B63500B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025" y="30289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Grafik 6">
            <a:extLst>
              <a:ext uri="{FF2B5EF4-FFF2-40B4-BE49-F238E27FC236}">
                <a16:creationId xmlns:a16="http://schemas.microsoft.com/office/drawing/2014/main" id="{D74CCD90-95C2-7A4E-8FD2-65B44AAE93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3363" y="3892550"/>
            <a:ext cx="137795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Grafik 9">
            <a:extLst>
              <a:ext uri="{FF2B5EF4-FFF2-40B4-BE49-F238E27FC236}">
                <a16:creationId xmlns:a16="http://schemas.microsoft.com/office/drawing/2014/main" id="{EDF64F04-C48A-F740-8D9B-62C2030622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989" y="4217988"/>
            <a:ext cx="447675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Grafik 14">
            <a:extLst>
              <a:ext uri="{FF2B5EF4-FFF2-40B4-BE49-F238E27FC236}">
                <a16:creationId xmlns:a16="http://schemas.microsoft.com/office/drawing/2014/main" id="{5F4A97EE-554A-7E45-9708-9E46F4B4D0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3" t="45598" r="52682" b="6810"/>
          <a:stretch>
            <a:fillRect/>
          </a:stretch>
        </p:blipFill>
        <p:spPr bwMode="auto">
          <a:xfrm>
            <a:off x="9666288" y="3168650"/>
            <a:ext cx="6286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8B5775EB-6F21-B741-8FDC-6B5333DA4015}"/>
              </a:ext>
            </a:extLst>
          </p:cNvPr>
          <p:cNvSpPr txBox="1"/>
          <p:nvPr/>
        </p:nvSpPr>
        <p:spPr>
          <a:xfrm>
            <a:off x="8047038" y="3386138"/>
            <a:ext cx="977900" cy="3683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de-DE" dirty="0"/>
              <a:t>Sensors</a:t>
            </a:r>
          </a:p>
        </p:txBody>
      </p:sp>
      <p:pic>
        <p:nvPicPr>
          <p:cNvPr id="2066" name="Picture 62">
            <a:extLst>
              <a:ext uri="{FF2B5EF4-FFF2-40B4-BE49-F238E27FC236}">
                <a16:creationId xmlns:a16="http://schemas.microsoft.com/office/drawing/2014/main" id="{C2632244-9F97-5842-A034-6A9F9A049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264" y="5014913"/>
            <a:ext cx="1379537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FCBD9215-8F71-454A-AB63-005C786E4CDE}"/>
              </a:ext>
            </a:extLst>
          </p:cNvPr>
          <p:cNvSpPr txBox="1"/>
          <p:nvPr/>
        </p:nvSpPr>
        <p:spPr>
          <a:xfrm>
            <a:off x="7324726" y="4308476"/>
            <a:ext cx="1317625" cy="6461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GB"/>
              <a:t>Weather stations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7015CC8-DBB4-0843-8EB1-27EF51922B3C}"/>
              </a:ext>
            </a:extLst>
          </p:cNvPr>
          <p:cNvCxnSpPr>
            <a:cxnSpLocks/>
            <a:stCxn id="56" idx="1"/>
            <a:endCxn id="67" idx="0"/>
          </p:cNvCxnSpPr>
          <p:nvPr/>
        </p:nvCxnSpPr>
        <p:spPr>
          <a:xfrm flipH="1" flipV="1">
            <a:off x="6834189" y="2124076"/>
            <a:ext cx="1298575" cy="4556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Snip and Round Single Corner Rectangle 66">
            <a:extLst>
              <a:ext uri="{FF2B5EF4-FFF2-40B4-BE49-F238E27FC236}">
                <a16:creationId xmlns:a16="http://schemas.microsoft.com/office/drawing/2014/main" id="{4CDBFE1F-CC64-7843-84CF-AA9372C6BF07}"/>
              </a:ext>
            </a:extLst>
          </p:cNvPr>
          <p:cNvSpPr/>
          <p:nvPr/>
        </p:nvSpPr>
        <p:spPr>
          <a:xfrm>
            <a:off x="3451226" y="1535114"/>
            <a:ext cx="3382963" cy="1176337"/>
          </a:xfrm>
          <a:prstGeom prst="snip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05BFCF67-022E-2F42-B38B-A428978A847C}"/>
              </a:ext>
            </a:extLst>
          </p:cNvPr>
          <p:cNvCxnSpPr>
            <a:cxnSpLocks/>
          </p:cNvCxnSpPr>
          <p:nvPr/>
        </p:nvCxnSpPr>
        <p:spPr>
          <a:xfrm flipV="1">
            <a:off x="5159375" y="2711451"/>
            <a:ext cx="0" cy="3587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FD713EDF-405E-6545-B6B9-7D8133D72228}"/>
              </a:ext>
            </a:extLst>
          </p:cNvPr>
          <p:cNvCxnSpPr>
            <a:stCxn id="62" idx="1"/>
            <a:endCxn id="67" idx="0"/>
          </p:cNvCxnSpPr>
          <p:nvPr/>
        </p:nvCxnSpPr>
        <p:spPr>
          <a:xfrm flipH="1" flipV="1">
            <a:off x="6834188" y="2122488"/>
            <a:ext cx="1212850" cy="1447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14354F01-8532-EA45-AE0A-DCCD0BF7FF73}"/>
              </a:ext>
            </a:extLst>
          </p:cNvPr>
          <p:cNvCxnSpPr>
            <a:stCxn id="64" idx="0"/>
            <a:endCxn id="67" idx="0"/>
          </p:cNvCxnSpPr>
          <p:nvPr/>
        </p:nvCxnSpPr>
        <p:spPr>
          <a:xfrm flipH="1" flipV="1">
            <a:off x="6834188" y="2122489"/>
            <a:ext cx="1149350" cy="21859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2C810B29-808A-CF47-B484-58B05A1B1930}"/>
              </a:ext>
            </a:extLst>
          </p:cNvPr>
          <p:cNvCxnSpPr>
            <a:cxnSpLocks/>
            <a:stCxn id="67" idx="2"/>
          </p:cNvCxnSpPr>
          <p:nvPr/>
        </p:nvCxnSpPr>
        <p:spPr>
          <a:xfrm flipH="1">
            <a:off x="3000375" y="2122488"/>
            <a:ext cx="45085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>
            <a:extLst>
              <a:ext uri="{FF2B5EF4-FFF2-40B4-BE49-F238E27FC236}">
                <a16:creationId xmlns:a16="http://schemas.microsoft.com/office/drawing/2014/main" id="{7151022B-6443-B746-BE16-8812B44BE74C}"/>
              </a:ext>
            </a:extLst>
          </p:cNvPr>
          <p:cNvSpPr txBox="1"/>
          <p:nvPr/>
        </p:nvSpPr>
        <p:spPr>
          <a:xfrm>
            <a:off x="2066925" y="1836738"/>
            <a:ext cx="933450" cy="6461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de-DE" dirty="0"/>
              <a:t>DFG RU </a:t>
            </a:r>
          </a:p>
          <a:p>
            <a:pPr>
              <a:defRPr/>
            </a:pPr>
            <a:r>
              <a:rPr lang="de-DE" dirty="0"/>
              <a:t>MOOC</a:t>
            </a:r>
          </a:p>
        </p:txBody>
      </p:sp>
      <p:pic>
        <p:nvPicPr>
          <p:cNvPr id="2075" name="Picture 83">
            <a:extLst>
              <a:ext uri="{FF2B5EF4-FFF2-40B4-BE49-F238E27FC236}">
                <a16:creationId xmlns:a16="http://schemas.microsoft.com/office/drawing/2014/main" id="{974CA82F-AA04-FE48-AB0B-6F54072DF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65" b="35590"/>
          <a:stretch>
            <a:fillRect/>
          </a:stretch>
        </p:blipFill>
        <p:spPr bwMode="auto">
          <a:xfrm>
            <a:off x="1711326" y="1470026"/>
            <a:ext cx="11414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6" name="Picture 84">
            <a:extLst>
              <a:ext uri="{FF2B5EF4-FFF2-40B4-BE49-F238E27FC236}">
                <a16:creationId xmlns:a16="http://schemas.microsoft.com/office/drawing/2014/main" id="{2F73C467-A94A-0847-83A2-3324B4E05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975" y="4005264"/>
            <a:ext cx="1239838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7" name="Picture 85">
            <a:extLst>
              <a:ext uri="{FF2B5EF4-FFF2-40B4-BE49-F238E27FC236}">
                <a16:creationId xmlns:a16="http://schemas.microsoft.com/office/drawing/2014/main" id="{622F5503-2645-BA4B-A5D8-0A08ECDAB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t="7588" r="5914" b="4665"/>
          <a:stretch>
            <a:fillRect/>
          </a:stretch>
        </p:blipFill>
        <p:spPr bwMode="auto">
          <a:xfrm>
            <a:off x="1841500" y="4576764"/>
            <a:ext cx="1131888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8" name="Picture 50" descr="An external file that holds a picture, illustration, etc.&#10;&#10;&#10;Object name is dys081f2.jpg">
            <a:extLst>
              <a:ext uri="{FF2B5EF4-FFF2-40B4-BE49-F238E27FC236}">
                <a16:creationId xmlns:a16="http://schemas.microsoft.com/office/drawing/2014/main" id="{8C3F74F5-536C-2041-945F-79C4F81ED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363" y="3933825"/>
            <a:ext cx="3586162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FF47E6FB-C39A-7240-A574-8866946E47BB}"/>
              </a:ext>
            </a:extLst>
          </p:cNvPr>
          <p:cNvCxnSpPr>
            <a:cxnSpLocks/>
          </p:cNvCxnSpPr>
          <p:nvPr/>
        </p:nvCxnSpPr>
        <p:spPr>
          <a:xfrm flipV="1">
            <a:off x="5162550" y="5949951"/>
            <a:ext cx="0" cy="3603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40ED938-2DC3-6648-80B9-8317E28527C4}"/>
              </a:ext>
            </a:extLst>
          </p:cNvPr>
          <p:cNvSpPr txBox="1"/>
          <p:nvPr/>
        </p:nvSpPr>
        <p:spPr>
          <a:xfrm>
            <a:off x="8823960" y="6419088"/>
            <a:ext cx="3384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i="1"/>
              <a:t>Bärnighausen, Sié, Barteit 2019</a:t>
            </a:r>
          </a:p>
        </p:txBody>
      </p:sp>
    </p:spTree>
    <p:extLst>
      <p:ext uri="{BB962C8B-B14F-4D97-AF65-F5344CB8AC3E}">
        <p14:creationId xmlns:p14="http://schemas.microsoft.com/office/powerpoint/2010/main" val="3394624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el 1"/>
          <p:cNvSpPr>
            <a:spLocks noGrp="1"/>
          </p:cNvSpPr>
          <p:nvPr>
            <p:ph type="title"/>
          </p:nvPr>
        </p:nvSpPr>
        <p:spPr>
          <a:xfrm>
            <a:off x="839788" y="136524"/>
            <a:ext cx="10515600" cy="810532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rgbClr val="933A1D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Linking Morbidity data to HDSS</a:t>
            </a:r>
            <a:endParaRPr lang="de-DE" sz="3600" b="1" dirty="0">
              <a:solidFill>
                <a:schemeClr val="tx2">
                  <a:lumMod val="75000"/>
                </a:schemeClr>
              </a:solidFill>
              <a:ea typeface="ＭＳ Ｐゴシック" pitchFamily="-105" charset="-128"/>
            </a:endParaRPr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40B41963-D5D6-2E4E-9D82-A56C2B3F4C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0244" y="946374"/>
            <a:ext cx="5687332" cy="755204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en-GB" dirty="0">
                <a:latin typeface="Century Gothic" panose="020B0502020202020204" pitchFamily="34" charset="0"/>
                <a:cs typeface="Arial" panose="020B0604020202020204" pitchFamily="34" charset="0"/>
              </a:rPr>
              <a:t>CDA: </a:t>
            </a:r>
            <a:r>
              <a:rPr lang="en-GB" sz="2000" b="0" dirty="0">
                <a:latin typeface="Century Gothic" panose="020B0502020202020204" pitchFamily="34" charset="0"/>
                <a:cs typeface="Arial" panose="020B0604020202020204" pitchFamily="34" charset="0"/>
              </a:rPr>
              <a:t>Comprehensive disease Assessment </a:t>
            </a:r>
            <a:endParaRPr lang="fr-FR" b="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9EB5E70-0DA4-5148-8B06-08ABB9D25F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0244" y="1894114"/>
            <a:ext cx="5687332" cy="4800600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marL="342900" lvl="1" indent="-342900"/>
            <a:r>
              <a:rPr lang="en-GB" dirty="0">
                <a:latin typeface="Century Gothic" panose="020B0502020202020204" pitchFamily="34" charset="0"/>
                <a:ea typeface="ＭＳ Ｐゴシック" pitchFamily="-105" charset="-128"/>
              </a:rPr>
              <a:t>Integration in </a:t>
            </a:r>
            <a:r>
              <a:rPr lang="en-GB" b="1" u="sng" dirty="0">
                <a:latin typeface="Century Gothic" panose="020B0502020202020204" pitchFamily="34" charset="0"/>
                <a:ea typeface="ＭＳ Ｐゴシック" pitchFamily="-105" charset="-128"/>
              </a:rPr>
              <a:t>H</a:t>
            </a:r>
            <a:r>
              <a:rPr lang="en-GB" dirty="0">
                <a:latin typeface="Century Gothic" panose="020B0502020202020204" pitchFamily="34" charset="0"/>
                <a:ea typeface="ＭＳ Ｐゴシック" pitchFamily="-105" charset="-128"/>
              </a:rPr>
              <a:t>DSS (sample of HDSS)</a:t>
            </a:r>
          </a:p>
          <a:p>
            <a:pPr marL="342900" lvl="1" indent="-342900"/>
            <a:r>
              <a:rPr lang="en-GB" dirty="0">
                <a:latin typeface="Century Gothic" panose="020B0502020202020204" pitchFamily="34" charset="0"/>
                <a:ea typeface="ＭＳ Ｐゴシック" pitchFamily="-105" charset="-128"/>
              </a:rPr>
              <a:t>Capturing </a:t>
            </a:r>
            <a:r>
              <a:rPr lang="en-GB" b="1" u="sng" dirty="0">
                <a:latin typeface="Century Gothic" panose="020B0502020202020204" pitchFamily="34" charset="0"/>
                <a:ea typeface="ＭＳ Ｐゴシック" pitchFamily="-105" charset="-128"/>
              </a:rPr>
              <a:t>all</a:t>
            </a:r>
            <a:r>
              <a:rPr lang="en-GB" b="1" dirty="0">
                <a:latin typeface="Century Gothic" panose="020B0502020202020204" pitchFamily="34" charset="0"/>
                <a:ea typeface="ＭＳ Ｐゴシック" pitchFamily="-105" charset="-128"/>
              </a:rPr>
              <a:t> </a:t>
            </a:r>
            <a:r>
              <a:rPr lang="en-GB" dirty="0">
                <a:latin typeface="Century Gothic" panose="020B0502020202020204" pitchFamily="34" charset="0"/>
                <a:ea typeface="ＭＳ Ｐゴシック" pitchFamily="-105" charset="-128"/>
              </a:rPr>
              <a:t>episodes and their duration</a:t>
            </a:r>
          </a:p>
          <a:p>
            <a:pPr marL="800100" lvl="2" indent="-342900"/>
            <a:r>
              <a:rPr lang="en-GB" sz="1800" dirty="0">
                <a:latin typeface="Century Gothic" panose="020B0502020202020204" pitchFamily="34" charset="0"/>
                <a:ea typeface="ＭＳ Ｐゴシック" pitchFamily="-105" charset="-128"/>
              </a:rPr>
              <a:t>acute illnesses</a:t>
            </a:r>
          </a:p>
          <a:p>
            <a:pPr marL="800100" lvl="2" indent="-342900"/>
            <a:r>
              <a:rPr lang="en-GB" sz="1800" dirty="0">
                <a:latin typeface="Century Gothic" panose="020B0502020202020204" pitchFamily="34" charset="0"/>
                <a:ea typeface="ＭＳ Ｐゴシック" pitchFamily="-105" charset="-128"/>
              </a:rPr>
              <a:t>chronic illnesses</a:t>
            </a:r>
          </a:p>
          <a:p>
            <a:pPr marL="342900" lvl="1" indent="-342900"/>
            <a:r>
              <a:rPr lang="en-GB" dirty="0">
                <a:latin typeface="Century Gothic" panose="020B0502020202020204" pitchFamily="34" charset="0"/>
                <a:ea typeface="ＭＳ Ｐゴシック" pitchFamily="-105" charset="-128"/>
              </a:rPr>
              <a:t>Assigning type of illness</a:t>
            </a:r>
          </a:p>
          <a:p>
            <a:pPr marL="342900" indent="-342900"/>
            <a:r>
              <a:rPr lang="en-GB" sz="2400" dirty="0">
                <a:latin typeface="Century Gothic" panose="020B0502020202020204" pitchFamily="34" charset="0"/>
                <a:sym typeface="Wingdings" pitchFamily="2" charset="2"/>
              </a:rPr>
              <a:t>Continuous time-space data collection </a:t>
            </a:r>
          </a:p>
          <a:p>
            <a:pPr marL="342900" indent="-342900"/>
            <a:r>
              <a:rPr lang="en-GB" sz="2400" dirty="0">
                <a:latin typeface="Century Gothic" panose="020B0502020202020204" pitchFamily="34" charset="0"/>
                <a:sym typeface="Wingdings" pitchFamily="2" charset="2"/>
              </a:rPr>
              <a:t>Over 365 days to measure morbidity </a:t>
            </a:r>
            <a:r>
              <a:rPr lang="fr-FR" sz="2400" dirty="0"/>
              <a:t>and </a:t>
            </a:r>
            <a:r>
              <a:rPr lang="en-GB" sz="2400" dirty="0">
                <a:latin typeface="Century Gothic" panose="020B0502020202020204" pitchFamily="34" charset="0"/>
              </a:rPr>
              <a:t>and demand for care and avoid seasonal bias</a:t>
            </a:r>
            <a:r>
              <a:rPr lang="en-GB" sz="2400" dirty="0">
                <a:latin typeface="Century Gothic" panose="020B0502020202020204" pitchFamily="34" charset="0"/>
                <a:sym typeface="Wingdings" pitchFamily="2" charset="2"/>
              </a:rPr>
              <a:t>	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AED57EDF-B6E3-7D47-A857-DA5C42D2C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897387"/>
            <a:ext cx="5649686" cy="82391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en-GB" dirty="0">
                <a:latin typeface="Century Gothic" panose="020B0502020202020204" pitchFamily="34" charset="0"/>
                <a:cs typeface="Arial" panose="020B0604020202020204" pitchFamily="34" charset="0"/>
              </a:rPr>
              <a:t>CHESS: </a:t>
            </a:r>
            <a:r>
              <a:rPr lang="en-GB" sz="2000" b="0" dirty="0">
                <a:latin typeface="Century Gothic" panose="020B0502020202020204" pitchFamily="34" charset="0"/>
                <a:cs typeface="Arial" panose="020B0604020202020204" pitchFamily="34" charset="0"/>
              </a:rPr>
              <a:t>C</a:t>
            </a:r>
            <a:r>
              <a:rPr lang="en-GB" sz="2000" b="0" dirty="0">
                <a:latin typeface="Century Gothic" panose="020B0502020202020204" pitchFamily="34" charset="0"/>
              </a:rPr>
              <a:t>omprehensive Health and Epidemiological Surveillance System</a:t>
            </a:r>
            <a:endParaRPr lang="en-GB" b="0" dirty="0">
              <a:latin typeface="Century Gothic" panose="020B0502020202020204" pitchFamily="34" charset="0"/>
            </a:endParaRPr>
          </a:p>
        </p:txBody>
      </p:sp>
      <p:pic>
        <p:nvPicPr>
          <p:cNvPr id="27" name="Picture 2" descr="A:\Nanoro\CHESS\chess field procedures.jpg">
            <a:extLst>
              <a:ext uri="{FF2B5EF4-FFF2-40B4-BE49-F238E27FC236}">
                <a16:creationId xmlns:a16="http://schemas.microsoft.com/office/drawing/2014/main" id="{7E90593C-4B78-9945-9ABC-C0001900CB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8" t="13136" r="8485" b="5902"/>
          <a:stretch/>
        </p:blipFill>
        <p:spPr bwMode="auto">
          <a:xfrm>
            <a:off x="6547755" y="1717907"/>
            <a:ext cx="4882241" cy="514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159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46"/>
            <a:ext cx="10972800" cy="692606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933A1D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Research Framework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392" y="791026"/>
            <a:ext cx="11117326" cy="547914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76AC35E-1774-3D4F-A4E5-518711099A13}"/>
              </a:ext>
            </a:extLst>
          </p:cNvPr>
          <p:cNvSpPr txBox="1"/>
          <p:nvPr/>
        </p:nvSpPr>
        <p:spPr>
          <a:xfrm>
            <a:off x="9437914" y="6417126"/>
            <a:ext cx="16546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>
                <a:latin typeface="Century Gothic" panose="020B0502020202020204" pitchFamily="34" charset="0"/>
              </a:rPr>
              <a:t>Osman and al.</a:t>
            </a:r>
          </a:p>
        </p:txBody>
      </p:sp>
    </p:spTree>
    <p:extLst>
      <p:ext uri="{BB962C8B-B14F-4D97-AF65-F5344CB8AC3E}">
        <p14:creationId xmlns:p14="http://schemas.microsoft.com/office/powerpoint/2010/main" val="18954409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9DC2DA-D103-864E-BFCC-3F330699D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4039" y="77262"/>
            <a:ext cx="8543925" cy="854074"/>
          </a:xfrm>
        </p:spPr>
        <p:txBody>
          <a:bodyPr/>
          <a:lstStyle/>
          <a:p>
            <a:r>
              <a:rPr lang="fr-FR" sz="3600" b="1" dirty="0">
                <a:solidFill>
                  <a:srgbClr val="933A1D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Conclusion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18D4D28-3E10-DC40-91E8-1D6ACCA87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025" y="931336"/>
            <a:ext cx="11844338" cy="5583763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en-GB" sz="3100" dirty="0">
                <a:latin typeface="Century Gothic" panose="020B0502020202020204" pitchFamily="34" charset="0"/>
              </a:rPr>
              <a:t>Linking climate and health-cohort data in Africa for research, early warning and policy is possible and relevant</a:t>
            </a:r>
          </a:p>
          <a:p>
            <a:pPr>
              <a:lnSpc>
                <a:spcPct val="150000"/>
              </a:lnSpc>
            </a:pPr>
            <a:r>
              <a:rPr lang="en-GB" sz="3100" dirty="0">
                <a:latin typeface="Century Gothic" panose="020B0502020202020204" pitchFamily="34" charset="0"/>
              </a:rPr>
              <a:t>HDSS are in a better position to fill the data gap in LMICs </a:t>
            </a:r>
          </a:p>
          <a:p>
            <a:pPr lvl="1">
              <a:lnSpc>
                <a:spcPct val="150000"/>
              </a:lnSpc>
            </a:pPr>
            <a:r>
              <a:rPr lang="en-GB" sz="2800" dirty="0">
                <a:latin typeface="Century Gothic" panose="020B0502020202020204" pitchFamily="34" charset="0"/>
              </a:rPr>
              <a:t>HDSS data harmonisation and accessibility are key</a:t>
            </a:r>
            <a:endParaRPr lang="en-GB" sz="2700" dirty="0">
              <a:latin typeface="Century Gothic" panose="020B0502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en-GB" sz="2800" dirty="0">
                <a:latin typeface="Century Gothic" panose="020B0502020202020204" pitchFamily="34" charset="0"/>
              </a:rPr>
              <a:t>A strong collaboration between the in-country HDSS sites, the national statistics office and HMIS is critical</a:t>
            </a:r>
            <a:endParaRPr lang="en-GB" sz="2800" dirty="0"/>
          </a:p>
          <a:p>
            <a:pPr>
              <a:lnSpc>
                <a:spcPct val="150000"/>
              </a:lnSpc>
            </a:pPr>
            <a:r>
              <a:rPr lang="en-GB" sz="3100" dirty="0">
                <a:latin typeface="Century Gothic" panose="020B0502020202020204" pitchFamily="34" charset="0"/>
              </a:rPr>
              <a:t>Make the HDSS climate-research ready for policy relevance.</a:t>
            </a:r>
          </a:p>
          <a:p>
            <a:pPr lvl="1">
              <a:lnSpc>
                <a:spcPct val="150000"/>
              </a:lnSpc>
            </a:pPr>
            <a:r>
              <a:rPr lang="en-GB" sz="2700" b="1" i="1" dirty="0">
                <a:latin typeface="Century Gothic" panose="020B0502020202020204" pitchFamily="34" charset="0"/>
              </a:rPr>
              <a:t>How a locally defined HDSS could efficiently contribute to national EWARS?</a:t>
            </a:r>
          </a:p>
          <a:p>
            <a:pPr lvl="1">
              <a:lnSpc>
                <a:spcPct val="150000"/>
              </a:lnSpc>
            </a:pPr>
            <a:r>
              <a:rPr lang="en-GB" sz="2700" b="1" i="1" dirty="0">
                <a:latin typeface="Century Gothic" panose="020B0502020202020204" pitchFamily="34" charset="0"/>
              </a:rPr>
              <a:t>How to build a reliable Epidemic Intelligence  for an effective EWARS?</a:t>
            </a:r>
          </a:p>
        </p:txBody>
      </p:sp>
    </p:spTree>
    <p:extLst>
      <p:ext uri="{BB962C8B-B14F-4D97-AF65-F5344CB8AC3E}">
        <p14:creationId xmlns:p14="http://schemas.microsoft.com/office/powerpoint/2010/main" val="320358016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4312</TotalTime>
  <Words>512</Words>
  <Application>Microsoft Macintosh PowerPoint</Application>
  <PresentationFormat>Grand écran</PresentationFormat>
  <Paragraphs>81</Paragraphs>
  <Slides>10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20" baseType="lpstr">
      <vt:lpstr>ＭＳ Ｐゴシック</vt:lpstr>
      <vt:lpstr>ＭＳ Ｐゴシック</vt:lpstr>
      <vt:lpstr>Arial</vt:lpstr>
      <vt:lpstr>Calibri</vt:lpstr>
      <vt:lpstr>Calibri Light</vt:lpstr>
      <vt:lpstr>Century Gothic</vt:lpstr>
      <vt:lpstr>Open Sans</vt:lpstr>
      <vt:lpstr>Times New Roman</vt:lpstr>
      <vt:lpstr>Wingdings</vt:lpstr>
      <vt:lpstr>Thème Office</vt:lpstr>
      <vt:lpstr>Linking climate and health-cohort data in Africa for research, early warning and policy</vt:lpstr>
      <vt:lpstr>Background</vt:lpstr>
      <vt:lpstr>Background</vt:lpstr>
      <vt:lpstr>EWAR Conceptual Framework </vt:lpstr>
      <vt:lpstr>How do HDSS best contribute to EWARS</vt:lpstr>
      <vt:lpstr>Présentation PowerPoint</vt:lpstr>
      <vt:lpstr>Linking Morbidity data to HDSS</vt:lpstr>
      <vt:lpstr>Research Framework</vt:lpstr>
      <vt:lpstr>Conclusion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Climate change adaptation projects in Burkina Faso </dc:title>
  <dc:creator>Microsoft Office User</dc:creator>
  <cp:lastModifiedBy>Microsoft Office User</cp:lastModifiedBy>
  <cp:revision>126</cp:revision>
  <dcterms:created xsi:type="dcterms:W3CDTF">2021-05-03T13:38:35Z</dcterms:created>
  <dcterms:modified xsi:type="dcterms:W3CDTF">2022-06-21T12:03:25Z</dcterms:modified>
</cp:coreProperties>
</file>