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1631" r:id="rId2"/>
    <p:sldId id="1642" r:id="rId3"/>
    <p:sldId id="1643" r:id="rId4"/>
    <p:sldId id="1644" r:id="rId5"/>
    <p:sldId id="1646" r:id="rId6"/>
    <p:sldId id="1650" r:id="rId7"/>
    <p:sldId id="1647" r:id="rId8"/>
    <p:sldId id="1648" r:id="rId9"/>
    <p:sldId id="1649" r:id="rId10"/>
    <p:sldId id="263" r:id="rId11"/>
    <p:sldId id="1640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23"/>
    <p:restoredTop sz="96035"/>
  </p:normalViewPr>
  <p:slideViewPr>
    <p:cSldViewPr snapToGrid="0" snapToObjects="1" showGuides="1">
      <p:cViewPr varScale="1">
        <p:scale>
          <a:sx n="112" d="100"/>
          <a:sy n="112" d="100"/>
        </p:scale>
        <p:origin x="200" y="224"/>
      </p:cViewPr>
      <p:guideLst>
        <p:guide orient="horz" pos="2183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B1298-DEC8-B847-AEAE-E24C9A34C5FE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E00AB-23EC-9247-BF7D-6DB4E0A46D0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7585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6976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rPr lang="en-DE" smtClean="0"/>
              <a:t>11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76561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971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6976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1260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38027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91223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6160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59165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8B621-6472-994B-9128-D38B4AAE5BDB}" type="slidenum">
              <a:rPr lang="en-DE" smtClean="0"/>
              <a:t>10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26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6333A-09CD-B43A-C4B4-0664AFA40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9338F7-C0FF-86BC-A5B1-CF295D7FC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E9D62-90AE-18F7-9205-1E15E460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8D346-F2E1-63B3-C743-9144C998B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1F8DA-D95D-C056-D212-7F93666F5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958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981DF-7D51-AA5F-967B-7DF06282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2C1C0-874A-D6C7-6950-B5FC116B8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B25BB-B524-4AFF-BD3B-C99D26975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995D9-B44E-4428-161A-421D8BD8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FD6AD-1ACD-88FA-A500-FF4F59E8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879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5ABCF2-3964-A01A-09B1-9E07D81673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867EA-4725-6F22-0D8C-6D2A7EE22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4D29-C69F-2CCD-1CB1-752DB615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CDE9D-30A6-FCFE-CD22-CB9E3F839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12631-4E92-A4BA-5D67-631C6527D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0822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EA51-BD75-C7BA-969C-C5485C606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F11A0-4607-99FF-DD58-B621FEC4D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41464-D4E1-AD34-3159-5E56AD2AF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5EF8A-C767-BFA8-0FC7-833585476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8F429-3D2A-3912-4102-F85A85B3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5995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D4686-127F-E5BA-7659-CDF254A3F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47543-72CE-6BC8-F3DA-668B3E8EE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9672D-5597-B916-6BF7-4033B0F8C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671A5-3255-F3B2-232D-7B511C5B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43BF9-6B02-222F-0A37-B0D91ED88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781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F901-3114-E632-D78B-3A6EB793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D8E1A-0B61-00A6-335B-839569EFF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0642B-A117-B2FE-5B36-CD2DCB1D3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200CC-9BC5-DA26-9C88-108585D1B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829E8-0B54-44FB-990A-0C72CFD79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C6EE7-FDE9-1769-70A7-1133FA8FA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4883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E5B58-54A4-443B-5565-38DDE5BFB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162B7-53AE-C704-DC93-753BBE05A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0A78BB-0F8D-0180-97A9-96462791F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82AE35-E14C-C765-0F4A-1D22BD5C6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5A79CE-BA27-F8F4-E878-CF347CDA5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15EAF8-45FD-CDEE-80B1-0C13C8682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B40FAF-D631-3E93-9FAF-9DB30DF07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4002E8-D649-471F-5B78-75BFEF69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27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54E5D-3345-9344-7AAE-1EFB5C33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9F1992-7810-0B6C-F00B-AFE37822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DBA59-E3AD-2057-9418-7BEA6734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E75D0-507E-9E21-EC61-C637CBFB0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838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4C09F-8973-A6B3-703A-71EFCA04C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DC6B4E-6307-6AFE-1434-C07269E49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B6C9F-244C-4744-CD18-2FC1473D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446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F9D7-1C66-EA97-E9F5-AA3781947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16AEA-F598-A5DE-4172-44BC83F11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0D8ECC-59BE-14C5-B02B-281D091AD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3E1EA-61E0-1673-6F0C-566F9E47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AACAC-CD1D-D159-D322-41C362584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4DCE1-AA64-F486-7392-814D59D4A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906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D3361-21DE-A5F9-1250-24A455ED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2C5CE-8490-9944-3837-BF79BA540D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BFD68-6336-0155-23C2-0356555DB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0896C-1090-B917-2B4C-ED562354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CC34C-5B1A-235A-9AB1-62975453B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D2819-7352-4C9A-C956-3C4F34A5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5213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ADC7D7-3CF2-1414-0248-243978ED3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7FB87-EEA4-0241-28EB-5F4E764A8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B819E-90EC-F01A-19C6-B6CBB06BA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E8635-1850-D94A-8C35-B2DB34E78D87}" type="datetimeFigureOut">
              <a:rPr lang="en-DE" smtClean="0"/>
              <a:t>20.06.22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E4C2C-0689-33E9-DEE9-27ECBECF7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F78AA-A98C-3CE5-F17E-4889C51F5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E5B2F-C045-734E-BD55-0A61BB6BBE6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707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DD5D20-7202-0440-8317-2F61C1BCD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4544" y="2195164"/>
            <a:ext cx="9945190" cy="2427882"/>
          </a:xfrm>
        </p:spPr>
        <p:txBody>
          <a:bodyPr anchor="ctr">
            <a:normAutofit/>
          </a:bodyPr>
          <a:lstStyle/>
          <a:p>
            <a:r>
              <a:rPr lang="en-GB" sz="4000" dirty="0"/>
              <a:t>Can index-based weather insurance stabilize farmers’ livelihood among African smallholder households?</a:t>
            </a:r>
            <a:endParaRPr lang="en-AU" sz="4000" b="1" dirty="0">
              <a:latin typeface="BundesSans Regular" panose="020B0002030500000203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5DA26F7-F931-0049-AEB1-26ECE64F7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153" y="4600990"/>
            <a:ext cx="11649693" cy="1655762"/>
          </a:xfrm>
        </p:spPr>
        <p:txBody>
          <a:bodyPr>
            <a:normAutofit/>
          </a:bodyPr>
          <a:lstStyle/>
          <a:p>
            <a:pPr algn="l"/>
            <a:endParaRPr lang="en-AU" dirty="0">
              <a:latin typeface="BundesSans Regular" panose="020B0002030500000203" pitchFamily="34" charset="0"/>
            </a:endParaRPr>
          </a:p>
          <a:p>
            <a:r>
              <a:rPr lang="en-AU" dirty="0">
                <a:latin typeface="BundesSans Regular" panose="020B0002030500000203" pitchFamily="34" charset="0"/>
              </a:rPr>
              <a:t>Prof. Dr. Manuela De Allegri, </a:t>
            </a:r>
          </a:p>
          <a:p>
            <a:r>
              <a:rPr lang="en-AU" dirty="0"/>
              <a:t>With contributions from </a:t>
            </a:r>
            <a:r>
              <a:rPr lang="en-AU" dirty="0">
                <a:latin typeface="BundesSans Regular" panose="020B0002030500000203" pitchFamily="34" charset="0"/>
              </a:rPr>
              <a:t>Edmund Yeboah, </a:t>
            </a:r>
            <a:r>
              <a:rPr lang="en-AU" dirty="0"/>
              <a:t>Dr. </a:t>
            </a:r>
            <a:r>
              <a:rPr lang="en-AU" dirty="0" err="1"/>
              <a:t>Moubassira</a:t>
            </a:r>
            <a:r>
              <a:rPr lang="en-AU" dirty="0"/>
              <a:t> </a:t>
            </a:r>
            <a:r>
              <a:rPr lang="en-AU" dirty="0" err="1"/>
              <a:t>Kagoné</a:t>
            </a:r>
            <a:r>
              <a:rPr lang="en-AU" dirty="0"/>
              <a:t>, and Dr Valérie Louis</a:t>
            </a:r>
            <a:endParaRPr lang="en-AU" dirty="0">
              <a:latin typeface="BundesSans Regular" panose="020B0002030500000203" pitchFamily="34" charset="0"/>
            </a:endParaRPr>
          </a:p>
        </p:txBody>
      </p:sp>
      <p:pic>
        <p:nvPicPr>
          <p:cNvPr id="1026" name="Picture 2" descr="Heidelberger Institut für Global Health">
            <a:extLst>
              <a:ext uri="{FF2B5EF4-FFF2-40B4-BE49-F238E27FC236}">
                <a16:creationId xmlns:a16="http://schemas.microsoft.com/office/drawing/2014/main" id="{6A97BD46-4579-D014-32BC-183E752A2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250" y="707041"/>
            <a:ext cx="3172968" cy="909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ätsklinikum Heidelberg: Promotionskolleg">
            <a:extLst>
              <a:ext uri="{FF2B5EF4-FFF2-40B4-BE49-F238E27FC236}">
                <a16:creationId xmlns:a16="http://schemas.microsoft.com/office/drawing/2014/main" id="{CB171CA2-6BA7-914C-0700-681A55223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316" y="601248"/>
            <a:ext cx="3726434" cy="101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entre de Recherche en Santé de Nouna (CRSN) | German Center for Infection  Research">
            <a:extLst>
              <a:ext uri="{FF2B5EF4-FFF2-40B4-BE49-F238E27FC236}">
                <a16:creationId xmlns:a16="http://schemas.microsoft.com/office/drawing/2014/main" id="{CA27FA02-04F0-4E9E-34A1-696BD7626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508" y="601248"/>
            <a:ext cx="2717844" cy="151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547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C6E5D-9820-4685-AE1E-643E7E23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515"/>
          </a:xfrm>
        </p:spPr>
        <p:txBody>
          <a:bodyPr/>
          <a:lstStyle/>
          <a:p>
            <a:r>
              <a:rPr lang="en-US" dirty="0"/>
              <a:t>The way forward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CCB07-F935-442F-AE57-659AD141A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51503"/>
            <a:ext cx="10327884" cy="403510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Further investments needed in the development and implementation of IBWI for agricultural production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Further investments needed in research to generate evidence base on welfare impact of IBWI …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… expanding current research trends to include impacts on health</a:t>
            </a:r>
          </a:p>
        </p:txBody>
      </p:sp>
    </p:spTree>
    <p:extLst>
      <p:ext uri="{BB962C8B-B14F-4D97-AF65-F5344CB8AC3E}">
        <p14:creationId xmlns:p14="http://schemas.microsoft.com/office/powerpoint/2010/main" val="216769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Universal Health Coverage Partnership">
            <a:extLst>
              <a:ext uri="{FF2B5EF4-FFF2-40B4-BE49-F238E27FC236}">
                <a16:creationId xmlns:a16="http://schemas.microsoft.com/office/drawing/2014/main" id="{2DAA4429-8B63-86FF-1B2C-1C04982C3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459" y="-541844"/>
            <a:ext cx="5344151" cy="6450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0BE045C-FDB3-CDED-373B-7C6C77A12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0938" y="5566410"/>
            <a:ext cx="7493000" cy="1074420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Thank You</a:t>
            </a:r>
            <a:br>
              <a:rPr lang="en-US" sz="4800" dirty="0"/>
            </a:br>
            <a:r>
              <a:rPr lang="en-US" sz="1800" dirty="0" err="1"/>
              <a:t>manuela.deallegri@uni-heidelberg.de</a:t>
            </a:r>
            <a:endParaRPr lang="en-DE" sz="1800" dirty="0"/>
          </a:p>
        </p:txBody>
      </p:sp>
    </p:spTree>
    <p:extLst>
      <p:ext uri="{BB962C8B-B14F-4D97-AF65-F5344CB8AC3E}">
        <p14:creationId xmlns:p14="http://schemas.microsoft.com/office/powerpoint/2010/main" val="33334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72CD8B-E2FD-4C6C-ADFF-7837711D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as we know it</a:t>
            </a:r>
            <a:endParaRPr lang="en-DE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473D529-1600-4720-927D-4F89F12984B1}"/>
              </a:ext>
            </a:extLst>
          </p:cNvPr>
          <p:cNvSpPr txBox="1">
            <a:spLocks/>
          </p:cNvSpPr>
          <p:nvPr/>
        </p:nvSpPr>
        <p:spPr>
          <a:xfrm>
            <a:off x="1047613" y="1690688"/>
            <a:ext cx="4400406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High dependence on subsistence farming in Africa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Subsistence farming exposes farmers to high risks induced by weather variability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b="0" dirty="0"/>
              <a:t>Weather variability is enhanced by climate change – high temperature, alternance of too much vs too little rain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/>
            <a:endParaRPr lang="en-DE" dirty="0"/>
          </a:p>
        </p:txBody>
      </p:sp>
      <p:pic>
        <p:nvPicPr>
          <p:cNvPr id="1026" name="Picture 2" descr="Agriculture : Subsistence Agriculture | Agriculture, Indigenous community,  Photo">
            <a:extLst>
              <a:ext uri="{FF2B5EF4-FFF2-40B4-BE49-F238E27FC236}">
                <a16:creationId xmlns:a16="http://schemas.microsoft.com/office/drawing/2014/main" id="{C8FA2EEE-A8F5-0BF4-E4F4-0010E23F1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756" y="1653163"/>
            <a:ext cx="3191979" cy="212411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ought-stricken communities hit by destructive floods in the Horn of Africa  | IDMC">
            <a:extLst>
              <a:ext uri="{FF2B5EF4-FFF2-40B4-BE49-F238E27FC236}">
                <a16:creationId xmlns:a16="http://schemas.microsoft.com/office/drawing/2014/main" id="{BBCF2E45-7654-FF1A-70C6-6CDF36048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756" y="3777280"/>
            <a:ext cx="3191979" cy="212411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E27CE5E-D029-4BBA-BE97-BFC10118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8"/>
            <a:ext cx="9303327" cy="2174867"/>
          </a:xfrm>
        </p:spPr>
        <p:txBody>
          <a:bodyPr>
            <a:noAutofit/>
          </a:bodyPr>
          <a:lstStyle/>
          <a:p>
            <a:r>
              <a:rPr lang="en-DE" dirty="0"/>
              <a:t>From weather variability to impoverishment and poor health status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873FD2-10F2-4D66-8D1B-35C9812023B2}"/>
              </a:ext>
            </a:extLst>
          </p:cNvPr>
          <p:cNvSpPr/>
          <p:nvPr/>
        </p:nvSpPr>
        <p:spPr>
          <a:xfrm>
            <a:off x="1893396" y="3076216"/>
            <a:ext cx="180020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Weather variability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56C820-1B36-49AE-BFFB-EF31E1AF3954}"/>
              </a:ext>
            </a:extLst>
          </p:cNvPr>
          <p:cNvSpPr/>
          <p:nvPr/>
        </p:nvSpPr>
        <p:spPr>
          <a:xfrm>
            <a:off x="4125644" y="3076216"/>
            <a:ext cx="180020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Poor agricultural production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1DFEA9-6471-44B3-A8AC-6C22295C7452}"/>
              </a:ext>
            </a:extLst>
          </p:cNvPr>
          <p:cNvSpPr/>
          <p:nvPr/>
        </p:nvSpPr>
        <p:spPr>
          <a:xfrm>
            <a:off x="6357892" y="3076216"/>
            <a:ext cx="180020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Food insecurity</a:t>
            </a:r>
          </a:p>
          <a:p>
            <a:pPr algn="ctr"/>
            <a:r>
              <a:rPr lang="en-US" b="1">
                <a:solidFill>
                  <a:schemeClr val="tx1"/>
                </a:solidFill>
              </a:rPr>
              <a:t>Asset depletion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B55A5E-E609-4B5B-BD52-F7458FCE4A2A}"/>
              </a:ext>
            </a:extLst>
          </p:cNvPr>
          <p:cNvSpPr/>
          <p:nvPr/>
        </p:nvSpPr>
        <p:spPr>
          <a:xfrm>
            <a:off x="8590140" y="3076216"/>
            <a:ext cx="180020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Impoverishment &amp; poor health status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DA99547-11E0-4E53-BBAF-D28DDC2BF2D2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>
            <a:off x="3693596" y="361627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67D1D6-C699-4D22-881A-755C3EFAB374}"/>
              </a:ext>
            </a:extLst>
          </p:cNvPr>
          <p:cNvCxnSpPr/>
          <p:nvPr/>
        </p:nvCxnSpPr>
        <p:spPr>
          <a:xfrm>
            <a:off x="8158092" y="3652280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5926C1C-EA54-4BF4-8473-5EB84C3B6ADC}"/>
              </a:ext>
            </a:extLst>
          </p:cNvPr>
          <p:cNvCxnSpPr/>
          <p:nvPr/>
        </p:nvCxnSpPr>
        <p:spPr>
          <a:xfrm>
            <a:off x="5925844" y="3652280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707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72CD8B-E2FD-4C6C-ADFF-7837711D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Cumulative rainfall exposure increases children’s poor nutritional status</a:t>
            </a:r>
            <a:endParaRPr lang="en-D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B166EE-15EE-444C-ADD3-2A70722BC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710227"/>
            <a:ext cx="5157787" cy="564516"/>
          </a:xfrm>
        </p:spPr>
        <p:txBody>
          <a:bodyPr>
            <a:normAutofit fontScale="85000" lnSpcReduction="10000"/>
          </a:bodyPr>
          <a:lstStyle/>
          <a:p>
            <a:r>
              <a:rPr lang="en-GB" b="0" i="1" dirty="0"/>
              <a:t>Lifetime Cumulative Rainfall by study district </a:t>
            </a:r>
            <a:endParaRPr lang="en-DE" b="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3BD5593-3A48-4FFA-B668-21E4592650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10227"/>
            <a:ext cx="5183188" cy="564515"/>
          </a:xfrm>
        </p:spPr>
        <p:txBody>
          <a:bodyPr>
            <a:normAutofit fontScale="85000" lnSpcReduction="10000"/>
          </a:bodyPr>
          <a:lstStyle/>
          <a:p>
            <a:r>
              <a:rPr lang="en-GB" b="0" i="1" dirty="0"/>
              <a:t>Stunting prevalence by study district </a:t>
            </a:r>
            <a:endParaRPr lang="en-DE" b="0" i="1" dirty="0"/>
          </a:p>
        </p:txBody>
      </p:sp>
      <p:pic>
        <p:nvPicPr>
          <p:cNvPr id="9" name="Content Placeholder 9">
            <a:extLst>
              <a:ext uri="{FF2B5EF4-FFF2-40B4-BE49-F238E27FC236}">
                <a16:creationId xmlns:a16="http://schemas.microsoft.com/office/drawing/2014/main" id="{8DA3D911-1B0E-4334-8D41-2F374E84B1D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0" y="2308630"/>
            <a:ext cx="5157787" cy="34768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95DE1A0B-1AF0-4222-9B03-E367BC5DA4B7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4" y="2308630"/>
            <a:ext cx="5183188" cy="34768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814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E27CE5E-D029-4BBA-BE97-BFC10118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0121"/>
          </a:xfrm>
        </p:spPr>
        <p:txBody>
          <a:bodyPr>
            <a:normAutofit fontScale="90000"/>
          </a:bodyPr>
          <a:lstStyle/>
          <a:p>
            <a:r>
              <a:rPr lang="en-US" dirty="0"/>
              <a:t>Crop Insurance as adaptation strategy to break this vicious cycle</a:t>
            </a:r>
            <a:endParaRPr lang="en-DE" dirty="0"/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739AAF9E-DD14-48F9-9DBD-0CE384CB1968}"/>
              </a:ext>
            </a:extLst>
          </p:cNvPr>
          <p:cNvSpPr txBox="1"/>
          <p:nvPr/>
        </p:nvSpPr>
        <p:spPr>
          <a:xfrm>
            <a:off x="3124648" y="4706112"/>
            <a:ext cx="8229152" cy="1328928"/>
          </a:xfrm>
          <a:prstGeom prst="rect">
            <a:avLst/>
          </a:prstGeom>
          <a:solidFill>
            <a:srgbClr val="0070C0">
              <a:alpha val="55273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</a:rPr>
              <a:t>Challenge of crop insurance is loss verification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FCAFE8F-0AD4-6535-3410-28070075DDA8}"/>
              </a:ext>
            </a:extLst>
          </p:cNvPr>
          <p:cNvSpPr/>
          <p:nvPr/>
        </p:nvSpPr>
        <p:spPr>
          <a:xfrm>
            <a:off x="950204" y="2158538"/>
            <a:ext cx="180020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>
                <a:solidFill>
                  <a:schemeClr val="tx1"/>
                </a:solidFill>
              </a:rPr>
              <a:t>Rainfall variabilty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5E92485-3B1D-C408-A722-0550DA3498A3}"/>
              </a:ext>
            </a:extLst>
          </p:cNvPr>
          <p:cNvCxnSpPr/>
          <p:nvPr/>
        </p:nvCxnSpPr>
        <p:spPr>
          <a:xfrm>
            <a:off x="6940820" y="2718367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ight Arrow 30">
            <a:extLst>
              <a:ext uri="{FF2B5EF4-FFF2-40B4-BE49-F238E27FC236}">
                <a16:creationId xmlns:a16="http://schemas.microsoft.com/office/drawing/2014/main" id="{6DDD6E6C-EAAB-08C5-5525-25B0F43D4DE4}"/>
              </a:ext>
            </a:extLst>
          </p:cNvPr>
          <p:cNvSpPr/>
          <p:nvPr/>
        </p:nvSpPr>
        <p:spPr>
          <a:xfrm>
            <a:off x="2753789" y="2581247"/>
            <a:ext cx="2395289" cy="21598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4E25C45-3AD1-9CA4-ACAA-344FD6280B1C}"/>
              </a:ext>
            </a:extLst>
          </p:cNvPr>
          <p:cNvSpPr/>
          <p:nvPr/>
        </p:nvSpPr>
        <p:spPr>
          <a:xfrm>
            <a:off x="2938526" y="2148429"/>
            <a:ext cx="1800200" cy="10801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</a:rPr>
              <a:t>Index-based weather insurance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587F2EB-EC00-7CF0-15FF-1DD8459874D1}"/>
              </a:ext>
            </a:extLst>
          </p:cNvPr>
          <p:cNvGrpSpPr/>
          <p:nvPr/>
        </p:nvGrpSpPr>
        <p:grpSpPr>
          <a:xfrm>
            <a:off x="5156537" y="2144935"/>
            <a:ext cx="6262577" cy="1084612"/>
            <a:chOff x="5173722" y="1715002"/>
            <a:chExt cx="6262577" cy="108461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1E90C20-A33A-13AA-1B5D-1F99662F1AB2}"/>
                </a:ext>
              </a:extLst>
            </p:cNvPr>
            <p:cNvSpPr/>
            <p:nvPr/>
          </p:nvSpPr>
          <p:spPr>
            <a:xfrm>
              <a:off x="5173722" y="1715002"/>
              <a:ext cx="1800200" cy="108012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 dirty="0">
                  <a:solidFill>
                    <a:schemeClr val="tx1"/>
                  </a:solidFill>
                </a:rPr>
                <a:t>Compensation for lost agricultural production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5B14F16-1441-3B68-D196-6C22FAF51E03}"/>
                </a:ext>
              </a:extLst>
            </p:cNvPr>
            <p:cNvSpPr/>
            <p:nvPr/>
          </p:nvSpPr>
          <p:spPr>
            <a:xfrm>
              <a:off x="7385973" y="1718310"/>
              <a:ext cx="1800200" cy="108012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 dirty="0">
                  <a:solidFill>
                    <a:schemeClr val="tx1"/>
                  </a:solidFill>
                </a:rPr>
                <a:t>Food security</a:t>
              </a:r>
            </a:p>
            <a:p>
              <a:pPr algn="ctr"/>
              <a:r>
                <a:rPr lang="en-AU" b="1" dirty="0">
                  <a:solidFill>
                    <a:schemeClr val="tx1"/>
                  </a:solidFill>
                </a:rPr>
                <a:t>Assets protection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2442696-7ED9-5FD8-8FAB-F8DF6C897808}"/>
                </a:ext>
              </a:extLst>
            </p:cNvPr>
            <p:cNvSpPr/>
            <p:nvPr/>
          </p:nvSpPr>
          <p:spPr>
            <a:xfrm>
              <a:off x="9636099" y="1719494"/>
              <a:ext cx="1800200" cy="108012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>
                  <a:solidFill>
                    <a:schemeClr val="tx1"/>
                  </a:solidFill>
                </a:rPr>
                <a:t>Less impoverishment</a:t>
              </a:r>
            </a:p>
            <a:p>
              <a:pPr algn="ctr"/>
              <a:r>
                <a:rPr lang="en-AU" b="1">
                  <a:solidFill>
                    <a:schemeClr val="tx1"/>
                  </a:solidFill>
                </a:rPr>
                <a:t>Better health status</a:t>
              </a: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CF7E352-C917-1374-B727-5C432B414BB8}"/>
              </a:ext>
            </a:extLst>
          </p:cNvPr>
          <p:cNvCxnSpPr>
            <a:cxnSpLocks/>
          </p:cNvCxnSpPr>
          <p:nvPr/>
        </p:nvCxnSpPr>
        <p:spPr>
          <a:xfrm>
            <a:off x="9185912" y="272949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53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E27CE5E-D029-4BBA-BE97-BFC10118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0121"/>
          </a:xfrm>
        </p:spPr>
        <p:txBody>
          <a:bodyPr>
            <a:normAutofit fontScale="90000"/>
          </a:bodyPr>
          <a:lstStyle/>
          <a:p>
            <a:r>
              <a:rPr lang="en-US" dirty="0"/>
              <a:t>Index-based Weather Insurance (IBWI) as preferred alternative to Crop Insurance</a:t>
            </a:r>
            <a:endParaRPr lang="en-DE" dirty="0"/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739AAF9E-DD14-48F9-9DBD-0CE384CB1968}"/>
              </a:ext>
            </a:extLst>
          </p:cNvPr>
          <p:cNvSpPr txBox="1"/>
          <p:nvPr/>
        </p:nvSpPr>
        <p:spPr>
          <a:xfrm>
            <a:off x="3124648" y="4706112"/>
            <a:ext cx="8229152" cy="1328928"/>
          </a:xfrm>
          <a:prstGeom prst="rect">
            <a:avLst/>
          </a:prstGeom>
          <a:solidFill>
            <a:srgbClr val="0070C0">
              <a:alpha val="55273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n-US" sz="3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A POLICY SOLUTION TO BREAK VICIOUS CYCLE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0C6DF1-6E5B-4F31-B32C-8B1804E9B859}"/>
              </a:ext>
            </a:extLst>
          </p:cNvPr>
          <p:cNvSpPr txBox="1"/>
          <p:nvPr/>
        </p:nvSpPr>
        <p:spPr>
          <a:xfrm>
            <a:off x="838200" y="3592559"/>
            <a:ext cx="1051388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Index-based weather insurance (IBWI) links insurance payout to a weather index over an area instead of verifying individual-level crop losses</a:t>
            </a:r>
            <a:endParaRPr lang="en-DE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FCAFE8F-0AD4-6535-3410-28070075DDA8}"/>
              </a:ext>
            </a:extLst>
          </p:cNvPr>
          <p:cNvSpPr/>
          <p:nvPr/>
        </p:nvSpPr>
        <p:spPr>
          <a:xfrm>
            <a:off x="950204" y="2158538"/>
            <a:ext cx="180020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>
                <a:solidFill>
                  <a:schemeClr val="tx1"/>
                </a:solidFill>
              </a:rPr>
              <a:t>Rainfall variabilty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5E92485-3B1D-C408-A722-0550DA3498A3}"/>
              </a:ext>
            </a:extLst>
          </p:cNvPr>
          <p:cNvCxnSpPr/>
          <p:nvPr/>
        </p:nvCxnSpPr>
        <p:spPr>
          <a:xfrm>
            <a:off x="6940820" y="2718367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ight Arrow 30">
            <a:extLst>
              <a:ext uri="{FF2B5EF4-FFF2-40B4-BE49-F238E27FC236}">
                <a16:creationId xmlns:a16="http://schemas.microsoft.com/office/drawing/2014/main" id="{6DDD6E6C-EAAB-08C5-5525-25B0F43D4DE4}"/>
              </a:ext>
            </a:extLst>
          </p:cNvPr>
          <p:cNvSpPr/>
          <p:nvPr/>
        </p:nvSpPr>
        <p:spPr>
          <a:xfrm>
            <a:off x="2753789" y="2581247"/>
            <a:ext cx="2395289" cy="21598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4E25C45-3AD1-9CA4-ACAA-344FD6280B1C}"/>
              </a:ext>
            </a:extLst>
          </p:cNvPr>
          <p:cNvSpPr/>
          <p:nvPr/>
        </p:nvSpPr>
        <p:spPr>
          <a:xfrm>
            <a:off x="2938526" y="2148429"/>
            <a:ext cx="1800200" cy="10801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</a:rPr>
              <a:t>Index-based weather insurance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587F2EB-EC00-7CF0-15FF-1DD8459874D1}"/>
              </a:ext>
            </a:extLst>
          </p:cNvPr>
          <p:cNvGrpSpPr/>
          <p:nvPr/>
        </p:nvGrpSpPr>
        <p:grpSpPr>
          <a:xfrm>
            <a:off x="5156537" y="2144935"/>
            <a:ext cx="6262577" cy="1084612"/>
            <a:chOff x="5173722" y="1715002"/>
            <a:chExt cx="6262577" cy="108461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1E90C20-A33A-13AA-1B5D-1F99662F1AB2}"/>
                </a:ext>
              </a:extLst>
            </p:cNvPr>
            <p:cNvSpPr/>
            <p:nvPr/>
          </p:nvSpPr>
          <p:spPr>
            <a:xfrm>
              <a:off x="5173722" y="1715002"/>
              <a:ext cx="1800200" cy="108012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 dirty="0">
                  <a:solidFill>
                    <a:schemeClr val="tx1"/>
                  </a:solidFill>
                </a:rPr>
                <a:t>Compensation for lost agricultural production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5B14F16-1441-3B68-D196-6C22FAF51E03}"/>
                </a:ext>
              </a:extLst>
            </p:cNvPr>
            <p:cNvSpPr/>
            <p:nvPr/>
          </p:nvSpPr>
          <p:spPr>
            <a:xfrm>
              <a:off x="7385973" y="1718310"/>
              <a:ext cx="1800200" cy="108012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 dirty="0">
                  <a:solidFill>
                    <a:schemeClr val="tx1"/>
                  </a:solidFill>
                </a:rPr>
                <a:t>Food security</a:t>
              </a:r>
            </a:p>
            <a:p>
              <a:pPr algn="ctr"/>
              <a:r>
                <a:rPr lang="en-AU" b="1" dirty="0">
                  <a:solidFill>
                    <a:schemeClr val="tx1"/>
                  </a:solidFill>
                </a:rPr>
                <a:t>Assets protection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2442696-7ED9-5FD8-8FAB-F8DF6C897808}"/>
                </a:ext>
              </a:extLst>
            </p:cNvPr>
            <p:cNvSpPr/>
            <p:nvPr/>
          </p:nvSpPr>
          <p:spPr>
            <a:xfrm>
              <a:off x="9636099" y="1719494"/>
              <a:ext cx="1800200" cy="108012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b="1">
                  <a:solidFill>
                    <a:schemeClr val="tx1"/>
                  </a:solidFill>
                </a:rPr>
                <a:t>Less impoverishment</a:t>
              </a:r>
            </a:p>
            <a:p>
              <a:pPr algn="ctr"/>
              <a:r>
                <a:rPr lang="en-AU" b="1">
                  <a:solidFill>
                    <a:schemeClr val="tx1"/>
                  </a:solidFill>
                </a:rPr>
                <a:t>Better health status</a:t>
              </a: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CF7E352-C917-1374-B727-5C432B414BB8}"/>
              </a:ext>
            </a:extLst>
          </p:cNvPr>
          <p:cNvCxnSpPr>
            <a:cxnSpLocks/>
          </p:cNvCxnSpPr>
          <p:nvPr/>
        </p:nvCxnSpPr>
        <p:spPr>
          <a:xfrm>
            <a:off x="9185912" y="272949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56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F9423B-752C-4F84-B20E-B2870650E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412"/>
            <a:ext cx="10515600" cy="1325563"/>
          </a:xfrm>
        </p:spPr>
        <p:txBody>
          <a:bodyPr/>
          <a:lstStyle/>
          <a:p>
            <a:r>
              <a:rPr lang="en-US" dirty="0"/>
              <a:t>How do we expect IBWI to work?</a:t>
            </a:r>
            <a:endParaRPr lang="en-DE" dirty="0"/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CE349C5A-A07E-46B0-92EC-4F7098D25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456" y="1134766"/>
            <a:ext cx="9317964" cy="51862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23360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17FE399-B8C6-4BFB-9A03-29F0C33E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r>
              <a:rPr lang="en-US" dirty="0"/>
              <a:t>What we know on IBWI</a:t>
            </a:r>
            <a:endParaRPr lang="en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B0512-5D0E-4EA3-9AE2-F45821D4C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770"/>
            <a:ext cx="8001000" cy="4351338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2200"/>
              </a:spcBef>
            </a:pPr>
            <a:r>
              <a:rPr lang="en-US" sz="2400" dirty="0"/>
              <a:t>In Mali, IBWI had a positive effect on size of land use and expenditure on seeds (</a:t>
            </a:r>
            <a:r>
              <a:rPr lang="en-US" sz="2400" dirty="0" err="1"/>
              <a:t>Elabed</a:t>
            </a:r>
            <a:r>
              <a:rPr lang="en-US" sz="2400" dirty="0"/>
              <a:t> &amp; Carter 2014). </a:t>
            </a:r>
          </a:p>
          <a:p>
            <a:pPr algn="just">
              <a:spcBef>
                <a:spcPts val="2200"/>
              </a:spcBef>
            </a:pPr>
            <a:r>
              <a:rPr lang="en-US" sz="2400" dirty="0"/>
              <a:t>In Ethiopia, insurance influenced farmers risk behavior by boosting uptake of fertilizers (Vargas et al. 2012). </a:t>
            </a:r>
          </a:p>
          <a:p>
            <a:pPr algn="just">
              <a:spcBef>
                <a:spcPts val="2200"/>
              </a:spcBef>
            </a:pPr>
            <a:r>
              <a:rPr lang="en-US" sz="2400" dirty="0"/>
              <a:t>Two studies in Kenya found that IBWI guarded against precarious income and asset smoothing strategies (Janzen &amp; Carter 2018)  , and insured households enjoyed greater and better food availability (</a:t>
            </a:r>
            <a:r>
              <a:rPr lang="en-US" sz="2400" dirty="0" err="1"/>
              <a:t>Isaboke</a:t>
            </a:r>
            <a:r>
              <a:rPr lang="en-US" sz="2400" dirty="0"/>
              <a:t> et al. 2016).</a:t>
            </a:r>
          </a:p>
          <a:p>
            <a:pPr algn="just">
              <a:spcBef>
                <a:spcPts val="2200"/>
              </a:spcBef>
            </a:pPr>
            <a:r>
              <a:rPr lang="en-US" sz="2400" dirty="0"/>
              <a:t>In Rwanda, insured households were observed to enjoy larger income due to crop sales than non-insured ones (</a:t>
            </a:r>
            <a:r>
              <a:rPr lang="en-US" sz="2400" dirty="0" err="1"/>
              <a:t>Mwe</a:t>
            </a:r>
            <a:r>
              <a:rPr lang="en-US" sz="2400" dirty="0"/>
              <a:t> 2016). </a:t>
            </a:r>
          </a:p>
          <a:p>
            <a:pPr algn="just">
              <a:spcBef>
                <a:spcPts val="2200"/>
              </a:spcBef>
            </a:pPr>
            <a:endParaRPr lang="en-DE" dirty="0"/>
          </a:p>
        </p:txBody>
      </p:sp>
      <p:pic>
        <p:nvPicPr>
          <p:cNvPr id="6148" name="Picture 4" descr="Insurance - Dvara E-Registry | Integrated Solutions for Agri Value Chain">
            <a:extLst>
              <a:ext uri="{FF2B5EF4-FFF2-40B4-BE49-F238E27FC236}">
                <a16:creationId xmlns:a16="http://schemas.microsoft.com/office/drawing/2014/main" id="{71D461B9-7822-26DE-CA14-D0655F9AD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0" y="1588770"/>
            <a:ext cx="3175000" cy="411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51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C6E5D-9820-4685-AE1E-643E7E23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515"/>
          </a:xfrm>
        </p:spPr>
        <p:txBody>
          <a:bodyPr/>
          <a:lstStyle/>
          <a:p>
            <a:r>
              <a:rPr lang="en-US" dirty="0"/>
              <a:t>What we still need to know on IBWI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CCB07-F935-442F-AE57-659AD141A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9" y="1793973"/>
            <a:ext cx="10222952" cy="4035108"/>
          </a:xfrm>
        </p:spPr>
        <p:txBody>
          <a:bodyPr>
            <a:normAutofit/>
          </a:bodyPr>
          <a:lstStyle/>
          <a:p>
            <a:pPr algn="just">
              <a:spcBef>
                <a:spcPts val="2200"/>
              </a:spcBef>
            </a:pPr>
            <a:r>
              <a:rPr lang="en-US" sz="2400" dirty="0"/>
              <a:t>Limited evidence on impact of IBWI on dimensions of welfare related to health. </a:t>
            </a:r>
          </a:p>
          <a:p>
            <a:pPr algn="just">
              <a:spcBef>
                <a:spcPts val="2200"/>
              </a:spcBef>
            </a:pPr>
            <a:r>
              <a:rPr lang="en-US" sz="2400" dirty="0"/>
              <a:t>No study has systematically explored the link between insurance coverage, crop production, food security, </a:t>
            </a:r>
            <a:r>
              <a:rPr lang="en-US" sz="2400" b="1" dirty="0"/>
              <a:t>dietary diversity</a:t>
            </a:r>
            <a:r>
              <a:rPr lang="en-US" sz="2400" dirty="0"/>
              <a:t>, </a:t>
            </a:r>
            <a:r>
              <a:rPr lang="en-US" sz="2400" b="1" dirty="0"/>
              <a:t>nutritional status, and health status.  </a:t>
            </a:r>
            <a:endParaRPr lang="en-US" sz="2400" dirty="0"/>
          </a:p>
          <a:p>
            <a:pPr algn="just">
              <a:spcBef>
                <a:spcPts val="2200"/>
              </a:spcBef>
            </a:pPr>
            <a:r>
              <a:rPr lang="en-US" sz="2400" dirty="0"/>
              <a:t>No study has assessed the impact of IBWI on other health-relevant dimensions, such as health service utilization and expenditure. </a:t>
            </a:r>
          </a:p>
          <a:p>
            <a:pPr algn="just">
              <a:spcBef>
                <a:spcPts val="2200"/>
              </a:spcBef>
            </a:pPr>
            <a:r>
              <a:rPr lang="en-US" sz="2400" dirty="0"/>
              <a:t>No study assessing its value for money.</a:t>
            </a:r>
            <a:endParaRPr lang="en-DE" sz="2400" dirty="0"/>
          </a:p>
        </p:txBody>
      </p:sp>
      <p:pic>
        <p:nvPicPr>
          <p:cNvPr id="7170" name="Picture 2" descr="Effective resource management for improved food and nutrition security in  Nigeria">
            <a:extLst>
              <a:ext uri="{FF2B5EF4-FFF2-40B4-BE49-F238E27FC236}">
                <a16:creationId xmlns:a16="http://schemas.microsoft.com/office/drawing/2014/main" id="{F649F966-C0EB-BE21-36AB-F253BF2DE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312" y="4353655"/>
            <a:ext cx="4325257" cy="227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451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472</Words>
  <Application>Microsoft Macintosh PowerPoint</Application>
  <PresentationFormat>Widescreen</PresentationFormat>
  <Paragraphs>68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BundesSans Regular</vt:lpstr>
      <vt:lpstr>Calibri</vt:lpstr>
      <vt:lpstr>Calibri Light</vt:lpstr>
      <vt:lpstr>Office Theme</vt:lpstr>
      <vt:lpstr>Can index-based weather insurance stabilize farmers’ livelihood among African smallholder households?</vt:lpstr>
      <vt:lpstr>The problem as we know it</vt:lpstr>
      <vt:lpstr>From weather variability to impoverishment and poor health status</vt:lpstr>
      <vt:lpstr>Cumulative rainfall exposure increases children’s poor nutritional status</vt:lpstr>
      <vt:lpstr>Crop Insurance as adaptation strategy to break this vicious cycle</vt:lpstr>
      <vt:lpstr>Index-based Weather Insurance (IBWI) as preferred alternative to Crop Insurance</vt:lpstr>
      <vt:lpstr>How do we expect IBWI to work?</vt:lpstr>
      <vt:lpstr>What we know on IBWI</vt:lpstr>
      <vt:lpstr>What we still need to know on IBWI</vt:lpstr>
      <vt:lpstr>The way forward</vt:lpstr>
      <vt:lpstr>Thank You manuela.deallegri@uni-heidelberg.de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index-based weather insurance stabilize farmers’ livelihood among African smallholder households?</dc:title>
  <dc:creator>Microsoft Office User</dc:creator>
  <cp:lastModifiedBy>Clara Ronellenfitsch</cp:lastModifiedBy>
  <cp:revision>6</cp:revision>
  <dcterms:created xsi:type="dcterms:W3CDTF">2022-06-18T21:47:17Z</dcterms:created>
  <dcterms:modified xsi:type="dcterms:W3CDTF">2022-06-20T20:26:35Z</dcterms:modified>
</cp:coreProperties>
</file>