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5" r:id="rId5"/>
  </p:sldMasterIdLst>
  <p:notesMasterIdLst>
    <p:notesMasterId r:id="rId18"/>
  </p:notesMasterIdLst>
  <p:sldIdLst>
    <p:sldId id="429" r:id="rId6"/>
    <p:sldId id="273" r:id="rId7"/>
    <p:sldId id="268" r:id="rId8"/>
    <p:sldId id="431" r:id="rId9"/>
    <p:sldId id="261" r:id="rId10"/>
    <p:sldId id="263" r:id="rId11"/>
    <p:sldId id="264" r:id="rId12"/>
    <p:sldId id="265" r:id="rId13"/>
    <p:sldId id="266" r:id="rId14"/>
    <p:sldId id="267" r:id="rId15"/>
    <p:sldId id="269" r:id="rId16"/>
    <p:sldId id="270"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3F7AD-C37C-4363-B02D-751169BCE899}" v="1" dt="2022-04-09T14:31:31.5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p:restoredTop sz="90673" autoAdjust="0"/>
  </p:normalViewPr>
  <p:slideViewPr>
    <p:cSldViewPr snapToGrid="0" snapToObjects="1">
      <p:cViewPr varScale="1">
        <p:scale>
          <a:sx n="136" d="100"/>
          <a:sy n="136" d="100"/>
        </p:scale>
        <p:origin x="80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22E57A-C7A6-4AF0-997E-668BB41AEDA1}"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78028D5E-E579-4BAC-A555-921DF99EA842}">
      <dgm:prSet/>
      <dgm:spPr/>
      <dgm:t>
        <a:bodyPr/>
        <a:lstStyle/>
        <a:p>
          <a:r>
            <a:rPr lang="en-GB" b="1"/>
            <a:t>Barriers</a:t>
          </a:r>
          <a:endParaRPr lang="en-US"/>
        </a:p>
      </dgm:t>
    </dgm:pt>
    <dgm:pt modelId="{3BD1BEB6-FDE1-49AE-8B7F-CA308B7D2D23}" type="parTrans" cxnId="{EE5798D5-D195-468D-8837-EEEE013175B6}">
      <dgm:prSet/>
      <dgm:spPr/>
      <dgm:t>
        <a:bodyPr/>
        <a:lstStyle/>
        <a:p>
          <a:endParaRPr lang="en-US"/>
        </a:p>
      </dgm:t>
    </dgm:pt>
    <dgm:pt modelId="{CE9234B0-7986-404F-BE76-1EC8E3DA93A4}" type="sibTrans" cxnId="{EE5798D5-D195-468D-8837-EEEE013175B6}">
      <dgm:prSet/>
      <dgm:spPr/>
      <dgm:t>
        <a:bodyPr/>
        <a:lstStyle/>
        <a:p>
          <a:endParaRPr lang="en-US"/>
        </a:p>
      </dgm:t>
    </dgm:pt>
    <dgm:pt modelId="{F415DE14-FA76-425E-9797-77AC00062DA4}">
      <dgm:prSet/>
      <dgm:spPr/>
      <dgm:t>
        <a:bodyPr/>
        <a:lstStyle/>
        <a:p>
          <a:r>
            <a:rPr lang="en-GB"/>
            <a:t>Lack of political support</a:t>
          </a:r>
          <a:endParaRPr lang="en-US"/>
        </a:p>
      </dgm:t>
    </dgm:pt>
    <dgm:pt modelId="{477965A7-0E4E-42E9-97C7-13CDD30AFB8E}" type="parTrans" cxnId="{74CEB6E7-B3E4-4CF6-BB0D-36C9529E666A}">
      <dgm:prSet/>
      <dgm:spPr/>
      <dgm:t>
        <a:bodyPr/>
        <a:lstStyle/>
        <a:p>
          <a:endParaRPr lang="en-US"/>
        </a:p>
      </dgm:t>
    </dgm:pt>
    <dgm:pt modelId="{12977785-63DB-44EB-80B8-E3ACB00DD2EA}" type="sibTrans" cxnId="{74CEB6E7-B3E4-4CF6-BB0D-36C9529E666A}">
      <dgm:prSet/>
      <dgm:spPr/>
      <dgm:t>
        <a:bodyPr/>
        <a:lstStyle/>
        <a:p>
          <a:endParaRPr lang="en-US"/>
        </a:p>
      </dgm:t>
    </dgm:pt>
    <dgm:pt modelId="{E5F7D490-F4DB-494E-80A3-92F6B7DCEA40}">
      <dgm:prSet/>
      <dgm:spPr/>
      <dgm:t>
        <a:bodyPr/>
        <a:lstStyle/>
        <a:p>
          <a:r>
            <a:rPr lang="en-GB"/>
            <a:t>Inadequate leadership and links across sectors</a:t>
          </a:r>
          <a:endParaRPr lang="en-US"/>
        </a:p>
      </dgm:t>
    </dgm:pt>
    <dgm:pt modelId="{5BC7C874-37FC-4B94-9D78-A26ED0427D6E}" type="parTrans" cxnId="{55CBE598-7FD2-4474-88C8-46F1624E29AF}">
      <dgm:prSet/>
      <dgm:spPr/>
      <dgm:t>
        <a:bodyPr/>
        <a:lstStyle/>
        <a:p>
          <a:endParaRPr lang="en-US"/>
        </a:p>
      </dgm:t>
    </dgm:pt>
    <dgm:pt modelId="{55434CC4-A418-4297-8DDA-B95690DB7536}" type="sibTrans" cxnId="{55CBE598-7FD2-4474-88C8-46F1624E29AF}">
      <dgm:prSet/>
      <dgm:spPr/>
      <dgm:t>
        <a:bodyPr/>
        <a:lstStyle/>
        <a:p>
          <a:endParaRPr lang="en-US"/>
        </a:p>
      </dgm:t>
    </dgm:pt>
    <dgm:pt modelId="{B10CD467-6604-48CF-8549-B5F7FF136BFC}">
      <dgm:prSet/>
      <dgm:spPr/>
      <dgm:t>
        <a:bodyPr/>
        <a:lstStyle/>
        <a:p>
          <a:r>
            <a:rPr lang="en-GB"/>
            <a:t>Organisational and institutional constraints</a:t>
          </a:r>
          <a:endParaRPr lang="en-US"/>
        </a:p>
      </dgm:t>
    </dgm:pt>
    <dgm:pt modelId="{BD345E04-7FB3-4FC7-83B9-6EEAD67ACEB6}" type="parTrans" cxnId="{F87F4291-1CBE-44E9-B52A-155FF9C60EC7}">
      <dgm:prSet/>
      <dgm:spPr/>
      <dgm:t>
        <a:bodyPr/>
        <a:lstStyle/>
        <a:p>
          <a:endParaRPr lang="en-US"/>
        </a:p>
      </dgm:t>
    </dgm:pt>
    <dgm:pt modelId="{5744866B-4B13-4190-97B0-E03128112724}" type="sibTrans" cxnId="{F87F4291-1CBE-44E9-B52A-155FF9C60EC7}">
      <dgm:prSet/>
      <dgm:spPr/>
      <dgm:t>
        <a:bodyPr/>
        <a:lstStyle/>
        <a:p>
          <a:endParaRPr lang="en-US"/>
        </a:p>
      </dgm:t>
    </dgm:pt>
    <dgm:pt modelId="{825BF297-7296-4094-9BBB-0DAC701D9BBB}">
      <dgm:prSet/>
      <dgm:spPr/>
      <dgm:t>
        <a:bodyPr/>
        <a:lstStyle/>
        <a:p>
          <a:r>
            <a:rPr lang="en-GB" b="1"/>
            <a:t>Facilitators</a:t>
          </a:r>
          <a:endParaRPr lang="en-US"/>
        </a:p>
      </dgm:t>
    </dgm:pt>
    <dgm:pt modelId="{BEC6BFCE-4E18-460D-A062-6A6A10693DA6}" type="parTrans" cxnId="{26BAD428-4B8D-4AE9-B538-1715595FA033}">
      <dgm:prSet/>
      <dgm:spPr/>
      <dgm:t>
        <a:bodyPr/>
        <a:lstStyle/>
        <a:p>
          <a:endParaRPr lang="en-US"/>
        </a:p>
      </dgm:t>
    </dgm:pt>
    <dgm:pt modelId="{24083B4C-22BE-4A2F-8363-E01E83B4930F}" type="sibTrans" cxnId="{26BAD428-4B8D-4AE9-B538-1715595FA033}">
      <dgm:prSet/>
      <dgm:spPr/>
      <dgm:t>
        <a:bodyPr/>
        <a:lstStyle/>
        <a:p>
          <a:endParaRPr lang="en-US"/>
        </a:p>
      </dgm:t>
    </dgm:pt>
    <dgm:pt modelId="{E69119B2-AB9E-4EF3-945E-8D34D2F8F0DF}">
      <dgm:prSet/>
      <dgm:spPr/>
      <dgm:t>
        <a:bodyPr/>
        <a:lstStyle/>
        <a:p>
          <a:r>
            <a:rPr lang="en-GB"/>
            <a:t>Executive leadership</a:t>
          </a:r>
          <a:endParaRPr lang="en-US"/>
        </a:p>
      </dgm:t>
    </dgm:pt>
    <dgm:pt modelId="{AE2B28AD-7A43-4EFE-B2DB-8D7E865EA035}" type="parTrans" cxnId="{0A3B9FC7-3D94-49DE-80C2-AAFD52CB8C08}">
      <dgm:prSet/>
      <dgm:spPr/>
      <dgm:t>
        <a:bodyPr/>
        <a:lstStyle/>
        <a:p>
          <a:endParaRPr lang="en-US"/>
        </a:p>
      </dgm:t>
    </dgm:pt>
    <dgm:pt modelId="{A877CF2B-666E-4F18-918F-5AFCFD516945}" type="sibTrans" cxnId="{0A3B9FC7-3D94-49DE-80C2-AAFD52CB8C08}">
      <dgm:prSet/>
      <dgm:spPr/>
      <dgm:t>
        <a:bodyPr/>
        <a:lstStyle/>
        <a:p>
          <a:endParaRPr lang="en-US"/>
        </a:p>
      </dgm:t>
    </dgm:pt>
    <dgm:pt modelId="{BBB623AB-ABFC-46DE-A80A-CC1247991859}">
      <dgm:prSet/>
      <dgm:spPr/>
      <dgm:t>
        <a:bodyPr/>
        <a:lstStyle/>
        <a:p>
          <a:r>
            <a:rPr lang="en-GB"/>
            <a:t>Shared cross sectoral goals and coordination</a:t>
          </a:r>
          <a:endParaRPr lang="en-US"/>
        </a:p>
      </dgm:t>
    </dgm:pt>
    <dgm:pt modelId="{A95F0101-53EB-459B-96B5-B2DDF6DF06DB}" type="parTrans" cxnId="{E7F2E3DD-3FC2-498F-9F9B-486D32FB9957}">
      <dgm:prSet/>
      <dgm:spPr/>
      <dgm:t>
        <a:bodyPr/>
        <a:lstStyle/>
        <a:p>
          <a:endParaRPr lang="en-US"/>
        </a:p>
      </dgm:t>
    </dgm:pt>
    <dgm:pt modelId="{CF172B57-1B3B-4567-AC42-5C3CA3D8CD53}" type="sibTrans" cxnId="{E7F2E3DD-3FC2-498F-9F9B-486D32FB9957}">
      <dgm:prSet/>
      <dgm:spPr/>
      <dgm:t>
        <a:bodyPr/>
        <a:lstStyle/>
        <a:p>
          <a:endParaRPr lang="en-US"/>
        </a:p>
      </dgm:t>
    </dgm:pt>
    <dgm:pt modelId="{A19D06D0-87FA-4162-8664-72DE439BC468}">
      <dgm:prSet/>
      <dgm:spPr/>
      <dgm:t>
        <a:bodyPr/>
        <a:lstStyle/>
        <a:p>
          <a:r>
            <a:rPr lang="en-GB"/>
            <a:t>Civic mobilisation</a:t>
          </a:r>
          <a:endParaRPr lang="en-US"/>
        </a:p>
      </dgm:t>
    </dgm:pt>
    <dgm:pt modelId="{CC67BEEA-6E46-4F29-AA38-856CD0E336E2}" type="parTrans" cxnId="{C4159AFB-C045-44FF-A6B9-6E6766397206}">
      <dgm:prSet/>
      <dgm:spPr/>
      <dgm:t>
        <a:bodyPr/>
        <a:lstStyle/>
        <a:p>
          <a:endParaRPr lang="en-US"/>
        </a:p>
      </dgm:t>
    </dgm:pt>
    <dgm:pt modelId="{5A22E7A2-2961-49F9-840B-0D2A360FB174}" type="sibTrans" cxnId="{C4159AFB-C045-44FF-A6B9-6E6766397206}">
      <dgm:prSet/>
      <dgm:spPr/>
      <dgm:t>
        <a:bodyPr/>
        <a:lstStyle/>
        <a:p>
          <a:endParaRPr lang="en-US"/>
        </a:p>
      </dgm:t>
    </dgm:pt>
    <dgm:pt modelId="{237604C3-16F5-499E-8E13-76B31842A87F}">
      <dgm:prSet/>
      <dgm:spPr/>
      <dgm:t>
        <a:bodyPr/>
        <a:lstStyle/>
        <a:p>
          <a:r>
            <a:rPr lang="en-GB"/>
            <a:t>Accountability</a:t>
          </a:r>
          <a:endParaRPr lang="en-US"/>
        </a:p>
      </dgm:t>
    </dgm:pt>
    <dgm:pt modelId="{1C3513D2-FD6E-46EA-AFE6-7BB39F9B25BE}" type="parTrans" cxnId="{FDF7D880-D148-403C-8F7A-66C7E2FBBB89}">
      <dgm:prSet/>
      <dgm:spPr/>
      <dgm:t>
        <a:bodyPr/>
        <a:lstStyle/>
        <a:p>
          <a:endParaRPr lang="en-US"/>
        </a:p>
      </dgm:t>
    </dgm:pt>
    <dgm:pt modelId="{4C99A6F9-2CCA-470B-A098-882A05F73C6F}" type="sibTrans" cxnId="{FDF7D880-D148-403C-8F7A-66C7E2FBBB89}">
      <dgm:prSet/>
      <dgm:spPr/>
      <dgm:t>
        <a:bodyPr/>
        <a:lstStyle/>
        <a:p>
          <a:endParaRPr lang="en-US"/>
        </a:p>
      </dgm:t>
    </dgm:pt>
    <dgm:pt modelId="{3C54EDAF-BD4D-724C-9972-C4288D0CE33F}" type="pres">
      <dgm:prSet presAssocID="{3222E57A-C7A6-4AF0-997E-668BB41AEDA1}" presName="linear" presStyleCnt="0">
        <dgm:presLayoutVars>
          <dgm:dir/>
          <dgm:animLvl val="lvl"/>
          <dgm:resizeHandles val="exact"/>
        </dgm:presLayoutVars>
      </dgm:prSet>
      <dgm:spPr/>
    </dgm:pt>
    <dgm:pt modelId="{A23823C1-162E-854D-921F-A8881ED16808}" type="pres">
      <dgm:prSet presAssocID="{78028D5E-E579-4BAC-A555-921DF99EA842}" presName="parentLin" presStyleCnt="0"/>
      <dgm:spPr/>
    </dgm:pt>
    <dgm:pt modelId="{986B3813-8B43-3B4D-BCEC-99AE65096E03}" type="pres">
      <dgm:prSet presAssocID="{78028D5E-E579-4BAC-A555-921DF99EA842}" presName="parentLeftMargin" presStyleLbl="node1" presStyleIdx="0" presStyleCnt="2"/>
      <dgm:spPr/>
    </dgm:pt>
    <dgm:pt modelId="{2A68F1C3-147C-5845-B07C-D15D247D7D34}" type="pres">
      <dgm:prSet presAssocID="{78028D5E-E579-4BAC-A555-921DF99EA842}" presName="parentText" presStyleLbl="node1" presStyleIdx="0" presStyleCnt="2">
        <dgm:presLayoutVars>
          <dgm:chMax val="0"/>
          <dgm:bulletEnabled val="1"/>
        </dgm:presLayoutVars>
      </dgm:prSet>
      <dgm:spPr/>
    </dgm:pt>
    <dgm:pt modelId="{AA18D2BA-5E07-6444-AD5B-0087A9E28F25}" type="pres">
      <dgm:prSet presAssocID="{78028D5E-E579-4BAC-A555-921DF99EA842}" presName="negativeSpace" presStyleCnt="0"/>
      <dgm:spPr/>
    </dgm:pt>
    <dgm:pt modelId="{DFC3C30A-4E7B-384A-A2EC-442C54632B9A}" type="pres">
      <dgm:prSet presAssocID="{78028D5E-E579-4BAC-A555-921DF99EA842}" presName="childText" presStyleLbl="conFgAcc1" presStyleIdx="0" presStyleCnt="2">
        <dgm:presLayoutVars>
          <dgm:bulletEnabled val="1"/>
        </dgm:presLayoutVars>
      </dgm:prSet>
      <dgm:spPr/>
    </dgm:pt>
    <dgm:pt modelId="{24DE3874-2CF8-3443-83BB-75A23C8F1ECA}" type="pres">
      <dgm:prSet presAssocID="{CE9234B0-7986-404F-BE76-1EC8E3DA93A4}" presName="spaceBetweenRectangles" presStyleCnt="0"/>
      <dgm:spPr/>
    </dgm:pt>
    <dgm:pt modelId="{941D5B31-60E3-1D4B-B64D-FA3604C8EE6E}" type="pres">
      <dgm:prSet presAssocID="{825BF297-7296-4094-9BBB-0DAC701D9BBB}" presName="parentLin" presStyleCnt="0"/>
      <dgm:spPr/>
    </dgm:pt>
    <dgm:pt modelId="{E3E5915C-A349-EA4B-8136-457B4811C2DC}" type="pres">
      <dgm:prSet presAssocID="{825BF297-7296-4094-9BBB-0DAC701D9BBB}" presName="parentLeftMargin" presStyleLbl="node1" presStyleIdx="0" presStyleCnt="2"/>
      <dgm:spPr/>
    </dgm:pt>
    <dgm:pt modelId="{F2633149-4099-D34D-A34F-27233DECA980}" type="pres">
      <dgm:prSet presAssocID="{825BF297-7296-4094-9BBB-0DAC701D9BBB}" presName="parentText" presStyleLbl="node1" presStyleIdx="1" presStyleCnt="2">
        <dgm:presLayoutVars>
          <dgm:chMax val="0"/>
          <dgm:bulletEnabled val="1"/>
        </dgm:presLayoutVars>
      </dgm:prSet>
      <dgm:spPr/>
    </dgm:pt>
    <dgm:pt modelId="{BA68C323-4A7D-E843-8F82-7865322A0250}" type="pres">
      <dgm:prSet presAssocID="{825BF297-7296-4094-9BBB-0DAC701D9BBB}" presName="negativeSpace" presStyleCnt="0"/>
      <dgm:spPr/>
    </dgm:pt>
    <dgm:pt modelId="{642F7728-026E-C64B-8082-57483EB69702}" type="pres">
      <dgm:prSet presAssocID="{825BF297-7296-4094-9BBB-0DAC701D9BBB}" presName="childText" presStyleLbl="conFgAcc1" presStyleIdx="1" presStyleCnt="2">
        <dgm:presLayoutVars>
          <dgm:bulletEnabled val="1"/>
        </dgm:presLayoutVars>
      </dgm:prSet>
      <dgm:spPr/>
    </dgm:pt>
  </dgm:ptLst>
  <dgm:cxnLst>
    <dgm:cxn modelId="{3D8C1711-0D88-CB42-BD4F-580E68E34423}" type="presOf" srcId="{BBB623AB-ABFC-46DE-A80A-CC1247991859}" destId="{642F7728-026E-C64B-8082-57483EB69702}" srcOrd="0" destOrd="1" presId="urn:microsoft.com/office/officeart/2005/8/layout/list1"/>
    <dgm:cxn modelId="{1265E91C-6F42-C942-910D-F8BA240B85B8}" type="presOf" srcId="{F415DE14-FA76-425E-9797-77AC00062DA4}" destId="{DFC3C30A-4E7B-384A-A2EC-442C54632B9A}" srcOrd="0" destOrd="0" presId="urn:microsoft.com/office/officeart/2005/8/layout/list1"/>
    <dgm:cxn modelId="{36F26A25-37F9-F645-B74F-60211553F1DC}" type="presOf" srcId="{E69119B2-AB9E-4EF3-945E-8D34D2F8F0DF}" destId="{642F7728-026E-C64B-8082-57483EB69702}" srcOrd="0" destOrd="0" presId="urn:microsoft.com/office/officeart/2005/8/layout/list1"/>
    <dgm:cxn modelId="{26BAD428-4B8D-4AE9-B538-1715595FA033}" srcId="{3222E57A-C7A6-4AF0-997E-668BB41AEDA1}" destId="{825BF297-7296-4094-9BBB-0DAC701D9BBB}" srcOrd="1" destOrd="0" parTransId="{BEC6BFCE-4E18-460D-A062-6A6A10693DA6}" sibTransId="{24083B4C-22BE-4A2F-8363-E01E83B4930F}"/>
    <dgm:cxn modelId="{BCE4ED34-6947-7849-A9C3-D8BF3ACD1DD7}" type="presOf" srcId="{78028D5E-E579-4BAC-A555-921DF99EA842}" destId="{986B3813-8B43-3B4D-BCEC-99AE65096E03}" srcOrd="0" destOrd="0" presId="urn:microsoft.com/office/officeart/2005/8/layout/list1"/>
    <dgm:cxn modelId="{2F8F564D-7C1B-A644-9458-1CF7F609DA76}" type="presOf" srcId="{825BF297-7296-4094-9BBB-0DAC701D9BBB}" destId="{F2633149-4099-D34D-A34F-27233DECA980}" srcOrd="1" destOrd="0" presId="urn:microsoft.com/office/officeart/2005/8/layout/list1"/>
    <dgm:cxn modelId="{70984E71-E48F-C74C-A304-8B8818603A01}" type="presOf" srcId="{825BF297-7296-4094-9BBB-0DAC701D9BBB}" destId="{E3E5915C-A349-EA4B-8136-457B4811C2DC}" srcOrd="0" destOrd="0" presId="urn:microsoft.com/office/officeart/2005/8/layout/list1"/>
    <dgm:cxn modelId="{FDF7D880-D148-403C-8F7A-66C7E2FBBB89}" srcId="{825BF297-7296-4094-9BBB-0DAC701D9BBB}" destId="{237604C3-16F5-499E-8E13-76B31842A87F}" srcOrd="3" destOrd="0" parTransId="{1C3513D2-FD6E-46EA-AFE6-7BB39F9B25BE}" sibTransId="{4C99A6F9-2CCA-470B-A098-882A05F73C6F}"/>
    <dgm:cxn modelId="{F87F4291-1CBE-44E9-B52A-155FF9C60EC7}" srcId="{78028D5E-E579-4BAC-A555-921DF99EA842}" destId="{B10CD467-6604-48CF-8549-B5F7FF136BFC}" srcOrd="2" destOrd="0" parTransId="{BD345E04-7FB3-4FC7-83B9-6EEAD67ACEB6}" sibTransId="{5744866B-4B13-4190-97B0-E03128112724}"/>
    <dgm:cxn modelId="{55CBE598-7FD2-4474-88C8-46F1624E29AF}" srcId="{78028D5E-E579-4BAC-A555-921DF99EA842}" destId="{E5F7D490-F4DB-494E-80A3-92F6B7DCEA40}" srcOrd="1" destOrd="0" parTransId="{5BC7C874-37FC-4B94-9D78-A26ED0427D6E}" sibTransId="{55434CC4-A418-4297-8DDA-B95690DB7536}"/>
    <dgm:cxn modelId="{F50991AC-880A-4B48-A892-8EEB4AC56D78}" type="presOf" srcId="{B10CD467-6604-48CF-8549-B5F7FF136BFC}" destId="{DFC3C30A-4E7B-384A-A2EC-442C54632B9A}" srcOrd="0" destOrd="2" presId="urn:microsoft.com/office/officeart/2005/8/layout/list1"/>
    <dgm:cxn modelId="{8F9D0BC4-6CF8-3E45-96C7-D0EDFE3E6F6F}" type="presOf" srcId="{237604C3-16F5-499E-8E13-76B31842A87F}" destId="{642F7728-026E-C64B-8082-57483EB69702}" srcOrd="0" destOrd="3" presId="urn:microsoft.com/office/officeart/2005/8/layout/list1"/>
    <dgm:cxn modelId="{0A3B9FC7-3D94-49DE-80C2-AAFD52CB8C08}" srcId="{825BF297-7296-4094-9BBB-0DAC701D9BBB}" destId="{E69119B2-AB9E-4EF3-945E-8D34D2F8F0DF}" srcOrd="0" destOrd="0" parTransId="{AE2B28AD-7A43-4EFE-B2DB-8D7E865EA035}" sibTransId="{A877CF2B-666E-4F18-918F-5AFCFD516945}"/>
    <dgm:cxn modelId="{C75651CC-C2A9-DE4E-AAF7-58E49EF7A455}" type="presOf" srcId="{A19D06D0-87FA-4162-8664-72DE439BC468}" destId="{642F7728-026E-C64B-8082-57483EB69702}" srcOrd="0" destOrd="2" presId="urn:microsoft.com/office/officeart/2005/8/layout/list1"/>
    <dgm:cxn modelId="{EE5798D5-D195-468D-8837-EEEE013175B6}" srcId="{3222E57A-C7A6-4AF0-997E-668BB41AEDA1}" destId="{78028D5E-E579-4BAC-A555-921DF99EA842}" srcOrd="0" destOrd="0" parTransId="{3BD1BEB6-FDE1-49AE-8B7F-CA308B7D2D23}" sibTransId="{CE9234B0-7986-404F-BE76-1EC8E3DA93A4}"/>
    <dgm:cxn modelId="{DD9173DA-AFFC-CE4C-930C-804CC03AFD51}" type="presOf" srcId="{3222E57A-C7A6-4AF0-997E-668BB41AEDA1}" destId="{3C54EDAF-BD4D-724C-9972-C4288D0CE33F}" srcOrd="0" destOrd="0" presId="urn:microsoft.com/office/officeart/2005/8/layout/list1"/>
    <dgm:cxn modelId="{E7F2E3DD-3FC2-498F-9F9B-486D32FB9957}" srcId="{825BF297-7296-4094-9BBB-0DAC701D9BBB}" destId="{BBB623AB-ABFC-46DE-A80A-CC1247991859}" srcOrd="1" destOrd="0" parTransId="{A95F0101-53EB-459B-96B5-B2DDF6DF06DB}" sibTransId="{CF172B57-1B3B-4567-AC42-5C3CA3D8CD53}"/>
    <dgm:cxn modelId="{6B52ECE6-D5B0-5848-988F-20CB95830D36}" type="presOf" srcId="{78028D5E-E579-4BAC-A555-921DF99EA842}" destId="{2A68F1C3-147C-5845-B07C-D15D247D7D34}" srcOrd="1" destOrd="0" presId="urn:microsoft.com/office/officeart/2005/8/layout/list1"/>
    <dgm:cxn modelId="{74CEB6E7-B3E4-4CF6-BB0D-36C9529E666A}" srcId="{78028D5E-E579-4BAC-A555-921DF99EA842}" destId="{F415DE14-FA76-425E-9797-77AC00062DA4}" srcOrd="0" destOrd="0" parTransId="{477965A7-0E4E-42E9-97C7-13CDD30AFB8E}" sibTransId="{12977785-63DB-44EB-80B8-E3ACB00DD2EA}"/>
    <dgm:cxn modelId="{004CB5F3-04CF-6244-B7DB-B67C0FB02629}" type="presOf" srcId="{E5F7D490-F4DB-494E-80A3-92F6B7DCEA40}" destId="{DFC3C30A-4E7B-384A-A2EC-442C54632B9A}" srcOrd="0" destOrd="1" presId="urn:microsoft.com/office/officeart/2005/8/layout/list1"/>
    <dgm:cxn modelId="{C4159AFB-C045-44FF-A6B9-6E6766397206}" srcId="{825BF297-7296-4094-9BBB-0DAC701D9BBB}" destId="{A19D06D0-87FA-4162-8664-72DE439BC468}" srcOrd="2" destOrd="0" parTransId="{CC67BEEA-6E46-4F29-AA38-856CD0E336E2}" sibTransId="{5A22E7A2-2961-49F9-840B-0D2A360FB174}"/>
    <dgm:cxn modelId="{A21FE45B-BA74-FD43-8175-A8E876065076}" type="presParOf" srcId="{3C54EDAF-BD4D-724C-9972-C4288D0CE33F}" destId="{A23823C1-162E-854D-921F-A8881ED16808}" srcOrd="0" destOrd="0" presId="urn:microsoft.com/office/officeart/2005/8/layout/list1"/>
    <dgm:cxn modelId="{058F3CD3-2F84-0C45-A831-F6AE329B8547}" type="presParOf" srcId="{A23823C1-162E-854D-921F-A8881ED16808}" destId="{986B3813-8B43-3B4D-BCEC-99AE65096E03}" srcOrd="0" destOrd="0" presId="urn:microsoft.com/office/officeart/2005/8/layout/list1"/>
    <dgm:cxn modelId="{67DE8B8B-DD05-6446-8EB5-7E37F20D18B0}" type="presParOf" srcId="{A23823C1-162E-854D-921F-A8881ED16808}" destId="{2A68F1C3-147C-5845-B07C-D15D247D7D34}" srcOrd="1" destOrd="0" presId="urn:microsoft.com/office/officeart/2005/8/layout/list1"/>
    <dgm:cxn modelId="{5AE5630A-61EB-A442-8355-6ED874F08860}" type="presParOf" srcId="{3C54EDAF-BD4D-724C-9972-C4288D0CE33F}" destId="{AA18D2BA-5E07-6444-AD5B-0087A9E28F25}" srcOrd="1" destOrd="0" presId="urn:microsoft.com/office/officeart/2005/8/layout/list1"/>
    <dgm:cxn modelId="{67B75CD8-B218-4648-B5F7-22FEEE24164D}" type="presParOf" srcId="{3C54EDAF-BD4D-724C-9972-C4288D0CE33F}" destId="{DFC3C30A-4E7B-384A-A2EC-442C54632B9A}" srcOrd="2" destOrd="0" presId="urn:microsoft.com/office/officeart/2005/8/layout/list1"/>
    <dgm:cxn modelId="{600CE77C-7A70-A24E-9337-2E9F1425487B}" type="presParOf" srcId="{3C54EDAF-BD4D-724C-9972-C4288D0CE33F}" destId="{24DE3874-2CF8-3443-83BB-75A23C8F1ECA}" srcOrd="3" destOrd="0" presId="urn:microsoft.com/office/officeart/2005/8/layout/list1"/>
    <dgm:cxn modelId="{23FB51B0-07C9-E145-9356-C6A84D8759B4}" type="presParOf" srcId="{3C54EDAF-BD4D-724C-9972-C4288D0CE33F}" destId="{941D5B31-60E3-1D4B-B64D-FA3604C8EE6E}" srcOrd="4" destOrd="0" presId="urn:microsoft.com/office/officeart/2005/8/layout/list1"/>
    <dgm:cxn modelId="{86F45DA7-07DA-7547-AE09-77D891ADF532}" type="presParOf" srcId="{941D5B31-60E3-1D4B-B64D-FA3604C8EE6E}" destId="{E3E5915C-A349-EA4B-8136-457B4811C2DC}" srcOrd="0" destOrd="0" presId="urn:microsoft.com/office/officeart/2005/8/layout/list1"/>
    <dgm:cxn modelId="{4CD4B0F4-56FE-734F-A5A5-590EAE0BD4A3}" type="presParOf" srcId="{941D5B31-60E3-1D4B-B64D-FA3604C8EE6E}" destId="{F2633149-4099-D34D-A34F-27233DECA980}" srcOrd="1" destOrd="0" presId="urn:microsoft.com/office/officeart/2005/8/layout/list1"/>
    <dgm:cxn modelId="{FDB7C046-6619-CA4E-9729-F4428BC92D8E}" type="presParOf" srcId="{3C54EDAF-BD4D-724C-9972-C4288D0CE33F}" destId="{BA68C323-4A7D-E843-8F82-7865322A0250}" srcOrd="5" destOrd="0" presId="urn:microsoft.com/office/officeart/2005/8/layout/list1"/>
    <dgm:cxn modelId="{1FAB21ED-B927-2549-B39C-F2FDCD1B244D}" type="presParOf" srcId="{3C54EDAF-BD4D-724C-9972-C4288D0CE33F}" destId="{642F7728-026E-C64B-8082-57483EB6970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68E779-702B-41B3-A78E-DB54B0CA33E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E7C933B-1245-4097-B49A-9239A4A25888}">
      <dgm:prSet/>
      <dgm:spPr/>
      <dgm:t>
        <a:bodyPr/>
        <a:lstStyle/>
        <a:p>
          <a:r>
            <a:rPr lang="en-GB" dirty="0"/>
            <a:t>Increase attention to framing – visions that transcend sectoral goals and compelling narratives that motivate &amp; mobilise politicians and public  </a:t>
          </a:r>
          <a:endParaRPr lang="en-US" dirty="0"/>
        </a:p>
      </dgm:t>
    </dgm:pt>
    <dgm:pt modelId="{BEE430C6-FA71-4010-AEF3-CB16081D4E93}" type="parTrans" cxnId="{9C325E3C-41C6-4ECA-B1B7-891A861A03BF}">
      <dgm:prSet/>
      <dgm:spPr/>
      <dgm:t>
        <a:bodyPr/>
        <a:lstStyle/>
        <a:p>
          <a:endParaRPr lang="en-US"/>
        </a:p>
      </dgm:t>
    </dgm:pt>
    <dgm:pt modelId="{030BAD7A-E7C9-4411-B05F-E443F8F338A6}" type="sibTrans" cxnId="{9C325E3C-41C6-4ECA-B1B7-891A861A03BF}">
      <dgm:prSet/>
      <dgm:spPr/>
      <dgm:t>
        <a:bodyPr/>
        <a:lstStyle/>
        <a:p>
          <a:endParaRPr lang="en-US"/>
        </a:p>
      </dgm:t>
    </dgm:pt>
    <dgm:pt modelId="{C46B632F-A95E-4BDE-BC82-9E83FB1817AF}">
      <dgm:prSet/>
      <dgm:spPr/>
      <dgm:t>
        <a:bodyPr/>
        <a:lstStyle/>
        <a:p>
          <a:r>
            <a:rPr lang="en-GB" dirty="0"/>
            <a:t>More explicit divisions of labour: which ministries should initiate and lead on different intersectoral actions on climate-health issues</a:t>
          </a:r>
          <a:endParaRPr lang="en-US" dirty="0"/>
        </a:p>
      </dgm:t>
    </dgm:pt>
    <dgm:pt modelId="{C53B5A6B-50F5-43B2-84A9-FB14664EA87D}" type="parTrans" cxnId="{F9AED242-CCEB-47BD-8A22-28402BBBB2F8}">
      <dgm:prSet/>
      <dgm:spPr/>
      <dgm:t>
        <a:bodyPr/>
        <a:lstStyle/>
        <a:p>
          <a:endParaRPr lang="en-US"/>
        </a:p>
      </dgm:t>
    </dgm:pt>
    <dgm:pt modelId="{B2558F22-7DBA-4BC7-9F57-13E67D8601CD}" type="sibTrans" cxnId="{F9AED242-CCEB-47BD-8A22-28402BBBB2F8}">
      <dgm:prSet/>
      <dgm:spPr/>
      <dgm:t>
        <a:bodyPr/>
        <a:lstStyle/>
        <a:p>
          <a:endParaRPr lang="en-US"/>
        </a:p>
      </dgm:t>
    </dgm:pt>
    <dgm:pt modelId="{CC0A9782-094B-48B5-A6FF-221676D7B8DE}">
      <dgm:prSet/>
      <dgm:spPr/>
      <dgm:t>
        <a:bodyPr/>
        <a:lstStyle/>
        <a:p>
          <a:r>
            <a:rPr lang="en-GB"/>
            <a:t>Localise agendas and legislate to sustain gains</a:t>
          </a:r>
          <a:endParaRPr lang="en-US"/>
        </a:p>
      </dgm:t>
    </dgm:pt>
    <dgm:pt modelId="{70A9F21E-660C-41FA-9AE3-22BF1604EE83}" type="parTrans" cxnId="{AFD7C374-F426-4122-A7ED-6EEC0EC52436}">
      <dgm:prSet/>
      <dgm:spPr/>
      <dgm:t>
        <a:bodyPr/>
        <a:lstStyle/>
        <a:p>
          <a:endParaRPr lang="en-US"/>
        </a:p>
      </dgm:t>
    </dgm:pt>
    <dgm:pt modelId="{EF8A6E7B-BD45-41DF-9890-432DC7E5C1E7}" type="sibTrans" cxnId="{AFD7C374-F426-4122-A7ED-6EEC0EC52436}">
      <dgm:prSet/>
      <dgm:spPr/>
      <dgm:t>
        <a:bodyPr/>
        <a:lstStyle/>
        <a:p>
          <a:endParaRPr lang="en-US"/>
        </a:p>
      </dgm:t>
    </dgm:pt>
    <dgm:pt modelId="{78B56C32-BE1C-4EE1-8080-B5260C65F000}">
      <dgm:prSet/>
      <dgm:spPr/>
      <dgm:t>
        <a:bodyPr/>
        <a:lstStyle/>
        <a:p>
          <a:r>
            <a:rPr lang="en-GB"/>
            <a:t>Ensure more systematic and independent monitoring to ensure accountability</a:t>
          </a:r>
          <a:endParaRPr lang="en-US"/>
        </a:p>
      </dgm:t>
    </dgm:pt>
    <dgm:pt modelId="{004E89AE-D830-487C-9A3D-81ECC0EA4A2E}" type="parTrans" cxnId="{5255CC70-A904-4E37-8E07-C762483C079C}">
      <dgm:prSet/>
      <dgm:spPr/>
      <dgm:t>
        <a:bodyPr/>
        <a:lstStyle/>
        <a:p>
          <a:endParaRPr lang="en-US"/>
        </a:p>
      </dgm:t>
    </dgm:pt>
    <dgm:pt modelId="{E23BA6BF-A8EB-4769-9B54-9CDB5A6E7067}" type="sibTrans" cxnId="{5255CC70-A904-4E37-8E07-C762483C079C}">
      <dgm:prSet/>
      <dgm:spPr/>
      <dgm:t>
        <a:bodyPr/>
        <a:lstStyle/>
        <a:p>
          <a:endParaRPr lang="en-US"/>
        </a:p>
      </dgm:t>
    </dgm:pt>
    <dgm:pt modelId="{58ACCEE3-7F26-4643-B2AE-5BEBAA735137}">
      <dgm:prSet/>
      <dgm:spPr/>
      <dgm:t>
        <a:bodyPr/>
        <a:lstStyle/>
        <a:p>
          <a:r>
            <a:rPr lang="en-GB"/>
            <a:t>Link the intersectoral action agenda to more mainstream processes, such as the SDG reviews</a:t>
          </a:r>
          <a:endParaRPr lang="en-US"/>
        </a:p>
      </dgm:t>
    </dgm:pt>
    <dgm:pt modelId="{AFA55CE8-926B-45CE-9622-236A30C03486}" type="parTrans" cxnId="{C293FB02-9F7C-41FD-BF81-6864A02AA0C0}">
      <dgm:prSet/>
      <dgm:spPr/>
      <dgm:t>
        <a:bodyPr/>
        <a:lstStyle/>
        <a:p>
          <a:endParaRPr lang="en-US"/>
        </a:p>
      </dgm:t>
    </dgm:pt>
    <dgm:pt modelId="{2921517F-EA0C-4CD5-85F4-FD6C9832B085}" type="sibTrans" cxnId="{C293FB02-9F7C-41FD-BF81-6864A02AA0C0}">
      <dgm:prSet/>
      <dgm:spPr/>
      <dgm:t>
        <a:bodyPr/>
        <a:lstStyle/>
        <a:p>
          <a:endParaRPr lang="en-US"/>
        </a:p>
      </dgm:t>
    </dgm:pt>
    <dgm:pt modelId="{B839D0B8-7B2A-FE4D-BE4D-CA23AB1A2C75}" type="pres">
      <dgm:prSet presAssocID="{9668E779-702B-41B3-A78E-DB54B0CA33E2}" presName="vert0" presStyleCnt="0">
        <dgm:presLayoutVars>
          <dgm:dir/>
          <dgm:animOne val="branch"/>
          <dgm:animLvl val="lvl"/>
        </dgm:presLayoutVars>
      </dgm:prSet>
      <dgm:spPr/>
    </dgm:pt>
    <dgm:pt modelId="{F83195F5-DBD5-0A48-9EAC-AB6578901DF7}" type="pres">
      <dgm:prSet presAssocID="{2E7C933B-1245-4097-B49A-9239A4A25888}" presName="thickLine" presStyleLbl="alignNode1" presStyleIdx="0" presStyleCnt="5"/>
      <dgm:spPr/>
    </dgm:pt>
    <dgm:pt modelId="{4740A345-8E2E-4E40-86B9-6D80443E1346}" type="pres">
      <dgm:prSet presAssocID="{2E7C933B-1245-4097-B49A-9239A4A25888}" presName="horz1" presStyleCnt="0"/>
      <dgm:spPr/>
    </dgm:pt>
    <dgm:pt modelId="{E0254828-FA17-AE43-9127-C686F1DF6459}" type="pres">
      <dgm:prSet presAssocID="{2E7C933B-1245-4097-B49A-9239A4A25888}" presName="tx1" presStyleLbl="revTx" presStyleIdx="0" presStyleCnt="5"/>
      <dgm:spPr/>
    </dgm:pt>
    <dgm:pt modelId="{EF0CF15A-331C-0043-A80A-2E241EDD81DF}" type="pres">
      <dgm:prSet presAssocID="{2E7C933B-1245-4097-B49A-9239A4A25888}" presName="vert1" presStyleCnt="0"/>
      <dgm:spPr/>
    </dgm:pt>
    <dgm:pt modelId="{BA7C398E-00A2-4B4D-BC85-A7F06EDC5C25}" type="pres">
      <dgm:prSet presAssocID="{C46B632F-A95E-4BDE-BC82-9E83FB1817AF}" presName="thickLine" presStyleLbl="alignNode1" presStyleIdx="1" presStyleCnt="5"/>
      <dgm:spPr/>
    </dgm:pt>
    <dgm:pt modelId="{D74C61F3-8EC2-5841-A57E-0CA086701522}" type="pres">
      <dgm:prSet presAssocID="{C46B632F-A95E-4BDE-BC82-9E83FB1817AF}" presName="horz1" presStyleCnt="0"/>
      <dgm:spPr/>
    </dgm:pt>
    <dgm:pt modelId="{3D540539-3912-AD4A-91C5-C3568CE6FCBB}" type="pres">
      <dgm:prSet presAssocID="{C46B632F-A95E-4BDE-BC82-9E83FB1817AF}" presName="tx1" presStyleLbl="revTx" presStyleIdx="1" presStyleCnt="5"/>
      <dgm:spPr/>
    </dgm:pt>
    <dgm:pt modelId="{CD8CEE2A-97A4-5A4E-8634-B1DBBD1C164F}" type="pres">
      <dgm:prSet presAssocID="{C46B632F-A95E-4BDE-BC82-9E83FB1817AF}" presName="vert1" presStyleCnt="0"/>
      <dgm:spPr/>
    </dgm:pt>
    <dgm:pt modelId="{46CC79E9-DF25-6248-BCAD-68A6647855A6}" type="pres">
      <dgm:prSet presAssocID="{CC0A9782-094B-48B5-A6FF-221676D7B8DE}" presName="thickLine" presStyleLbl="alignNode1" presStyleIdx="2" presStyleCnt="5"/>
      <dgm:spPr/>
    </dgm:pt>
    <dgm:pt modelId="{549EA5A2-E392-6243-87A4-4F424F878AD6}" type="pres">
      <dgm:prSet presAssocID="{CC0A9782-094B-48B5-A6FF-221676D7B8DE}" presName="horz1" presStyleCnt="0"/>
      <dgm:spPr/>
    </dgm:pt>
    <dgm:pt modelId="{D61D252B-0954-7449-9A14-C837966EFDBE}" type="pres">
      <dgm:prSet presAssocID="{CC0A9782-094B-48B5-A6FF-221676D7B8DE}" presName="tx1" presStyleLbl="revTx" presStyleIdx="2" presStyleCnt="5"/>
      <dgm:spPr/>
    </dgm:pt>
    <dgm:pt modelId="{B23E1319-C44E-2F41-97FF-825F8B8BDE6C}" type="pres">
      <dgm:prSet presAssocID="{CC0A9782-094B-48B5-A6FF-221676D7B8DE}" presName="vert1" presStyleCnt="0"/>
      <dgm:spPr/>
    </dgm:pt>
    <dgm:pt modelId="{C416DB33-EB47-C04F-9A44-E382069E0939}" type="pres">
      <dgm:prSet presAssocID="{78B56C32-BE1C-4EE1-8080-B5260C65F000}" presName="thickLine" presStyleLbl="alignNode1" presStyleIdx="3" presStyleCnt="5"/>
      <dgm:spPr/>
    </dgm:pt>
    <dgm:pt modelId="{526E43A5-1D86-704C-A6FD-318BE199FD40}" type="pres">
      <dgm:prSet presAssocID="{78B56C32-BE1C-4EE1-8080-B5260C65F000}" presName="horz1" presStyleCnt="0"/>
      <dgm:spPr/>
    </dgm:pt>
    <dgm:pt modelId="{BF560331-5225-6843-ABFE-FEDB6E5B0DE1}" type="pres">
      <dgm:prSet presAssocID="{78B56C32-BE1C-4EE1-8080-B5260C65F000}" presName="tx1" presStyleLbl="revTx" presStyleIdx="3" presStyleCnt="5"/>
      <dgm:spPr/>
    </dgm:pt>
    <dgm:pt modelId="{5EB67D10-0EFC-174D-98E3-0A47E1F7AC5E}" type="pres">
      <dgm:prSet presAssocID="{78B56C32-BE1C-4EE1-8080-B5260C65F000}" presName="vert1" presStyleCnt="0"/>
      <dgm:spPr/>
    </dgm:pt>
    <dgm:pt modelId="{CEA150DD-CA64-AE4C-9B13-EC61B46B9D23}" type="pres">
      <dgm:prSet presAssocID="{58ACCEE3-7F26-4643-B2AE-5BEBAA735137}" presName="thickLine" presStyleLbl="alignNode1" presStyleIdx="4" presStyleCnt="5"/>
      <dgm:spPr/>
    </dgm:pt>
    <dgm:pt modelId="{52E72A11-7B97-0E43-A906-15828F58C1D5}" type="pres">
      <dgm:prSet presAssocID="{58ACCEE3-7F26-4643-B2AE-5BEBAA735137}" presName="horz1" presStyleCnt="0"/>
      <dgm:spPr/>
    </dgm:pt>
    <dgm:pt modelId="{1EEC1408-E6C5-4C41-AE46-E95FEEDDEA59}" type="pres">
      <dgm:prSet presAssocID="{58ACCEE3-7F26-4643-B2AE-5BEBAA735137}" presName="tx1" presStyleLbl="revTx" presStyleIdx="4" presStyleCnt="5"/>
      <dgm:spPr/>
    </dgm:pt>
    <dgm:pt modelId="{7518D6CD-A117-1D42-9560-98519C33D728}" type="pres">
      <dgm:prSet presAssocID="{58ACCEE3-7F26-4643-B2AE-5BEBAA735137}" presName="vert1" presStyleCnt="0"/>
      <dgm:spPr/>
    </dgm:pt>
  </dgm:ptLst>
  <dgm:cxnLst>
    <dgm:cxn modelId="{C293FB02-9F7C-41FD-BF81-6864A02AA0C0}" srcId="{9668E779-702B-41B3-A78E-DB54B0CA33E2}" destId="{58ACCEE3-7F26-4643-B2AE-5BEBAA735137}" srcOrd="4" destOrd="0" parTransId="{AFA55CE8-926B-45CE-9622-236A30C03486}" sibTransId="{2921517F-EA0C-4CD5-85F4-FD6C9832B085}"/>
    <dgm:cxn modelId="{62E55930-1951-6A49-A9AF-21CD6A07EB2C}" type="presOf" srcId="{9668E779-702B-41B3-A78E-DB54B0CA33E2}" destId="{B839D0B8-7B2A-FE4D-BE4D-CA23AB1A2C75}" srcOrd="0" destOrd="0" presId="urn:microsoft.com/office/officeart/2008/layout/LinedList"/>
    <dgm:cxn modelId="{9C325E3C-41C6-4ECA-B1B7-891A861A03BF}" srcId="{9668E779-702B-41B3-A78E-DB54B0CA33E2}" destId="{2E7C933B-1245-4097-B49A-9239A4A25888}" srcOrd="0" destOrd="0" parTransId="{BEE430C6-FA71-4010-AEF3-CB16081D4E93}" sibTransId="{030BAD7A-E7C9-4411-B05F-E443F8F338A6}"/>
    <dgm:cxn modelId="{C385EF3C-F3A9-4048-802B-C9418A835463}" type="presOf" srcId="{58ACCEE3-7F26-4643-B2AE-5BEBAA735137}" destId="{1EEC1408-E6C5-4C41-AE46-E95FEEDDEA59}" srcOrd="0" destOrd="0" presId="urn:microsoft.com/office/officeart/2008/layout/LinedList"/>
    <dgm:cxn modelId="{F9AED242-CCEB-47BD-8A22-28402BBBB2F8}" srcId="{9668E779-702B-41B3-A78E-DB54B0CA33E2}" destId="{C46B632F-A95E-4BDE-BC82-9E83FB1817AF}" srcOrd="1" destOrd="0" parTransId="{C53B5A6B-50F5-43B2-84A9-FB14664EA87D}" sibTransId="{B2558F22-7DBA-4BC7-9F57-13E67D8601CD}"/>
    <dgm:cxn modelId="{5255CC70-A904-4E37-8E07-C762483C079C}" srcId="{9668E779-702B-41B3-A78E-DB54B0CA33E2}" destId="{78B56C32-BE1C-4EE1-8080-B5260C65F000}" srcOrd="3" destOrd="0" parTransId="{004E89AE-D830-487C-9A3D-81ECC0EA4A2E}" sibTransId="{E23BA6BF-A8EB-4769-9B54-9CDB5A6E7067}"/>
    <dgm:cxn modelId="{AFD7C374-F426-4122-A7ED-6EEC0EC52436}" srcId="{9668E779-702B-41B3-A78E-DB54B0CA33E2}" destId="{CC0A9782-094B-48B5-A6FF-221676D7B8DE}" srcOrd="2" destOrd="0" parTransId="{70A9F21E-660C-41FA-9AE3-22BF1604EE83}" sibTransId="{EF8A6E7B-BD45-41DF-9890-432DC7E5C1E7}"/>
    <dgm:cxn modelId="{6CFF98AB-DC16-1144-A149-BBA77F9793FE}" type="presOf" srcId="{78B56C32-BE1C-4EE1-8080-B5260C65F000}" destId="{BF560331-5225-6843-ABFE-FEDB6E5B0DE1}" srcOrd="0" destOrd="0" presId="urn:microsoft.com/office/officeart/2008/layout/LinedList"/>
    <dgm:cxn modelId="{FA2415D2-E1EA-2E4C-95F2-9ED8A89FDDE9}" type="presOf" srcId="{2E7C933B-1245-4097-B49A-9239A4A25888}" destId="{E0254828-FA17-AE43-9127-C686F1DF6459}" srcOrd="0" destOrd="0" presId="urn:microsoft.com/office/officeart/2008/layout/LinedList"/>
    <dgm:cxn modelId="{8050A8F5-72E7-D444-A6F1-6CF8C86D3B17}" type="presOf" srcId="{CC0A9782-094B-48B5-A6FF-221676D7B8DE}" destId="{D61D252B-0954-7449-9A14-C837966EFDBE}" srcOrd="0" destOrd="0" presId="urn:microsoft.com/office/officeart/2008/layout/LinedList"/>
    <dgm:cxn modelId="{0E66F2FA-EA76-A24C-9D06-D07DF0B00855}" type="presOf" srcId="{C46B632F-A95E-4BDE-BC82-9E83FB1817AF}" destId="{3D540539-3912-AD4A-91C5-C3568CE6FCBB}" srcOrd="0" destOrd="0" presId="urn:microsoft.com/office/officeart/2008/layout/LinedList"/>
    <dgm:cxn modelId="{F705B506-C197-8346-A10C-239D572D10F7}" type="presParOf" srcId="{B839D0B8-7B2A-FE4D-BE4D-CA23AB1A2C75}" destId="{F83195F5-DBD5-0A48-9EAC-AB6578901DF7}" srcOrd="0" destOrd="0" presId="urn:microsoft.com/office/officeart/2008/layout/LinedList"/>
    <dgm:cxn modelId="{B89385CE-320F-AE4E-A8D8-2B34FE311565}" type="presParOf" srcId="{B839D0B8-7B2A-FE4D-BE4D-CA23AB1A2C75}" destId="{4740A345-8E2E-4E40-86B9-6D80443E1346}" srcOrd="1" destOrd="0" presId="urn:microsoft.com/office/officeart/2008/layout/LinedList"/>
    <dgm:cxn modelId="{00EE3F4A-4C9A-194F-99C8-6D0016F34310}" type="presParOf" srcId="{4740A345-8E2E-4E40-86B9-6D80443E1346}" destId="{E0254828-FA17-AE43-9127-C686F1DF6459}" srcOrd="0" destOrd="0" presId="urn:microsoft.com/office/officeart/2008/layout/LinedList"/>
    <dgm:cxn modelId="{083E9393-F257-E142-9974-2D99D1367E68}" type="presParOf" srcId="{4740A345-8E2E-4E40-86B9-6D80443E1346}" destId="{EF0CF15A-331C-0043-A80A-2E241EDD81DF}" srcOrd="1" destOrd="0" presId="urn:microsoft.com/office/officeart/2008/layout/LinedList"/>
    <dgm:cxn modelId="{B8223503-FFBD-E041-8AF2-D083528DC22A}" type="presParOf" srcId="{B839D0B8-7B2A-FE4D-BE4D-CA23AB1A2C75}" destId="{BA7C398E-00A2-4B4D-BC85-A7F06EDC5C25}" srcOrd="2" destOrd="0" presId="urn:microsoft.com/office/officeart/2008/layout/LinedList"/>
    <dgm:cxn modelId="{34AB4018-3201-6A45-AA31-3CD64B903D65}" type="presParOf" srcId="{B839D0B8-7B2A-FE4D-BE4D-CA23AB1A2C75}" destId="{D74C61F3-8EC2-5841-A57E-0CA086701522}" srcOrd="3" destOrd="0" presId="urn:microsoft.com/office/officeart/2008/layout/LinedList"/>
    <dgm:cxn modelId="{752D3D61-1D03-444F-B0B4-DC86C4A65B7B}" type="presParOf" srcId="{D74C61F3-8EC2-5841-A57E-0CA086701522}" destId="{3D540539-3912-AD4A-91C5-C3568CE6FCBB}" srcOrd="0" destOrd="0" presId="urn:microsoft.com/office/officeart/2008/layout/LinedList"/>
    <dgm:cxn modelId="{5234A906-54C1-F14F-B500-854DD037B372}" type="presParOf" srcId="{D74C61F3-8EC2-5841-A57E-0CA086701522}" destId="{CD8CEE2A-97A4-5A4E-8634-B1DBBD1C164F}" srcOrd="1" destOrd="0" presId="urn:microsoft.com/office/officeart/2008/layout/LinedList"/>
    <dgm:cxn modelId="{0228E7F1-A7D5-EE4B-A633-DA6CB1301252}" type="presParOf" srcId="{B839D0B8-7B2A-FE4D-BE4D-CA23AB1A2C75}" destId="{46CC79E9-DF25-6248-BCAD-68A6647855A6}" srcOrd="4" destOrd="0" presId="urn:microsoft.com/office/officeart/2008/layout/LinedList"/>
    <dgm:cxn modelId="{860FB0A2-14E3-2A4F-B2D9-4EF2EC2F1A88}" type="presParOf" srcId="{B839D0B8-7B2A-FE4D-BE4D-CA23AB1A2C75}" destId="{549EA5A2-E392-6243-87A4-4F424F878AD6}" srcOrd="5" destOrd="0" presId="urn:microsoft.com/office/officeart/2008/layout/LinedList"/>
    <dgm:cxn modelId="{692BDE11-016F-D14C-967B-38B186E73D83}" type="presParOf" srcId="{549EA5A2-E392-6243-87A4-4F424F878AD6}" destId="{D61D252B-0954-7449-9A14-C837966EFDBE}" srcOrd="0" destOrd="0" presId="urn:microsoft.com/office/officeart/2008/layout/LinedList"/>
    <dgm:cxn modelId="{8E3676BD-A306-B94B-859A-5479DF4D5805}" type="presParOf" srcId="{549EA5A2-E392-6243-87A4-4F424F878AD6}" destId="{B23E1319-C44E-2F41-97FF-825F8B8BDE6C}" srcOrd="1" destOrd="0" presId="urn:microsoft.com/office/officeart/2008/layout/LinedList"/>
    <dgm:cxn modelId="{1FC1768B-9B80-654B-937C-AD4A5FD3F946}" type="presParOf" srcId="{B839D0B8-7B2A-FE4D-BE4D-CA23AB1A2C75}" destId="{C416DB33-EB47-C04F-9A44-E382069E0939}" srcOrd="6" destOrd="0" presId="urn:microsoft.com/office/officeart/2008/layout/LinedList"/>
    <dgm:cxn modelId="{EBBCA2ED-8B71-0844-A4E2-438AEE7A66B8}" type="presParOf" srcId="{B839D0B8-7B2A-FE4D-BE4D-CA23AB1A2C75}" destId="{526E43A5-1D86-704C-A6FD-318BE199FD40}" srcOrd="7" destOrd="0" presId="urn:microsoft.com/office/officeart/2008/layout/LinedList"/>
    <dgm:cxn modelId="{B511B336-7E73-4341-8CEB-805903BD85EA}" type="presParOf" srcId="{526E43A5-1D86-704C-A6FD-318BE199FD40}" destId="{BF560331-5225-6843-ABFE-FEDB6E5B0DE1}" srcOrd="0" destOrd="0" presId="urn:microsoft.com/office/officeart/2008/layout/LinedList"/>
    <dgm:cxn modelId="{F81F4D54-794C-6348-BCBB-EEEEA0A84A04}" type="presParOf" srcId="{526E43A5-1D86-704C-A6FD-318BE199FD40}" destId="{5EB67D10-0EFC-174D-98E3-0A47E1F7AC5E}" srcOrd="1" destOrd="0" presId="urn:microsoft.com/office/officeart/2008/layout/LinedList"/>
    <dgm:cxn modelId="{78E11DAE-E3D5-444F-80F2-062C87AE7C92}" type="presParOf" srcId="{B839D0B8-7B2A-FE4D-BE4D-CA23AB1A2C75}" destId="{CEA150DD-CA64-AE4C-9B13-EC61B46B9D23}" srcOrd="8" destOrd="0" presId="urn:microsoft.com/office/officeart/2008/layout/LinedList"/>
    <dgm:cxn modelId="{423E311B-1714-584E-9802-7B039D68600B}" type="presParOf" srcId="{B839D0B8-7B2A-FE4D-BE4D-CA23AB1A2C75}" destId="{52E72A11-7B97-0E43-A906-15828F58C1D5}" srcOrd="9" destOrd="0" presId="urn:microsoft.com/office/officeart/2008/layout/LinedList"/>
    <dgm:cxn modelId="{230F918E-2C3E-B947-BF86-FED03A90ABAA}" type="presParOf" srcId="{52E72A11-7B97-0E43-A906-15828F58C1D5}" destId="{1EEC1408-E6C5-4C41-AE46-E95FEEDDEA59}" srcOrd="0" destOrd="0" presId="urn:microsoft.com/office/officeart/2008/layout/LinedList"/>
    <dgm:cxn modelId="{FB58256B-2897-A947-97FD-1B4E9BB32987}" type="presParOf" srcId="{52E72A11-7B97-0E43-A906-15828F58C1D5}" destId="{7518D6CD-A117-1D42-9560-98519C33D72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3C30A-4E7B-384A-A2EC-442C54632B9A}">
      <dsp:nvSpPr>
        <dsp:cNvPr id="0" name=""/>
        <dsp:cNvSpPr/>
      </dsp:nvSpPr>
      <dsp:spPr>
        <a:xfrm>
          <a:off x="0" y="580244"/>
          <a:ext cx="5000124" cy="1285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065" tIns="354076" rIns="388065"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a:t>Lack of political support</a:t>
          </a:r>
          <a:endParaRPr lang="en-US" sz="1700" kern="1200"/>
        </a:p>
        <a:p>
          <a:pPr marL="171450" lvl="1" indent="-171450" algn="l" defTabSz="755650">
            <a:lnSpc>
              <a:spcPct val="90000"/>
            </a:lnSpc>
            <a:spcBef>
              <a:spcPct val="0"/>
            </a:spcBef>
            <a:spcAft>
              <a:spcPct val="15000"/>
            </a:spcAft>
            <a:buChar char="•"/>
          </a:pPr>
          <a:r>
            <a:rPr lang="en-GB" sz="1700" kern="1200"/>
            <a:t>Inadequate leadership and links across sectors</a:t>
          </a:r>
          <a:endParaRPr lang="en-US" sz="1700" kern="1200"/>
        </a:p>
        <a:p>
          <a:pPr marL="171450" lvl="1" indent="-171450" algn="l" defTabSz="755650">
            <a:lnSpc>
              <a:spcPct val="90000"/>
            </a:lnSpc>
            <a:spcBef>
              <a:spcPct val="0"/>
            </a:spcBef>
            <a:spcAft>
              <a:spcPct val="15000"/>
            </a:spcAft>
            <a:buChar char="•"/>
          </a:pPr>
          <a:r>
            <a:rPr lang="en-GB" sz="1700" kern="1200"/>
            <a:t>Organisational and institutional constraints</a:t>
          </a:r>
          <a:endParaRPr lang="en-US" sz="1700" kern="1200"/>
        </a:p>
      </dsp:txBody>
      <dsp:txXfrm>
        <a:off x="0" y="580244"/>
        <a:ext cx="5000124" cy="1285200"/>
      </dsp:txXfrm>
    </dsp:sp>
    <dsp:sp modelId="{2A68F1C3-147C-5845-B07C-D15D247D7D34}">
      <dsp:nvSpPr>
        <dsp:cNvPr id="0" name=""/>
        <dsp:cNvSpPr/>
      </dsp:nvSpPr>
      <dsp:spPr>
        <a:xfrm>
          <a:off x="250006" y="329324"/>
          <a:ext cx="3500086" cy="5018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755650">
            <a:lnSpc>
              <a:spcPct val="90000"/>
            </a:lnSpc>
            <a:spcBef>
              <a:spcPct val="0"/>
            </a:spcBef>
            <a:spcAft>
              <a:spcPct val="35000"/>
            </a:spcAft>
            <a:buNone/>
          </a:pPr>
          <a:r>
            <a:rPr lang="en-GB" sz="1700" b="1" kern="1200"/>
            <a:t>Barriers</a:t>
          </a:r>
          <a:endParaRPr lang="en-US" sz="1700" kern="1200"/>
        </a:p>
      </dsp:txBody>
      <dsp:txXfrm>
        <a:off x="274504" y="353822"/>
        <a:ext cx="3451090" cy="452844"/>
      </dsp:txXfrm>
    </dsp:sp>
    <dsp:sp modelId="{642F7728-026E-C64B-8082-57483EB69702}">
      <dsp:nvSpPr>
        <dsp:cNvPr id="0" name=""/>
        <dsp:cNvSpPr/>
      </dsp:nvSpPr>
      <dsp:spPr>
        <a:xfrm>
          <a:off x="0" y="2208164"/>
          <a:ext cx="5000124" cy="155295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065" tIns="354076" rIns="388065"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a:t>Executive leadership</a:t>
          </a:r>
          <a:endParaRPr lang="en-US" sz="1700" kern="1200"/>
        </a:p>
        <a:p>
          <a:pPr marL="171450" lvl="1" indent="-171450" algn="l" defTabSz="755650">
            <a:lnSpc>
              <a:spcPct val="90000"/>
            </a:lnSpc>
            <a:spcBef>
              <a:spcPct val="0"/>
            </a:spcBef>
            <a:spcAft>
              <a:spcPct val="15000"/>
            </a:spcAft>
            <a:buChar char="•"/>
          </a:pPr>
          <a:r>
            <a:rPr lang="en-GB" sz="1700" kern="1200"/>
            <a:t>Shared cross sectoral goals and coordination</a:t>
          </a:r>
          <a:endParaRPr lang="en-US" sz="1700" kern="1200"/>
        </a:p>
        <a:p>
          <a:pPr marL="171450" lvl="1" indent="-171450" algn="l" defTabSz="755650">
            <a:lnSpc>
              <a:spcPct val="90000"/>
            </a:lnSpc>
            <a:spcBef>
              <a:spcPct val="0"/>
            </a:spcBef>
            <a:spcAft>
              <a:spcPct val="15000"/>
            </a:spcAft>
            <a:buChar char="•"/>
          </a:pPr>
          <a:r>
            <a:rPr lang="en-GB" sz="1700" kern="1200"/>
            <a:t>Civic mobilisation</a:t>
          </a:r>
          <a:endParaRPr lang="en-US" sz="1700" kern="1200"/>
        </a:p>
        <a:p>
          <a:pPr marL="171450" lvl="1" indent="-171450" algn="l" defTabSz="755650">
            <a:lnSpc>
              <a:spcPct val="90000"/>
            </a:lnSpc>
            <a:spcBef>
              <a:spcPct val="0"/>
            </a:spcBef>
            <a:spcAft>
              <a:spcPct val="15000"/>
            </a:spcAft>
            <a:buChar char="•"/>
          </a:pPr>
          <a:r>
            <a:rPr lang="en-GB" sz="1700" kern="1200"/>
            <a:t>Accountability</a:t>
          </a:r>
          <a:endParaRPr lang="en-US" sz="1700" kern="1200"/>
        </a:p>
      </dsp:txBody>
      <dsp:txXfrm>
        <a:off x="0" y="2208164"/>
        <a:ext cx="5000124" cy="1552950"/>
      </dsp:txXfrm>
    </dsp:sp>
    <dsp:sp modelId="{F2633149-4099-D34D-A34F-27233DECA980}">
      <dsp:nvSpPr>
        <dsp:cNvPr id="0" name=""/>
        <dsp:cNvSpPr/>
      </dsp:nvSpPr>
      <dsp:spPr>
        <a:xfrm>
          <a:off x="250006" y="1957244"/>
          <a:ext cx="3500086" cy="50184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755650">
            <a:lnSpc>
              <a:spcPct val="90000"/>
            </a:lnSpc>
            <a:spcBef>
              <a:spcPct val="0"/>
            </a:spcBef>
            <a:spcAft>
              <a:spcPct val="35000"/>
            </a:spcAft>
            <a:buNone/>
          </a:pPr>
          <a:r>
            <a:rPr lang="en-GB" sz="1700" b="1" kern="1200"/>
            <a:t>Facilitators</a:t>
          </a:r>
          <a:endParaRPr lang="en-US" sz="1700" kern="1200"/>
        </a:p>
      </dsp:txBody>
      <dsp:txXfrm>
        <a:off x="274504" y="1981742"/>
        <a:ext cx="3451090"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195F5-DBD5-0A48-9EAC-AB6578901DF7}">
      <dsp:nvSpPr>
        <dsp:cNvPr id="0" name=""/>
        <dsp:cNvSpPr/>
      </dsp:nvSpPr>
      <dsp:spPr>
        <a:xfrm>
          <a:off x="0" y="398"/>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254828-FA17-AE43-9127-C686F1DF6459}">
      <dsp:nvSpPr>
        <dsp:cNvPr id="0" name=""/>
        <dsp:cNvSpPr/>
      </dsp:nvSpPr>
      <dsp:spPr>
        <a:xfrm>
          <a:off x="0" y="398"/>
          <a:ext cx="7886700" cy="652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Increase attention to framing – visions that transcend sectoral goals and compelling narratives that motivate &amp; mobilise politicians and public  </a:t>
          </a:r>
          <a:endParaRPr lang="en-US" sz="1800" kern="1200" dirty="0"/>
        </a:p>
      </dsp:txBody>
      <dsp:txXfrm>
        <a:off x="0" y="398"/>
        <a:ext cx="7886700" cy="652541"/>
      </dsp:txXfrm>
    </dsp:sp>
    <dsp:sp modelId="{BA7C398E-00A2-4B4D-BC85-A7F06EDC5C25}">
      <dsp:nvSpPr>
        <dsp:cNvPr id="0" name=""/>
        <dsp:cNvSpPr/>
      </dsp:nvSpPr>
      <dsp:spPr>
        <a:xfrm>
          <a:off x="0" y="652939"/>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540539-3912-AD4A-91C5-C3568CE6FCBB}">
      <dsp:nvSpPr>
        <dsp:cNvPr id="0" name=""/>
        <dsp:cNvSpPr/>
      </dsp:nvSpPr>
      <dsp:spPr>
        <a:xfrm>
          <a:off x="0" y="652939"/>
          <a:ext cx="7886700" cy="652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More explicit divisions of labour: which ministries should initiate and lead on different intersectoral actions on climate-health issues</a:t>
          </a:r>
          <a:endParaRPr lang="en-US" sz="1800" kern="1200" dirty="0"/>
        </a:p>
      </dsp:txBody>
      <dsp:txXfrm>
        <a:off x="0" y="652939"/>
        <a:ext cx="7886700" cy="652541"/>
      </dsp:txXfrm>
    </dsp:sp>
    <dsp:sp modelId="{46CC79E9-DF25-6248-BCAD-68A6647855A6}">
      <dsp:nvSpPr>
        <dsp:cNvPr id="0" name=""/>
        <dsp:cNvSpPr/>
      </dsp:nvSpPr>
      <dsp:spPr>
        <a:xfrm>
          <a:off x="0" y="1305481"/>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1D252B-0954-7449-9A14-C837966EFDBE}">
      <dsp:nvSpPr>
        <dsp:cNvPr id="0" name=""/>
        <dsp:cNvSpPr/>
      </dsp:nvSpPr>
      <dsp:spPr>
        <a:xfrm>
          <a:off x="0" y="1305481"/>
          <a:ext cx="7886700" cy="652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Localise agendas and legislate to sustain gains</a:t>
          </a:r>
          <a:endParaRPr lang="en-US" sz="1800" kern="1200"/>
        </a:p>
      </dsp:txBody>
      <dsp:txXfrm>
        <a:off x="0" y="1305481"/>
        <a:ext cx="7886700" cy="652541"/>
      </dsp:txXfrm>
    </dsp:sp>
    <dsp:sp modelId="{C416DB33-EB47-C04F-9A44-E382069E0939}">
      <dsp:nvSpPr>
        <dsp:cNvPr id="0" name=""/>
        <dsp:cNvSpPr/>
      </dsp:nvSpPr>
      <dsp:spPr>
        <a:xfrm>
          <a:off x="0" y="1958022"/>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560331-5225-6843-ABFE-FEDB6E5B0DE1}">
      <dsp:nvSpPr>
        <dsp:cNvPr id="0" name=""/>
        <dsp:cNvSpPr/>
      </dsp:nvSpPr>
      <dsp:spPr>
        <a:xfrm>
          <a:off x="0" y="1958022"/>
          <a:ext cx="7886700" cy="652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Ensure more systematic and independent monitoring to ensure accountability</a:t>
          </a:r>
          <a:endParaRPr lang="en-US" sz="1800" kern="1200"/>
        </a:p>
      </dsp:txBody>
      <dsp:txXfrm>
        <a:off x="0" y="1958022"/>
        <a:ext cx="7886700" cy="652541"/>
      </dsp:txXfrm>
    </dsp:sp>
    <dsp:sp modelId="{CEA150DD-CA64-AE4C-9B13-EC61B46B9D23}">
      <dsp:nvSpPr>
        <dsp:cNvPr id="0" name=""/>
        <dsp:cNvSpPr/>
      </dsp:nvSpPr>
      <dsp:spPr>
        <a:xfrm>
          <a:off x="0" y="2610564"/>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EC1408-E6C5-4C41-AE46-E95FEEDDEA59}">
      <dsp:nvSpPr>
        <dsp:cNvPr id="0" name=""/>
        <dsp:cNvSpPr/>
      </dsp:nvSpPr>
      <dsp:spPr>
        <a:xfrm>
          <a:off x="0" y="2610564"/>
          <a:ext cx="7886700" cy="652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Link the intersectoral action agenda to more mainstream processes, such as the SDG reviews</a:t>
          </a:r>
          <a:endParaRPr lang="en-US" sz="1800" kern="1200"/>
        </a:p>
      </dsp:txBody>
      <dsp:txXfrm>
        <a:off x="0" y="2610564"/>
        <a:ext cx="7886700" cy="65254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7239B-5D86-0442-9511-CAA953450368}" type="datetimeFigureOut">
              <a:rPr lang="en-US" smtClean="0"/>
              <a:t>6/15/22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D20D3-0F70-9B43-95A6-30C6490A3E9A}" type="slidenum">
              <a:rPr lang="en-US" smtClean="0"/>
              <a:t>‹#›</a:t>
            </a:fld>
            <a:endParaRPr lang="en-US"/>
          </a:p>
        </p:txBody>
      </p:sp>
    </p:spTree>
    <p:extLst>
      <p:ext uri="{BB962C8B-B14F-4D97-AF65-F5344CB8AC3E}">
        <p14:creationId xmlns:p14="http://schemas.microsoft.com/office/powerpoint/2010/main" val="2536228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D8C60F-0150-864B-AAB3-A3CF464A41D8}" type="slidenum">
              <a:rPr kumimoji="0" lang="en-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2655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6D20D3-0F70-9B43-95A6-30C6490A3E9A}" type="slidenum">
              <a:rPr lang="en-US" smtClean="0"/>
              <a:t>2</a:t>
            </a:fld>
            <a:endParaRPr lang="en-US"/>
          </a:p>
        </p:txBody>
      </p:sp>
    </p:spTree>
    <p:extLst>
      <p:ext uri="{BB962C8B-B14F-4D97-AF65-F5344CB8AC3E}">
        <p14:creationId xmlns:p14="http://schemas.microsoft.com/office/powerpoint/2010/main" val="1060861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6D20D3-0F70-9B43-95A6-30C6490A3E9A}" type="slidenum">
              <a:rPr lang="en-US" smtClean="0"/>
              <a:t>4</a:t>
            </a:fld>
            <a:endParaRPr lang="en-US"/>
          </a:p>
        </p:txBody>
      </p:sp>
    </p:spTree>
    <p:extLst>
      <p:ext uri="{BB962C8B-B14F-4D97-AF65-F5344CB8AC3E}">
        <p14:creationId xmlns:p14="http://schemas.microsoft.com/office/powerpoint/2010/main" val="451762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08608ECF-D480-B849-9CCB-84889637D218}"/>
              </a:ext>
            </a:extLst>
          </p:cNvPr>
          <p:cNvPicPr>
            <a:picLocks noChangeAspect="1"/>
          </p:cNvPicPr>
          <p:nvPr userDrawn="1"/>
        </p:nvPicPr>
        <p:blipFill>
          <a:blip r:embed="rId2"/>
          <a:srcRect/>
          <a:stretch/>
        </p:blipFill>
        <p:spPr bwMode="auto">
          <a:xfrm>
            <a:off x="0" y="7373"/>
            <a:ext cx="9180510" cy="5164037"/>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869756"/>
            <a:ext cx="8343900" cy="1180930"/>
          </a:xfrm>
        </p:spPr>
        <p:txBody>
          <a:bodyPr anchor="b">
            <a:normAutofit/>
          </a:bodyPr>
          <a:lstStyle>
            <a:lvl1pPr algn="l">
              <a:lnSpc>
                <a:spcPct val="114000"/>
              </a:lnSpc>
              <a:spcBef>
                <a:spcPts val="600"/>
              </a:spcBef>
              <a:spcAft>
                <a:spcPts val="1200"/>
              </a:spcAft>
              <a:defRPr sz="2200" b="1">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dirty="0"/>
              <a:t>Click to edit Master title style</a:t>
            </a:r>
            <a:endParaRPr lang="en-US" dirty="0"/>
          </a:p>
        </p:txBody>
      </p:sp>
      <p:sp>
        <p:nvSpPr>
          <p:cNvPr id="10" name="Subtitle 2">
            <a:extLst>
              <a:ext uri="{FF2B5EF4-FFF2-40B4-BE49-F238E27FC236}">
                <a16:creationId xmlns:a16="http://schemas.microsoft.com/office/drawing/2014/main" id="{F122990B-C8D6-8E43-94A0-426D47EBB999}"/>
              </a:ext>
            </a:extLst>
          </p:cNvPr>
          <p:cNvSpPr>
            <a:spLocks noGrp="1"/>
          </p:cNvSpPr>
          <p:nvPr>
            <p:ph type="subTitle" idx="1" hasCustomPrompt="1"/>
          </p:nvPr>
        </p:nvSpPr>
        <p:spPr>
          <a:xfrm>
            <a:off x="685799" y="2831273"/>
            <a:ext cx="8343899" cy="1797581"/>
          </a:xfrm>
        </p:spPr>
        <p:txBody>
          <a:bodyPr/>
          <a:lstStyle>
            <a:lvl1pPr marL="177800" indent="-177800" algn="l">
              <a:lnSpc>
                <a:spcPct val="114000"/>
              </a:lnSpc>
              <a:spcBef>
                <a:spcPts val="600"/>
              </a:spcBef>
              <a:spcAft>
                <a:spcPts val="600"/>
              </a:spcAft>
              <a:buFont typeface="Arial" panose="020B0604020202020204" pitchFamily="34" charset="0"/>
              <a:buChar char="•"/>
              <a:tabLst/>
              <a:defRPr sz="1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vl2pPr marL="355600" indent="-177800" algn="l">
              <a:buFont typeface="Arial" panose="020B0604020202020204" pitchFamily="34" charset="0"/>
              <a:buChar char="•"/>
              <a:tabLst/>
              <a:defRPr sz="1500"/>
            </a:lvl2pPr>
            <a:lvl3pPr marL="533400" indent="-177800" algn="l">
              <a:buFont typeface="Arial" panose="020B0604020202020204" pitchFamily="34" charset="0"/>
              <a:buChar char="•"/>
              <a:tabLst/>
              <a:defRPr sz="1350"/>
            </a:lvl3pPr>
            <a:lvl4pPr marL="711200" indent="-177800" algn="l">
              <a:buFont typeface="Arial" panose="020B0604020202020204" pitchFamily="34" charset="0"/>
              <a:buChar char="•"/>
              <a:tabLst/>
              <a:defRPr sz="1200"/>
            </a:lvl4pPr>
            <a:lvl5pPr marL="890588" indent="-176213" algn="l">
              <a:buFont typeface="Arial" panose="020B0604020202020204" pitchFamily="34" charset="0"/>
              <a:buChar char="•"/>
              <a:tabLst/>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Footer Placeholder 4">
            <a:extLst>
              <a:ext uri="{FF2B5EF4-FFF2-40B4-BE49-F238E27FC236}">
                <a16:creationId xmlns:a16="http://schemas.microsoft.com/office/drawing/2014/main" id="{A27C9C3C-6644-D845-9AAE-331F20538BBC}"/>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err="1"/>
              <a:t>Slideset</a:t>
            </a:r>
            <a:r>
              <a:rPr lang="en-US" dirty="0"/>
              <a:t> Title</a:t>
            </a:r>
            <a:br>
              <a:rPr lang="en-US" dirty="0"/>
            </a:br>
            <a:r>
              <a:rPr lang="en-US" dirty="0"/>
              <a:t>Private &amp; Confidential</a:t>
            </a:r>
          </a:p>
        </p:txBody>
      </p:sp>
      <p:sp>
        <p:nvSpPr>
          <p:cNvPr id="12" name="Date Placeholder 3">
            <a:extLst>
              <a:ext uri="{FF2B5EF4-FFF2-40B4-BE49-F238E27FC236}">
                <a16:creationId xmlns:a16="http://schemas.microsoft.com/office/drawing/2014/main" id="{F47E9127-EFBB-1444-9D48-11471C4E4B13}"/>
              </a:ext>
            </a:extLst>
          </p:cNvPr>
          <p:cNvSpPr>
            <a:spLocks noGrp="1"/>
          </p:cNvSpPr>
          <p:nvPr>
            <p:ph type="dt" sz="half" idx="2"/>
          </p:nvPr>
        </p:nvSpPr>
        <p:spPr>
          <a:xfrm>
            <a:off x="6741061" y="4767263"/>
            <a:ext cx="828961"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70DC4EFE-22A8-8C4C-AB0C-BECDB673EE60}" type="datetime1">
              <a:rPr lang="en-AU" smtClean="0"/>
              <a:t>15/6/2022</a:t>
            </a:fld>
            <a:endParaRPr lang="en-US" dirty="0"/>
          </a:p>
        </p:txBody>
      </p:sp>
      <p:sp>
        <p:nvSpPr>
          <p:cNvPr id="13" name="Slide Number Placeholder 5">
            <a:extLst>
              <a:ext uri="{FF2B5EF4-FFF2-40B4-BE49-F238E27FC236}">
                <a16:creationId xmlns:a16="http://schemas.microsoft.com/office/drawing/2014/main" id="{2D9B5F2F-8FB8-C04C-AD15-1ACA6E3A960C}"/>
              </a:ext>
            </a:extLst>
          </p:cNvPr>
          <p:cNvSpPr>
            <a:spLocks noGrp="1"/>
          </p:cNvSpPr>
          <p:nvPr>
            <p:ph type="sldNum" sz="quarter" idx="4"/>
          </p:nvPr>
        </p:nvSpPr>
        <p:spPr>
          <a:xfrm>
            <a:off x="7962314" y="4767263"/>
            <a:ext cx="1067384"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F162394F-D6D9-FB47-AAC2-9C87875CA352}" type="slidenum">
              <a:rPr lang="en-US" smtClean="0"/>
              <a:pPr/>
              <a:t>‹#›</a:t>
            </a:fld>
            <a:endParaRPr lang="en-US"/>
          </a:p>
        </p:txBody>
      </p:sp>
    </p:spTree>
    <p:extLst>
      <p:ext uri="{BB962C8B-B14F-4D97-AF65-F5344CB8AC3E}">
        <p14:creationId xmlns:p14="http://schemas.microsoft.com/office/powerpoint/2010/main" val="170778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0931E-3D00-FF4D-B819-047D3F165404}"/>
              </a:ext>
            </a:extLst>
          </p:cNvPr>
          <p:cNvSpPr>
            <a:spLocks noGrp="1"/>
          </p:cNvSpPr>
          <p:nvPr>
            <p:ph type="title"/>
          </p:nvPr>
        </p:nvSpPr>
        <p:spPr>
          <a:xfrm>
            <a:off x="629841" y="273844"/>
            <a:ext cx="7886700" cy="994172"/>
          </a:xfrm>
        </p:spPr>
        <p:txBody>
          <a:bodyPr/>
          <a:lstStyle/>
          <a:p>
            <a:r>
              <a:rPr lang="en-GB"/>
              <a:t>Click to edit Master title style</a:t>
            </a:r>
            <a:endParaRPr lang="en-SE"/>
          </a:p>
        </p:txBody>
      </p:sp>
      <p:sp>
        <p:nvSpPr>
          <p:cNvPr id="3" name="Text Placeholder 2">
            <a:extLst>
              <a:ext uri="{FF2B5EF4-FFF2-40B4-BE49-F238E27FC236}">
                <a16:creationId xmlns:a16="http://schemas.microsoft.com/office/drawing/2014/main" id="{0FB9A499-6ABE-7F44-81EE-20C470BA5E6E}"/>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5006E3FF-2428-7045-B191-7F3F100ADD60}"/>
              </a:ext>
            </a:extLst>
          </p:cNvPr>
          <p:cNvSpPr>
            <a:spLocks noGrp="1"/>
          </p:cNvSpPr>
          <p:nvPr>
            <p:ph sz="half" idx="2"/>
          </p:nvPr>
        </p:nvSpPr>
        <p:spPr>
          <a:xfrm>
            <a:off x="629842" y="1878806"/>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5" name="Text Placeholder 4">
            <a:extLst>
              <a:ext uri="{FF2B5EF4-FFF2-40B4-BE49-F238E27FC236}">
                <a16:creationId xmlns:a16="http://schemas.microsoft.com/office/drawing/2014/main" id="{2F17302A-500E-C649-B735-BC3F441EEEB3}"/>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04BA5962-106E-704E-B79C-5A8E93195780}"/>
              </a:ext>
            </a:extLst>
          </p:cNvPr>
          <p:cNvSpPr>
            <a:spLocks noGrp="1"/>
          </p:cNvSpPr>
          <p:nvPr>
            <p:ph sz="quarter" idx="4"/>
          </p:nvPr>
        </p:nvSpPr>
        <p:spPr>
          <a:xfrm>
            <a:off x="4629150" y="1878806"/>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7" name="Date Placeholder 6">
            <a:extLst>
              <a:ext uri="{FF2B5EF4-FFF2-40B4-BE49-F238E27FC236}">
                <a16:creationId xmlns:a16="http://schemas.microsoft.com/office/drawing/2014/main" id="{AE5848C4-2002-A640-9957-E5F3B2DA4474}"/>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8" name="Footer Placeholder 7">
            <a:extLst>
              <a:ext uri="{FF2B5EF4-FFF2-40B4-BE49-F238E27FC236}">
                <a16:creationId xmlns:a16="http://schemas.microsoft.com/office/drawing/2014/main" id="{14C509E8-E1F8-F443-9710-53EEFBE7DE30}"/>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E8E2DDFB-46C5-6D48-A86F-0C67619D3FBA}"/>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143101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386C4-F5CF-D044-91D4-AE48C84EEE8A}"/>
              </a:ext>
            </a:extLst>
          </p:cNvPr>
          <p:cNvSpPr>
            <a:spLocks noGrp="1"/>
          </p:cNvSpPr>
          <p:nvPr>
            <p:ph type="title"/>
          </p:nvPr>
        </p:nvSpPr>
        <p:spPr/>
        <p:txBody>
          <a:bodyPr/>
          <a:lstStyle/>
          <a:p>
            <a:r>
              <a:rPr lang="en-GB"/>
              <a:t>Click to edit Master title style</a:t>
            </a:r>
            <a:endParaRPr lang="en-SE"/>
          </a:p>
        </p:txBody>
      </p:sp>
      <p:sp>
        <p:nvSpPr>
          <p:cNvPr id="3" name="Date Placeholder 2">
            <a:extLst>
              <a:ext uri="{FF2B5EF4-FFF2-40B4-BE49-F238E27FC236}">
                <a16:creationId xmlns:a16="http://schemas.microsoft.com/office/drawing/2014/main" id="{17F77D64-0ED4-964B-B122-98F9A0483BD8}"/>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4" name="Footer Placeholder 3">
            <a:extLst>
              <a:ext uri="{FF2B5EF4-FFF2-40B4-BE49-F238E27FC236}">
                <a16:creationId xmlns:a16="http://schemas.microsoft.com/office/drawing/2014/main" id="{B60AF398-40FC-A241-A0CB-828C48D58350}"/>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5B2E78C7-0E0F-7746-B2BF-1290BCF4F502}"/>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1840811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580366-2AE3-6B4C-9A20-65D66EEDA6EB}"/>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3" name="Footer Placeholder 2">
            <a:extLst>
              <a:ext uri="{FF2B5EF4-FFF2-40B4-BE49-F238E27FC236}">
                <a16:creationId xmlns:a16="http://schemas.microsoft.com/office/drawing/2014/main" id="{A5CE2463-9BB3-1C4B-9407-6A6FC9A46686}"/>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06C585C6-CADF-DB4A-976A-B0E21DFE8597}"/>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1674622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5DFD2-C011-6B41-A653-D4CBD07D63BF}"/>
              </a:ext>
            </a:extLst>
          </p:cNvPr>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SE"/>
          </a:p>
        </p:txBody>
      </p:sp>
      <p:sp>
        <p:nvSpPr>
          <p:cNvPr id="3" name="Content Placeholder 2">
            <a:extLst>
              <a:ext uri="{FF2B5EF4-FFF2-40B4-BE49-F238E27FC236}">
                <a16:creationId xmlns:a16="http://schemas.microsoft.com/office/drawing/2014/main" id="{0E03A4A6-DC23-A442-ABE9-0371BF9DE43F}"/>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Text Placeholder 3">
            <a:extLst>
              <a:ext uri="{FF2B5EF4-FFF2-40B4-BE49-F238E27FC236}">
                <a16:creationId xmlns:a16="http://schemas.microsoft.com/office/drawing/2014/main" id="{9E3FF5A0-1A19-E54C-A64E-B9D537B62D9E}"/>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2DAA3404-8196-C64D-B46A-EF2E2D654542}"/>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6" name="Footer Placeholder 5">
            <a:extLst>
              <a:ext uri="{FF2B5EF4-FFF2-40B4-BE49-F238E27FC236}">
                <a16:creationId xmlns:a16="http://schemas.microsoft.com/office/drawing/2014/main" id="{ED127351-1589-644D-88E3-921BC3281DB4}"/>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81DC51EF-2409-0246-B701-17B68EECD598}"/>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145066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4EC38-89EE-7F44-A36A-DA47ACB35C3F}"/>
              </a:ext>
            </a:extLst>
          </p:cNvPr>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SE"/>
          </a:p>
        </p:txBody>
      </p:sp>
      <p:sp>
        <p:nvSpPr>
          <p:cNvPr id="3" name="Picture Placeholder 2">
            <a:extLst>
              <a:ext uri="{FF2B5EF4-FFF2-40B4-BE49-F238E27FC236}">
                <a16:creationId xmlns:a16="http://schemas.microsoft.com/office/drawing/2014/main" id="{B0B96CA7-20EF-3F40-9E37-AE44AD3D74DD}"/>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SE"/>
          </a:p>
        </p:txBody>
      </p:sp>
      <p:sp>
        <p:nvSpPr>
          <p:cNvPr id="4" name="Text Placeholder 3">
            <a:extLst>
              <a:ext uri="{FF2B5EF4-FFF2-40B4-BE49-F238E27FC236}">
                <a16:creationId xmlns:a16="http://schemas.microsoft.com/office/drawing/2014/main" id="{AA3D3D32-1AB4-5641-A893-E8DBF107D598}"/>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7CF82ADC-E85A-9E43-9CA6-9A2CDF7C6F23}"/>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6" name="Footer Placeholder 5">
            <a:extLst>
              <a:ext uri="{FF2B5EF4-FFF2-40B4-BE49-F238E27FC236}">
                <a16:creationId xmlns:a16="http://schemas.microsoft.com/office/drawing/2014/main" id="{07F15FB3-A339-4944-A44A-A25B5052035C}"/>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61100334-0CA8-B84A-9A11-3ACCFCB13837}"/>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2548683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301D-B9A6-3D45-9847-E8D92C0A89EC}"/>
              </a:ext>
            </a:extLst>
          </p:cNvPr>
          <p:cNvSpPr>
            <a:spLocks noGrp="1"/>
          </p:cNvSpPr>
          <p:nvPr>
            <p:ph type="title"/>
          </p:nvPr>
        </p:nvSpPr>
        <p:spPr/>
        <p:txBody>
          <a:bodyPr/>
          <a:lstStyle/>
          <a:p>
            <a:r>
              <a:rPr lang="en-GB"/>
              <a:t>Click to edit Master title style</a:t>
            </a:r>
            <a:endParaRPr lang="en-SE"/>
          </a:p>
        </p:txBody>
      </p:sp>
      <p:sp>
        <p:nvSpPr>
          <p:cNvPr id="3" name="Vertical Text Placeholder 2">
            <a:extLst>
              <a:ext uri="{FF2B5EF4-FFF2-40B4-BE49-F238E27FC236}">
                <a16:creationId xmlns:a16="http://schemas.microsoft.com/office/drawing/2014/main" id="{E039E0C8-D47C-0843-8D7D-1E21CDEBD77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D5D2058C-5078-6847-B599-0B3EE95915D0}"/>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5" name="Footer Placeholder 4">
            <a:extLst>
              <a:ext uri="{FF2B5EF4-FFF2-40B4-BE49-F238E27FC236}">
                <a16:creationId xmlns:a16="http://schemas.microsoft.com/office/drawing/2014/main" id="{2B57D214-BD92-0D44-A774-D4A02DDFAA12}"/>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190FD9DF-497A-A943-A5A6-92CDA1EAAEA1}"/>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3167562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98FC23-D223-1040-B7C5-3FCD2E28B078}"/>
              </a:ext>
            </a:extLst>
          </p:cNvPr>
          <p:cNvSpPr>
            <a:spLocks noGrp="1"/>
          </p:cNvSpPr>
          <p:nvPr>
            <p:ph type="title" orient="vert"/>
          </p:nvPr>
        </p:nvSpPr>
        <p:spPr>
          <a:xfrm>
            <a:off x="6543675" y="273844"/>
            <a:ext cx="1971675" cy="4358879"/>
          </a:xfrm>
        </p:spPr>
        <p:txBody>
          <a:bodyPr vert="eaVert"/>
          <a:lstStyle/>
          <a:p>
            <a:r>
              <a:rPr lang="en-GB"/>
              <a:t>Click to edit Master title style</a:t>
            </a:r>
            <a:endParaRPr lang="en-SE"/>
          </a:p>
        </p:txBody>
      </p:sp>
      <p:sp>
        <p:nvSpPr>
          <p:cNvPr id="3" name="Vertical Text Placeholder 2">
            <a:extLst>
              <a:ext uri="{FF2B5EF4-FFF2-40B4-BE49-F238E27FC236}">
                <a16:creationId xmlns:a16="http://schemas.microsoft.com/office/drawing/2014/main" id="{14E3C8D3-DFD2-3B4B-98D0-9FCFA2A5C7C9}"/>
              </a:ext>
            </a:extLst>
          </p:cNvPr>
          <p:cNvSpPr>
            <a:spLocks noGrp="1"/>
          </p:cNvSpPr>
          <p:nvPr>
            <p:ph type="body" orient="vert" idx="1"/>
          </p:nvPr>
        </p:nvSpPr>
        <p:spPr>
          <a:xfrm>
            <a:off x="628650" y="273844"/>
            <a:ext cx="5800725" cy="435887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7D917157-245C-244F-B9A8-94817DFE1AEB}"/>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5" name="Footer Placeholder 4">
            <a:extLst>
              <a:ext uri="{FF2B5EF4-FFF2-40B4-BE49-F238E27FC236}">
                <a16:creationId xmlns:a16="http://schemas.microsoft.com/office/drawing/2014/main" id="{9F0640C3-FA5C-E24A-BC5F-9AD89372A1E7}"/>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F812B1B9-B255-4D48-8552-6D7276B90286}"/>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165552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3524" y="223759"/>
            <a:ext cx="8286174" cy="669003"/>
          </a:xfrm>
        </p:spPr>
        <p:txBody>
          <a:bodyPr anchor="b">
            <a:normAutofit/>
          </a:bodyPr>
          <a:lstStyle>
            <a:lvl1pPr>
              <a:lnSpc>
                <a:spcPct val="114000"/>
              </a:lnSpc>
              <a:spcBef>
                <a:spcPts val="600"/>
              </a:spcBef>
              <a:spcAft>
                <a:spcPts val="1200"/>
              </a:spcAft>
              <a:defRPr sz="2200" b="1">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dirty="0"/>
              <a:t>Click to edit Master title style</a:t>
            </a:r>
            <a:endParaRPr lang="en-US" dirty="0"/>
          </a:p>
        </p:txBody>
      </p:sp>
      <p:sp>
        <p:nvSpPr>
          <p:cNvPr id="3" name="Content Placeholder 2"/>
          <p:cNvSpPr>
            <a:spLocks noGrp="1"/>
          </p:cNvSpPr>
          <p:nvPr>
            <p:ph idx="1"/>
          </p:nvPr>
        </p:nvSpPr>
        <p:spPr>
          <a:xfrm>
            <a:off x="748494" y="1062671"/>
            <a:ext cx="8286174" cy="3397826"/>
          </a:xfrm>
        </p:spPr>
        <p:txBody>
          <a:bodyPr/>
          <a:lstStyle>
            <a:lvl1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vl2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2pPr>
            <a:lvl3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3pPr>
            <a:lvl4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4pPr>
            <a:lvl5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Footer Placeholder 4">
            <a:extLst>
              <a:ext uri="{FF2B5EF4-FFF2-40B4-BE49-F238E27FC236}">
                <a16:creationId xmlns:a16="http://schemas.microsoft.com/office/drawing/2014/main" id="{DCD491F1-ADF7-874A-B17B-6A460C909EE1}"/>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err="1"/>
              <a:t>Slideset</a:t>
            </a:r>
            <a:r>
              <a:rPr lang="en-US" dirty="0"/>
              <a:t> Title</a:t>
            </a:r>
            <a:br>
              <a:rPr lang="en-US" dirty="0"/>
            </a:br>
            <a:r>
              <a:rPr lang="en-US" dirty="0"/>
              <a:t>Private &amp; Confidential</a:t>
            </a:r>
          </a:p>
        </p:txBody>
      </p:sp>
      <p:sp>
        <p:nvSpPr>
          <p:cNvPr id="11" name="Date Placeholder 3">
            <a:extLst>
              <a:ext uri="{FF2B5EF4-FFF2-40B4-BE49-F238E27FC236}">
                <a16:creationId xmlns:a16="http://schemas.microsoft.com/office/drawing/2014/main" id="{606DC9B0-A45D-DB47-A985-39BCB743AB14}"/>
              </a:ext>
            </a:extLst>
          </p:cNvPr>
          <p:cNvSpPr>
            <a:spLocks noGrp="1"/>
          </p:cNvSpPr>
          <p:nvPr>
            <p:ph type="dt" sz="half" idx="2"/>
          </p:nvPr>
        </p:nvSpPr>
        <p:spPr>
          <a:xfrm>
            <a:off x="6741061" y="4767263"/>
            <a:ext cx="828961"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63E38C81-EB0A-334F-A86C-9EF6554F8E01}" type="datetime1">
              <a:rPr lang="en-AU" smtClean="0"/>
              <a:t>15/6/2022</a:t>
            </a:fld>
            <a:endParaRPr lang="en-US" dirty="0"/>
          </a:p>
        </p:txBody>
      </p:sp>
      <p:sp>
        <p:nvSpPr>
          <p:cNvPr id="12" name="Slide Number Placeholder 5">
            <a:extLst>
              <a:ext uri="{FF2B5EF4-FFF2-40B4-BE49-F238E27FC236}">
                <a16:creationId xmlns:a16="http://schemas.microsoft.com/office/drawing/2014/main" id="{63F6A581-1227-854A-A3A4-8346D69828B7}"/>
              </a:ext>
            </a:extLst>
          </p:cNvPr>
          <p:cNvSpPr>
            <a:spLocks noGrp="1"/>
          </p:cNvSpPr>
          <p:nvPr>
            <p:ph type="sldNum" sz="quarter" idx="4"/>
          </p:nvPr>
        </p:nvSpPr>
        <p:spPr>
          <a:xfrm>
            <a:off x="7962314" y="4767263"/>
            <a:ext cx="1067384"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F162394F-D6D9-FB47-AAC2-9C87875CA352}" type="slidenum">
              <a:rPr lang="en-US" smtClean="0"/>
              <a:pPr/>
              <a:t>‹#›</a:t>
            </a:fld>
            <a:endParaRPr lang="en-US"/>
          </a:p>
        </p:txBody>
      </p:sp>
    </p:spTree>
    <p:extLst>
      <p:ext uri="{BB962C8B-B14F-4D97-AF65-F5344CB8AC3E}">
        <p14:creationId xmlns:p14="http://schemas.microsoft.com/office/powerpoint/2010/main" val="82241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hapt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C9D6C56-41DC-A646-AC67-77183E93544B}"/>
              </a:ext>
            </a:extLst>
          </p:cNvPr>
          <p:cNvPicPr>
            <a:picLocks noChangeAspect="1"/>
          </p:cNvPicPr>
          <p:nvPr userDrawn="1"/>
        </p:nvPicPr>
        <p:blipFill>
          <a:blip r:embed="rId2"/>
          <a:srcRect/>
          <a:stretch/>
        </p:blipFill>
        <p:spPr bwMode="auto">
          <a:xfrm>
            <a:off x="0" y="0"/>
            <a:ext cx="9180510" cy="5164037"/>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869756"/>
            <a:ext cx="8343900" cy="1180930"/>
          </a:xfrm>
        </p:spPr>
        <p:txBody>
          <a:bodyPr anchor="b">
            <a:normAutofit/>
          </a:bodyPr>
          <a:lstStyle>
            <a:lvl1pPr algn="l">
              <a:lnSpc>
                <a:spcPct val="114000"/>
              </a:lnSpc>
              <a:spcBef>
                <a:spcPts val="600"/>
              </a:spcBef>
              <a:spcAft>
                <a:spcPts val="1200"/>
              </a:spcAft>
              <a:defRPr sz="2200" b="1">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dirty="0"/>
              <a:t>Click to edit Master title style</a:t>
            </a:r>
            <a:endParaRPr lang="en-US" dirty="0"/>
          </a:p>
        </p:txBody>
      </p:sp>
      <p:sp>
        <p:nvSpPr>
          <p:cNvPr id="10" name="Subtitle 2">
            <a:extLst>
              <a:ext uri="{FF2B5EF4-FFF2-40B4-BE49-F238E27FC236}">
                <a16:creationId xmlns:a16="http://schemas.microsoft.com/office/drawing/2014/main" id="{F122990B-C8D6-8E43-94A0-426D47EBB999}"/>
              </a:ext>
            </a:extLst>
          </p:cNvPr>
          <p:cNvSpPr>
            <a:spLocks noGrp="1"/>
          </p:cNvSpPr>
          <p:nvPr>
            <p:ph type="subTitle" idx="1" hasCustomPrompt="1"/>
          </p:nvPr>
        </p:nvSpPr>
        <p:spPr>
          <a:xfrm>
            <a:off x="685799" y="2831273"/>
            <a:ext cx="8343899" cy="1797581"/>
          </a:xfrm>
        </p:spPr>
        <p:txBody>
          <a:bodyPr/>
          <a:lstStyle>
            <a:lvl1pPr marL="177800" indent="-177800" algn="l">
              <a:lnSpc>
                <a:spcPct val="114000"/>
              </a:lnSpc>
              <a:spcBef>
                <a:spcPts val="600"/>
              </a:spcBef>
              <a:spcAft>
                <a:spcPts val="600"/>
              </a:spcAft>
              <a:buFont typeface="Arial" panose="020B0604020202020204" pitchFamily="34" charset="0"/>
              <a:buChar char="•"/>
              <a:tabLst/>
              <a:defRPr sz="1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vl2pPr marL="357188" indent="-176213" algn="l">
              <a:buFont typeface="Arial" panose="020B0604020202020204" pitchFamily="34" charset="0"/>
              <a:buChar char="•"/>
              <a:tabLst/>
              <a:defRPr sz="1500"/>
            </a:lvl2pPr>
            <a:lvl3pPr marL="533400" indent="-176213" algn="l">
              <a:buFont typeface="Arial" panose="020B0604020202020204" pitchFamily="34" charset="0"/>
              <a:buChar char="•"/>
              <a:tabLst/>
              <a:defRPr sz="1350"/>
            </a:lvl3pPr>
            <a:lvl4pPr marL="714375" indent="-180975" algn="l">
              <a:buFont typeface="Arial" panose="020B0604020202020204" pitchFamily="34" charset="0"/>
              <a:buChar char="•"/>
              <a:tabLst/>
              <a:defRPr sz="1200"/>
            </a:lvl4pPr>
            <a:lvl5pPr marL="890588" indent="-176213" algn="l">
              <a:buFont typeface="Arial" panose="020B0604020202020204" pitchFamily="34" charset="0"/>
              <a:buChar char="•"/>
              <a:tabLst/>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Footer Placeholder 4">
            <a:extLst>
              <a:ext uri="{FF2B5EF4-FFF2-40B4-BE49-F238E27FC236}">
                <a16:creationId xmlns:a16="http://schemas.microsoft.com/office/drawing/2014/main" id="{1F9DBC6B-EB56-F045-8282-37CA4344EE61}"/>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err="1"/>
              <a:t>Slideset</a:t>
            </a:r>
            <a:r>
              <a:rPr lang="en-US" dirty="0"/>
              <a:t> Title</a:t>
            </a:r>
            <a:br>
              <a:rPr lang="en-US" dirty="0"/>
            </a:br>
            <a:r>
              <a:rPr lang="en-US" dirty="0"/>
              <a:t>Private &amp; Confidential</a:t>
            </a:r>
          </a:p>
        </p:txBody>
      </p:sp>
      <p:sp>
        <p:nvSpPr>
          <p:cNvPr id="14" name="Date Placeholder 3">
            <a:extLst>
              <a:ext uri="{FF2B5EF4-FFF2-40B4-BE49-F238E27FC236}">
                <a16:creationId xmlns:a16="http://schemas.microsoft.com/office/drawing/2014/main" id="{3C8CF867-6B4A-3947-9355-E7C9344DBE58}"/>
              </a:ext>
            </a:extLst>
          </p:cNvPr>
          <p:cNvSpPr>
            <a:spLocks noGrp="1"/>
          </p:cNvSpPr>
          <p:nvPr>
            <p:ph type="dt" sz="half" idx="2"/>
          </p:nvPr>
        </p:nvSpPr>
        <p:spPr>
          <a:xfrm>
            <a:off x="6741061" y="4767263"/>
            <a:ext cx="828961"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A613C945-CCF2-4A42-91E2-E594B30CCE48}" type="datetime1">
              <a:rPr lang="en-AU" smtClean="0"/>
              <a:t>15/6/2022</a:t>
            </a:fld>
            <a:endParaRPr lang="en-US" dirty="0"/>
          </a:p>
        </p:txBody>
      </p:sp>
      <p:sp>
        <p:nvSpPr>
          <p:cNvPr id="15" name="Slide Number Placeholder 5">
            <a:extLst>
              <a:ext uri="{FF2B5EF4-FFF2-40B4-BE49-F238E27FC236}">
                <a16:creationId xmlns:a16="http://schemas.microsoft.com/office/drawing/2014/main" id="{2B2EC281-F1DF-8744-AC60-D8D168C1A495}"/>
              </a:ext>
            </a:extLst>
          </p:cNvPr>
          <p:cNvSpPr>
            <a:spLocks noGrp="1"/>
          </p:cNvSpPr>
          <p:nvPr>
            <p:ph type="sldNum" sz="quarter" idx="4"/>
          </p:nvPr>
        </p:nvSpPr>
        <p:spPr>
          <a:xfrm>
            <a:off x="7962314" y="4767263"/>
            <a:ext cx="1067384"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F162394F-D6D9-FB47-AAC2-9C87875CA352}" type="slidenum">
              <a:rPr lang="en-US" smtClean="0"/>
              <a:pPr/>
              <a:t>‹#›</a:t>
            </a:fld>
            <a:endParaRPr lang="en-US"/>
          </a:p>
        </p:txBody>
      </p:sp>
    </p:spTree>
    <p:extLst>
      <p:ext uri="{BB962C8B-B14F-4D97-AF65-F5344CB8AC3E}">
        <p14:creationId xmlns:p14="http://schemas.microsoft.com/office/powerpoint/2010/main" val="115164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ummary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86534AB-9140-A643-89AC-2585070A9C1D}"/>
              </a:ext>
            </a:extLst>
          </p:cNvPr>
          <p:cNvPicPr>
            <a:picLocks noChangeAspect="1"/>
          </p:cNvPicPr>
          <p:nvPr userDrawn="1"/>
        </p:nvPicPr>
        <p:blipFill>
          <a:blip r:embed="rId2"/>
          <a:srcRect/>
          <a:stretch/>
        </p:blipFill>
        <p:spPr bwMode="auto">
          <a:xfrm>
            <a:off x="0" y="6995"/>
            <a:ext cx="9180512" cy="516403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743524" y="229896"/>
            <a:ext cx="8286174" cy="669003"/>
          </a:xfrm>
        </p:spPr>
        <p:txBody>
          <a:bodyPr anchor="b">
            <a:normAutofit/>
          </a:bodyPr>
          <a:lstStyle>
            <a:lvl1pPr>
              <a:lnSpc>
                <a:spcPct val="114000"/>
              </a:lnSpc>
              <a:spcBef>
                <a:spcPts val="600"/>
              </a:spcBef>
              <a:spcAft>
                <a:spcPts val="1200"/>
              </a:spcAft>
              <a:defRPr sz="2200" b="1">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dirty="0"/>
              <a:t>Click to edit Master title style</a:t>
            </a:r>
            <a:endParaRPr lang="en-US" dirty="0"/>
          </a:p>
        </p:txBody>
      </p:sp>
      <p:sp>
        <p:nvSpPr>
          <p:cNvPr id="3" name="Content Placeholder 2"/>
          <p:cNvSpPr>
            <a:spLocks noGrp="1"/>
          </p:cNvSpPr>
          <p:nvPr>
            <p:ph idx="1"/>
          </p:nvPr>
        </p:nvSpPr>
        <p:spPr>
          <a:xfrm>
            <a:off x="743524" y="1665046"/>
            <a:ext cx="8286174" cy="2814203"/>
          </a:xfrm>
        </p:spPr>
        <p:txBody>
          <a:bodyPr/>
          <a:lstStyle>
            <a:lvl1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vl2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2pPr>
            <a:lvl3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3pPr>
            <a:lvl4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4pPr>
            <a:lvl5pPr>
              <a:defRPr>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Footer Placeholder 4">
            <a:extLst>
              <a:ext uri="{FF2B5EF4-FFF2-40B4-BE49-F238E27FC236}">
                <a16:creationId xmlns:a16="http://schemas.microsoft.com/office/drawing/2014/main" id="{DCD491F1-ADF7-874A-B17B-6A460C909EE1}"/>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err="1"/>
              <a:t>Slideset</a:t>
            </a:r>
            <a:r>
              <a:rPr lang="en-US" dirty="0"/>
              <a:t> Title</a:t>
            </a:r>
            <a:br>
              <a:rPr lang="en-US" dirty="0"/>
            </a:br>
            <a:r>
              <a:rPr lang="en-US" dirty="0"/>
              <a:t>Private &amp; Confidential</a:t>
            </a:r>
          </a:p>
        </p:txBody>
      </p:sp>
      <p:sp>
        <p:nvSpPr>
          <p:cNvPr id="11" name="Date Placeholder 3">
            <a:extLst>
              <a:ext uri="{FF2B5EF4-FFF2-40B4-BE49-F238E27FC236}">
                <a16:creationId xmlns:a16="http://schemas.microsoft.com/office/drawing/2014/main" id="{606DC9B0-A45D-DB47-A985-39BCB743AB14}"/>
              </a:ext>
            </a:extLst>
          </p:cNvPr>
          <p:cNvSpPr>
            <a:spLocks noGrp="1"/>
          </p:cNvSpPr>
          <p:nvPr>
            <p:ph type="dt" sz="half" idx="2"/>
          </p:nvPr>
        </p:nvSpPr>
        <p:spPr>
          <a:xfrm>
            <a:off x="6741061" y="4767263"/>
            <a:ext cx="828961"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57B734AD-B239-334C-A3E9-5373B9D66324}" type="datetime1">
              <a:rPr lang="en-AU" smtClean="0"/>
              <a:t>15/6/2022</a:t>
            </a:fld>
            <a:endParaRPr lang="en-US" dirty="0"/>
          </a:p>
        </p:txBody>
      </p:sp>
      <p:sp>
        <p:nvSpPr>
          <p:cNvPr id="12" name="Slide Number Placeholder 5">
            <a:extLst>
              <a:ext uri="{FF2B5EF4-FFF2-40B4-BE49-F238E27FC236}">
                <a16:creationId xmlns:a16="http://schemas.microsoft.com/office/drawing/2014/main" id="{63F6A581-1227-854A-A3A4-8346D69828B7}"/>
              </a:ext>
            </a:extLst>
          </p:cNvPr>
          <p:cNvSpPr>
            <a:spLocks noGrp="1"/>
          </p:cNvSpPr>
          <p:nvPr>
            <p:ph type="sldNum" sz="quarter" idx="4"/>
          </p:nvPr>
        </p:nvSpPr>
        <p:spPr>
          <a:xfrm>
            <a:off x="7962314" y="4767263"/>
            <a:ext cx="1067384"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F162394F-D6D9-FB47-AAC2-9C87875CA352}" type="slidenum">
              <a:rPr lang="en-US" smtClean="0"/>
              <a:pPr/>
              <a:t>‹#›</a:t>
            </a:fld>
            <a:endParaRPr lang="en-US"/>
          </a:p>
        </p:txBody>
      </p:sp>
    </p:spTree>
    <p:extLst>
      <p:ext uri="{BB962C8B-B14F-4D97-AF65-F5344CB8AC3E}">
        <p14:creationId xmlns:p14="http://schemas.microsoft.com/office/powerpoint/2010/main" val="107656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Image slide">
    <p:spTree>
      <p:nvGrpSpPr>
        <p:cNvPr id="1" name=""/>
        <p:cNvGrpSpPr/>
        <p:nvPr/>
      </p:nvGrpSpPr>
      <p:grpSpPr>
        <a:xfrm>
          <a:off x="0" y="0"/>
          <a:ext cx="0" cy="0"/>
          <a:chOff x="0" y="0"/>
          <a:chExt cx="0" cy="0"/>
        </a:xfrm>
      </p:grpSpPr>
      <p:sp>
        <p:nvSpPr>
          <p:cNvPr id="2" name="Title 1"/>
          <p:cNvSpPr>
            <a:spLocks noGrp="1"/>
          </p:cNvSpPr>
          <p:nvPr>
            <p:ph type="title"/>
          </p:nvPr>
        </p:nvSpPr>
        <p:spPr>
          <a:xfrm>
            <a:off x="743524" y="217622"/>
            <a:ext cx="8286174" cy="669003"/>
          </a:xfrm>
        </p:spPr>
        <p:txBody>
          <a:bodyPr anchor="b">
            <a:normAutofit/>
          </a:bodyPr>
          <a:lstStyle>
            <a:lvl1pPr>
              <a:lnSpc>
                <a:spcPct val="114000"/>
              </a:lnSpc>
              <a:spcBef>
                <a:spcPts val="600"/>
              </a:spcBef>
              <a:spcAft>
                <a:spcPts val="1200"/>
              </a:spcAft>
              <a:defRPr sz="2200" b="1">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344022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F8EB8-8FF8-A24E-BE68-0B67EBF374B3}"/>
              </a:ext>
            </a:extLst>
          </p:cNvPr>
          <p:cNvSpPr>
            <a:spLocks noGrp="1"/>
          </p:cNvSpPr>
          <p:nvPr>
            <p:ph type="ctrTitle"/>
          </p:nvPr>
        </p:nvSpPr>
        <p:spPr>
          <a:xfrm>
            <a:off x="1143000" y="841772"/>
            <a:ext cx="6858000" cy="1790700"/>
          </a:xfrm>
        </p:spPr>
        <p:txBody>
          <a:bodyPr anchor="b"/>
          <a:lstStyle>
            <a:lvl1pPr algn="ctr">
              <a:defRPr sz="4500"/>
            </a:lvl1pPr>
          </a:lstStyle>
          <a:p>
            <a:r>
              <a:rPr lang="en-GB"/>
              <a:t>Click to edit Master title style</a:t>
            </a:r>
            <a:endParaRPr lang="en-SE"/>
          </a:p>
        </p:txBody>
      </p:sp>
      <p:sp>
        <p:nvSpPr>
          <p:cNvPr id="3" name="Subtitle 2">
            <a:extLst>
              <a:ext uri="{FF2B5EF4-FFF2-40B4-BE49-F238E27FC236}">
                <a16:creationId xmlns:a16="http://schemas.microsoft.com/office/drawing/2014/main" id="{A660FD6C-A36D-D04A-8351-7A43F37CF001}"/>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SE"/>
          </a:p>
        </p:txBody>
      </p:sp>
      <p:sp>
        <p:nvSpPr>
          <p:cNvPr id="4" name="Date Placeholder 3">
            <a:extLst>
              <a:ext uri="{FF2B5EF4-FFF2-40B4-BE49-F238E27FC236}">
                <a16:creationId xmlns:a16="http://schemas.microsoft.com/office/drawing/2014/main" id="{5786CA7C-1433-DA49-A0DB-701B77F7047A}"/>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5" name="Footer Placeholder 4">
            <a:extLst>
              <a:ext uri="{FF2B5EF4-FFF2-40B4-BE49-F238E27FC236}">
                <a16:creationId xmlns:a16="http://schemas.microsoft.com/office/drawing/2014/main" id="{EFF97BE7-4688-4442-9680-0EE5EF58913F}"/>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D358DC43-E4A5-3E4F-9D01-A6FB251B8F16}"/>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216147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44F5-DCFF-6A46-902D-D90FAE74A83C}"/>
              </a:ext>
            </a:extLst>
          </p:cNvPr>
          <p:cNvSpPr>
            <a:spLocks noGrp="1"/>
          </p:cNvSpPr>
          <p:nvPr>
            <p:ph type="title"/>
          </p:nvPr>
        </p:nvSpPr>
        <p:spPr/>
        <p:txBody>
          <a:bodyPr/>
          <a:lstStyle/>
          <a:p>
            <a:r>
              <a:rPr lang="en-GB"/>
              <a:t>Click to edit Master title style</a:t>
            </a:r>
            <a:endParaRPr lang="en-SE"/>
          </a:p>
        </p:txBody>
      </p:sp>
      <p:sp>
        <p:nvSpPr>
          <p:cNvPr id="3" name="Content Placeholder 2">
            <a:extLst>
              <a:ext uri="{FF2B5EF4-FFF2-40B4-BE49-F238E27FC236}">
                <a16:creationId xmlns:a16="http://schemas.microsoft.com/office/drawing/2014/main" id="{271CF0BA-35C0-F540-8FB5-E62783B632C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113E8FAC-3362-EF4C-AB44-6984831D651B}"/>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5" name="Footer Placeholder 4">
            <a:extLst>
              <a:ext uri="{FF2B5EF4-FFF2-40B4-BE49-F238E27FC236}">
                <a16:creationId xmlns:a16="http://schemas.microsoft.com/office/drawing/2014/main" id="{D1D29EDE-BAB0-4A4C-8CC2-270EAA24948F}"/>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7F8B8323-D21E-894A-8DF7-A275BDC22464}"/>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3311159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BE020-8BF9-4842-8887-3C085B32F54F}"/>
              </a:ext>
            </a:extLst>
          </p:cNvPr>
          <p:cNvSpPr>
            <a:spLocks noGrp="1"/>
          </p:cNvSpPr>
          <p:nvPr>
            <p:ph type="title"/>
          </p:nvPr>
        </p:nvSpPr>
        <p:spPr>
          <a:xfrm>
            <a:off x="623888" y="1282304"/>
            <a:ext cx="7886700" cy="2139553"/>
          </a:xfrm>
        </p:spPr>
        <p:txBody>
          <a:bodyPr anchor="b"/>
          <a:lstStyle>
            <a:lvl1pPr>
              <a:defRPr sz="4500"/>
            </a:lvl1pPr>
          </a:lstStyle>
          <a:p>
            <a:r>
              <a:rPr lang="en-GB"/>
              <a:t>Click to edit Master title style</a:t>
            </a:r>
            <a:endParaRPr lang="en-SE"/>
          </a:p>
        </p:txBody>
      </p:sp>
      <p:sp>
        <p:nvSpPr>
          <p:cNvPr id="3" name="Text Placeholder 2">
            <a:extLst>
              <a:ext uri="{FF2B5EF4-FFF2-40B4-BE49-F238E27FC236}">
                <a16:creationId xmlns:a16="http://schemas.microsoft.com/office/drawing/2014/main" id="{EDE6E29D-E90A-0943-9C95-2E6CB268CABE}"/>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90589B4-BB6A-2145-888B-2B661EFD7013}"/>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5" name="Footer Placeholder 4">
            <a:extLst>
              <a:ext uri="{FF2B5EF4-FFF2-40B4-BE49-F238E27FC236}">
                <a16:creationId xmlns:a16="http://schemas.microsoft.com/office/drawing/2014/main" id="{E1C6A798-0DBF-A74E-AC51-C1A9312C88FD}"/>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A89D98B9-C793-6041-86DF-395ED8B8F7A0}"/>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309124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C2C90-E09A-3948-B672-BD717D38D7DF}"/>
              </a:ext>
            </a:extLst>
          </p:cNvPr>
          <p:cNvSpPr>
            <a:spLocks noGrp="1"/>
          </p:cNvSpPr>
          <p:nvPr>
            <p:ph type="title"/>
          </p:nvPr>
        </p:nvSpPr>
        <p:spPr/>
        <p:txBody>
          <a:bodyPr/>
          <a:lstStyle/>
          <a:p>
            <a:r>
              <a:rPr lang="en-GB"/>
              <a:t>Click to edit Master title style</a:t>
            </a:r>
            <a:endParaRPr lang="en-SE"/>
          </a:p>
        </p:txBody>
      </p:sp>
      <p:sp>
        <p:nvSpPr>
          <p:cNvPr id="3" name="Content Placeholder 2">
            <a:extLst>
              <a:ext uri="{FF2B5EF4-FFF2-40B4-BE49-F238E27FC236}">
                <a16:creationId xmlns:a16="http://schemas.microsoft.com/office/drawing/2014/main" id="{63673C7C-AA5A-F04B-91D9-89327BFAC20C}"/>
              </a:ext>
            </a:extLst>
          </p:cNvPr>
          <p:cNvSpPr>
            <a:spLocks noGrp="1"/>
          </p:cNvSpPr>
          <p:nvPr>
            <p:ph sz="half" idx="1"/>
          </p:nvPr>
        </p:nvSpPr>
        <p:spPr>
          <a:xfrm>
            <a:off x="6286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Content Placeholder 3">
            <a:extLst>
              <a:ext uri="{FF2B5EF4-FFF2-40B4-BE49-F238E27FC236}">
                <a16:creationId xmlns:a16="http://schemas.microsoft.com/office/drawing/2014/main" id="{AA7F6C46-C81F-234F-BF5D-3406C227862E}"/>
              </a:ext>
            </a:extLst>
          </p:cNvPr>
          <p:cNvSpPr>
            <a:spLocks noGrp="1"/>
          </p:cNvSpPr>
          <p:nvPr>
            <p:ph sz="half" idx="2"/>
          </p:nvPr>
        </p:nvSpPr>
        <p:spPr>
          <a:xfrm>
            <a:off x="46291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5" name="Date Placeholder 4">
            <a:extLst>
              <a:ext uri="{FF2B5EF4-FFF2-40B4-BE49-F238E27FC236}">
                <a16:creationId xmlns:a16="http://schemas.microsoft.com/office/drawing/2014/main" id="{8EE9C963-F335-C249-B2AF-7A68AAC0B65E}"/>
              </a:ext>
            </a:extLst>
          </p:cNvPr>
          <p:cNvSpPr>
            <a:spLocks noGrp="1"/>
          </p:cNvSpPr>
          <p:nvPr>
            <p:ph type="dt" sz="half" idx="10"/>
          </p:nvPr>
        </p:nvSpPr>
        <p:spPr/>
        <p:txBody>
          <a:bodyPr/>
          <a:lstStyle/>
          <a:p>
            <a:fld id="{F3E911AE-3D42-474D-A908-175F1B1EB70E}" type="datetimeFigureOut">
              <a:rPr lang="en-SE" smtClean="0"/>
              <a:t>2022-06-15</a:t>
            </a:fld>
            <a:endParaRPr lang="en-SE"/>
          </a:p>
        </p:txBody>
      </p:sp>
      <p:sp>
        <p:nvSpPr>
          <p:cNvPr id="6" name="Footer Placeholder 5">
            <a:extLst>
              <a:ext uri="{FF2B5EF4-FFF2-40B4-BE49-F238E27FC236}">
                <a16:creationId xmlns:a16="http://schemas.microsoft.com/office/drawing/2014/main" id="{0CD11025-F222-6747-BED8-369B9127F3C1}"/>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34873369-CD7D-6643-98B4-1527632FC226}"/>
              </a:ext>
            </a:extLst>
          </p:cNvPr>
          <p:cNvSpPr>
            <a:spLocks noGrp="1"/>
          </p:cNvSpPr>
          <p:nvPr>
            <p:ph type="sldNum" sz="quarter" idx="12"/>
          </p:nvPr>
        </p:nvSpPr>
        <p:spPr/>
        <p:txBody>
          <a:bodyPr/>
          <a:lstStyle/>
          <a:p>
            <a:fld id="{1D821092-619C-8646-8A08-865CEDC40B50}" type="slidenum">
              <a:rPr lang="en-SE" smtClean="0"/>
              <a:t>‹#›</a:t>
            </a:fld>
            <a:endParaRPr lang="en-SE"/>
          </a:p>
        </p:txBody>
      </p:sp>
    </p:spTree>
    <p:extLst>
      <p:ext uri="{BB962C8B-B14F-4D97-AF65-F5344CB8AC3E}">
        <p14:creationId xmlns:p14="http://schemas.microsoft.com/office/powerpoint/2010/main" val="3211449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C2F15C4-2AFB-A041-B79A-7ECF53EFCFC9}"/>
              </a:ext>
            </a:extLst>
          </p:cNvPr>
          <p:cNvPicPr>
            <a:picLocks noChangeAspect="1"/>
          </p:cNvPicPr>
          <p:nvPr userDrawn="1"/>
        </p:nvPicPr>
        <p:blipFill>
          <a:blip r:embed="rId7"/>
          <a:srcRect/>
          <a:stretch/>
        </p:blipFill>
        <p:spPr bwMode="auto">
          <a:xfrm>
            <a:off x="1" y="0"/>
            <a:ext cx="9175077" cy="5160981"/>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Placeholder 1"/>
          <p:cNvSpPr>
            <a:spLocks noGrp="1"/>
          </p:cNvSpPr>
          <p:nvPr>
            <p:ph type="title"/>
          </p:nvPr>
        </p:nvSpPr>
        <p:spPr>
          <a:xfrm>
            <a:off x="743524" y="211968"/>
            <a:ext cx="8286174" cy="669003"/>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p:cNvSpPr>
            <a:spLocks noGrp="1"/>
          </p:cNvSpPr>
          <p:nvPr>
            <p:ph type="body" idx="1"/>
          </p:nvPr>
        </p:nvSpPr>
        <p:spPr>
          <a:xfrm>
            <a:off x="743524" y="1062671"/>
            <a:ext cx="8286174" cy="357005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err="1"/>
              <a:t>Slideset</a:t>
            </a:r>
            <a:r>
              <a:rPr lang="en-US" dirty="0"/>
              <a:t> Title</a:t>
            </a:r>
            <a:br>
              <a:rPr lang="en-US" dirty="0"/>
            </a:br>
            <a:r>
              <a:rPr lang="en-US" dirty="0"/>
              <a:t>Private &amp; Confidential</a:t>
            </a:r>
          </a:p>
        </p:txBody>
      </p:sp>
      <p:sp>
        <p:nvSpPr>
          <p:cNvPr id="11" name="Date Placeholder 3">
            <a:extLst>
              <a:ext uri="{FF2B5EF4-FFF2-40B4-BE49-F238E27FC236}">
                <a16:creationId xmlns:a16="http://schemas.microsoft.com/office/drawing/2014/main" id="{DD76401E-3748-664B-BCA9-1F8BA0698E76}"/>
              </a:ext>
            </a:extLst>
          </p:cNvPr>
          <p:cNvSpPr>
            <a:spLocks noGrp="1"/>
          </p:cNvSpPr>
          <p:nvPr>
            <p:ph type="dt" sz="half" idx="2"/>
          </p:nvPr>
        </p:nvSpPr>
        <p:spPr>
          <a:xfrm>
            <a:off x="6741061" y="4767263"/>
            <a:ext cx="828961"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6341CAC6-4967-D14F-B269-117B08FED6F9}" type="datetime1">
              <a:rPr lang="en-AU" smtClean="0"/>
              <a:t>15/6/2022</a:t>
            </a:fld>
            <a:endParaRPr lang="en-US" dirty="0"/>
          </a:p>
        </p:txBody>
      </p:sp>
      <p:sp>
        <p:nvSpPr>
          <p:cNvPr id="12" name="Slide Number Placeholder 5">
            <a:extLst>
              <a:ext uri="{FF2B5EF4-FFF2-40B4-BE49-F238E27FC236}">
                <a16:creationId xmlns:a16="http://schemas.microsoft.com/office/drawing/2014/main" id="{56EA1994-98E5-EF43-B449-138A0A00CB7B}"/>
              </a:ext>
            </a:extLst>
          </p:cNvPr>
          <p:cNvSpPr>
            <a:spLocks noGrp="1"/>
          </p:cNvSpPr>
          <p:nvPr>
            <p:ph type="sldNum" sz="quarter" idx="4"/>
          </p:nvPr>
        </p:nvSpPr>
        <p:spPr>
          <a:xfrm>
            <a:off x="7962314" y="4767263"/>
            <a:ext cx="1067384" cy="273844"/>
          </a:xfrm>
          <a:prstGeom prst="rect">
            <a:avLst/>
          </a:prstGeom>
        </p:spPr>
        <p:txBody>
          <a:bodyPr anchor="b"/>
          <a:lstStyle>
            <a:lvl1pPr algn="r">
              <a:defRPr sz="800" b="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fld id="{F162394F-D6D9-FB47-AAC2-9C87875CA352}" type="slidenum">
              <a:rPr lang="en-US" smtClean="0"/>
              <a:pPr/>
              <a:t>‹#›</a:t>
            </a:fld>
            <a:endParaRPr lang="en-US"/>
          </a:p>
        </p:txBody>
      </p:sp>
    </p:spTree>
    <p:extLst>
      <p:ext uri="{BB962C8B-B14F-4D97-AF65-F5344CB8AC3E}">
        <p14:creationId xmlns:p14="http://schemas.microsoft.com/office/powerpoint/2010/main" val="1724849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74" r:id="rId5"/>
  </p:sldLayoutIdLst>
  <p:hf hdr="0" dt="0"/>
  <p:txStyles>
    <p:titleStyle>
      <a:lvl1pPr algn="l" defTabSz="685800" rtl="0" eaLnBrk="1" latinLnBrk="0" hangingPunct="1">
        <a:lnSpc>
          <a:spcPct val="114000"/>
        </a:lnSpc>
        <a:spcBef>
          <a:spcPts val="600"/>
        </a:spcBef>
        <a:spcAft>
          <a:spcPts val="1200"/>
        </a:spcAft>
        <a:buNone/>
        <a:defRPr sz="2200" b="1"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171450" indent="-171450" algn="l" defTabSz="685800" rtl="0" eaLnBrk="1" latinLnBrk="0" hangingPunct="1">
        <a:lnSpc>
          <a:spcPct val="114000"/>
        </a:lnSpc>
        <a:spcBef>
          <a:spcPts val="600"/>
        </a:spcBef>
        <a:spcAft>
          <a:spcPts val="600"/>
        </a:spcAft>
        <a:buFont typeface="Arial" panose="020B0604020202020204" pitchFamily="34" charset="0"/>
        <a:buChar char="•"/>
        <a:defRPr sz="210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vl2pPr marL="514350" indent="-171450" algn="l" defTabSz="685800" rtl="0" eaLnBrk="1" latinLnBrk="0" hangingPunct="1">
        <a:lnSpc>
          <a:spcPct val="114000"/>
        </a:lnSpc>
        <a:spcBef>
          <a:spcPts val="600"/>
        </a:spcBef>
        <a:spcAft>
          <a:spcPts val="600"/>
        </a:spcAft>
        <a:buFont typeface="Arial" panose="020B0604020202020204" pitchFamily="34" charset="0"/>
        <a:buChar char="•"/>
        <a:defRPr sz="180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2pPr>
      <a:lvl3pPr marL="857250" indent="-171450" algn="l" defTabSz="685800" rtl="0" eaLnBrk="1" latinLnBrk="0" hangingPunct="1">
        <a:lnSpc>
          <a:spcPct val="114000"/>
        </a:lnSpc>
        <a:spcBef>
          <a:spcPts val="600"/>
        </a:spcBef>
        <a:spcAft>
          <a:spcPts val="600"/>
        </a:spcAft>
        <a:buFont typeface="Arial" panose="020B0604020202020204" pitchFamily="34" charset="0"/>
        <a:buChar char="•"/>
        <a:defRPr sz="150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3pPr>
      <a:lvl4pPr marL="1200150" indent="-171450" algn="l" defTabSz="685800" rtl="0" eaLnBrk="1" latinLnBrk="0" hangingPunct="1">
        <a:lnSpc>
          <a:spcPct val="114000"/>
        </a:lnSpc>
        <a:spcBef>
          <a:spcPts val="600"/>
        </a:spcBef>
        <a:spcAft>
          <a:spcPts val="600"/>
        </a:spcAft>
        <a:buFont typeface="Arial" panose="020B0604020202020204" pitchFamily="34" charset="0"/>
        <a:buChar char="•"/>
        <a:defRPr sz="135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4pPr>
      <a:lvl5pPr marL="1543050" indent="-171450" algn="l" defTabSz="685800" rtl="0" eaLnBrk="1" latinLnBrk="0" hangingPunct="1">
        <a:lnSpc>
          <a:spcPct val="114000"/>
        </a:lnSpc>
        <a:spcBef>
          <a:spcPts val="600"/>
        </a:spcBef>
        <a:spcAft>
          <a:spcPts val="600"/>
        </a:spcAft>
        <a:buFont typeface="Arial" panose="020B0604020202020204" pitchFamily="34" charset="0"/>
        <a:buChar char="•"/>
        <a:defRPr sz="135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997E6B-DE6B-C24B-9518-0A891267E179}"/>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GB"/>
              <a:t>Click to edit Master title style</a:t>
            </a:r>
            <a:endParaRPr lang="en-SE"/>
          </a:p>
        </p:txBody>
      </p:sp>
      <p:sp>
        <p:nvSpPr>
          <p:cNvPr id="3" name="Text Placeholder 2">
            <a:extLst>
              <a:ext uri="{FF2B5EF4-FFF2-40B4-BE49-F238E27FC236}">
                <a16:creationId xmlns:a16="http://schemas.microsoft.com/office/drawing/2014/main" id="{672472EC-AB01-FE41-9092-E3059E66FF45}"/>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136A7348-9504-F042-93DF-A8DA7609CBD3}"/>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3E911AE-3D42-474D-A908-175F1B1EB70E}" type="datetimeFigureOut">
              <a:rPr lang="en-SE" smtClean="0"/>
              <a:t>2022-06-15</a:t>
            </a:fld>
            <a:endParaRPr lang="en-SE"/>
          </a:p>
        </p:txBody>
      </p:sp>
      <p:sp>
        <p:nvSpPr>
          <p:cNvPr id="5" name="Footer Placeholder 4">
            <a:extLst>
              <a:ext uri="{FF2B5EF4-FFF2-40B4-BE49-F238E27FC236}">
                <a16:creationId xmlns:a16="http://schemas.microsoft.com/office/drawing/2014/main" id="{79D805C0-0781-454C-849A-F15353BCEC2D}"/>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7C01CE3C-1DEA-E14D-9B6F-7426BC636727}"/>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D821092-619C-8646-8A08-865CEDC40B50}" type="slidenum">
              <a:rPr lang="en-SE" smtClean="0"/>
              <a:t>‹#›</a:t>
            </a:fld>
            <a:endParaRPr lang="en-SE"/>
          </a:p>
        </p:txBody>
      </p:sp>
    </p:spTree>
    <p:extLst>
      <p:ext uri="{BB962C8B-B14F-4D97-AF65-F5344CB8AC3E}">
        <p14:creationId xmlns:p14="http://schemas.microsoft.com/office/powerpoint/2010/main" val="414767514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g"/><Relationship Id="rId11" Type="http://schemas.openxmlformats.org/officeDocument/2006/relationships/image" Target="../media/image13.png"/><Relationship Id="rId5" Type="http://schemas.openxmlformats.org/officeDocument/2006/relationships/image" Target="../media/image7.jpg"/><Relationship Id="rId10" Type="http://schemas.openxmlformats.org/officeDocument/2006/relationships/image" Target="../media/image12.jpeg"/><Relationship Id="rId4" Type="http://schemas.openxmlformats.org/officeDocument/2006/relationships/image" Target="../media/image6.jp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1.xml"/><Relationship Id="rId7" Type="http://schemas.openxmlformats.org/officeDocument/2006/relationships/image" Target="../media/image1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94710"/>
            <a:ext cx="7481454" cy="1748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4038" y="393555"/>
            <a:ext cx="8435921" cy="4323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42F32C-79DF-AA4D-B2DB-5211B0990077}"/>
              </a:ext>
            </a:extLst>
          </p:cNvPr>
          <p:cNvSpPr>
            <a:spLocks noGrp="1"/>
          </p:cNvSpPr>
          <p:nvPr>
            <p:ph type="ctrTitle"/>
          </p:nvPr>
        </p:nvSpPr>
        <p:spPr>
          <a:xfrm>
            <a:off x="1143000" y="754380"/>
            <a:ext cx="6773826" cy="2202286"/>
          </a:xfrm>
        </p:spPr>
        <p:txBody>
          <a:bodyPr vert="horz" lIns="68580" tIns="34290" rIns="68580" bIns="34290" rtlCol="0">
            <a:normAutofit/>
          </a:bodyPr>
          <a:lstStyle/>
          <a:p>
            <a:r>
              <a:rPr lang="en-US" sz="5000" b="1" dirty="0"/>
              <a:t>Climate change </a:t>
            </a:r>
            <a:br>
              <a:rPr lang="en-US" sz="5000" b="1" dirty="0"/>
            </a:br>
            <a:r>
              <a:rPr lang="en-US" sz="5000" b="1" dirty="0"/>
              <a:t>and the need </a:t>
            </a:r>
            <a:br>
              <a:rPr lang="en-US" sz="5000" b="1" dirty="0"/>
            </a:br>
            <a:r>
              <a:rPr lang="en-US" sz="5000" b="1" dirty="0"/>
              <a:t>for intersectoral action</a:t>
            </a:r>
          </a:p>
        </p:txBody>
      </p:sp>
      <p:sp>
        <p:nvSpPr>
          <p:cNvPr id="45" name="Subtitle 2">
            <a:extLst>
              <a:ext uri="{FF2B5EF4-FFF2-40B4-BE49-F238E27FC236}">
                <a16:creationId xmlns:a16="http://schemas.microsoft.com/office/drawing/2014/main" id="{17D7CAB2-755D-7E4E-B407-51500CE36C10}"/>
              </a:ext>
            </a:extLst>
          </p:cNvPr>
          <p:cNvSpPr>
            <a:spLocks noGrp="1"/>
          </p:cNvSpPr>
          <p:nvPr>
            <p:ph type="subTitle" idx="1"/>
          </p:nvPr>
        </p:nvSpPr>
        <p:spPr>
          <a:xfrm>
            <a:off x="1143000" y="3025722"/>
            <a:ext cx="6773826" cy="1241822"/>
          </a:xfrm>
        </p:spPr>
        <p:txBody>
          <a:bodyPr vert="horz" lIns="68580" tIns="34290" rIns="68580" bIns="34290" rtlCol="0">
            <a:normAutofit fontScale="85000" lnSpcReduction="10000"/>
          </a:bodyPr>
          <a:lstStyle/>
          <a:p>
            <a:r>
              <a:rPr lang="en-US" sz="1700" b="1" dirty="0" err="1"/>
              <a:t>Göran</a:t>
            </a:r>
            <a:r>
              <a:rPr lang="en-US" sz="1700" b="1" dirty="0"/>
              <a:t> Tomson</a:t>
            </a:r>
            <a:endParaRPr lang="en-US" sz="1700" dirty="0"/>
          </a:p>
          <a:p>
            <a:r>
              <a:rPr lang="en-GB" dirty="0"/>
              <a:t>Distinguished Fellow at The George Institute, </a:t>
            </a:r>
            <a:r>
              <a:rPr lang="en-US" sz="1700" dirty="0"/>
              <a:t>co-founder and Senior Adviser SIGHT,</a:t>
            </a:r>
          </a:p>
          <a:p>
            <a:r>
              <a:rPr lang="en-US" sz="1700" dirty="0"/>
              <a:t>Counsellor on UN Agenda 2030 to President’s office at Karolinska </a:t>
            </a:r>
            <a:r>
              <a:rPr lang="en-US" sz="1700" dirty="0" err="1"/>
              <a:t>Institutet</a:t>
            </a:r>
            <a:endParaRPr lang="en-US" sz="1700" dirty="0"/>
          </a:p>
          <a:p>
            <a:r>
              <a:rPr lang="en-US" sz="1700" dirty="0"/>
              <a:t>June 23-25 2022, Heidelberg, Germany</a:t>
            </a:r>
          </a:p>
        </p:txBody>
      </p:sp>
      <p:grpSp>
        <p:nvGrpSpPr>
          <p:cNvPr id="85" name="Group 84">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05012" y="33612"/>
            <a:ext cx="174976" cy="579312"/>
            <a:chOff x="11873418" y="44817"/>
            <a:chExt cx="233303" cy="772404"/>
          </a:xfrm>
        </p:grpSpPr>
        <p:sp>
          <p:nvSpPr>
            <p:cNvPr id="86"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98">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2286360"/>
            <a:ext cx="472714" cy="573927"/>
            <a:chOff x="45711" y="3048506"/>
            <a:chExt cx="630289" cy="765242"/>
          </a:xfrm>
        </p:grpSpPr>
        <p:sp>
          <p:nvSpPr>
            <p:cNvPr id="100"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5358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628650" y="473868"/>
            <a:ext cx="7886700" cy="994173"/>
          </a:xfrm>
        </p:spPr>
        <p:txBody>
          <a:bodyPr vert="horz" lIns="91440" tIns="45720" rIns="91440" bIns="45720" rtlCol="0" anchor="ctr">
            <a:normAutofit/>
          </a:bodyPr>
          <a:lstStyle/>
          <a:p>
            <a:pPr defTabSz="914400">
              <a:lnSpc>
                <a:spcPct val="90000"/>
              </a:lnSpc>
              <a:spcBef>
                <a:spcPct val="0"/>
              </a:spcBef>
            </a:pPr>
            <a:r>
              <a:rPr lang="en-US" sz="3100" b="1" kern="1200">
                <a:solidFill>
                  <a:schemeClr val="tx1"/>
                </a:solidFill>
                <a:effectLst/>
                <a:latin typeface="+mj-lt"/>
                <a:ea typeface="+mj-ea"/>
                <a:cs typeface="+mj-cs"/>
              </a:rPr>
              <a:t>Thinking politically about intersectoral action</a:t>
            </a:r>
            <a:br>
              <a:rPr lang="en-US" sz="3100" b="1" kern="1200">
                <a:solidFill>
                  <a:schemeClr val="tx1"/>
                </a:solidFill>
                <a:effectLst/>
                <a:latin typeface="+mj-lt"/>
                <a:ea typeface="+mj-ea"/>
                <a:cs typeface="+mj-cs"/>
              </a:rPr>
            </a:br>
            <a:r>
              <a:rPr lang="en-US" sz="3100" b="1" kern="1200">
                <a:solidFill>
                  <a:schemeClr val="tx1"/>
                </a:solidFill>
                <a:effectLst/>
                <a:latin typeface="+mj-lt"/>
                <a:ea typeface="+mj-ea"/>
                <a:cs typeface="+mj-cs"/>
              </a:rPr>
              <a:t>—the “three I’s”</a:t>
            </a:r>
          </a:p>
        </p:txBody>
      </p:sp>
      <p:sp>
        <p:nvSpPr>
          <p:cNvPr id="3" name="Content Placeholder 2">
            <a:extLst>
              <a:ext uri="{FF2B5EF4-FFF2-40B4-BE49-F238E27FC236}">
                <a16:creationId xmlns:a16="http://schemas.microsoft.com/office/drawing/2014/main" id="{DC65DB9A-408F-1B41-AEC9-B2C5D0F52D92}"/>
              </a:ext>
            </a:extLst>
          </p:cNvPr>
          <p:cNvSpPr>
            <a:spLocks noGrp="1"/>
          </p:cNvSpPr>
          <p:nvPr>
            <p:ph idx="1"/>
          </p:nvPr>
        </p:nvSpPr>
        <p:spPr>
          <a:xfrm>
            <a:off x="628650" y="1543050"/>
            <a:ext cx="7886700" cy="2903821"/>
          </a:xfrm>
        </p:spPr>
        <p:txBody>
          <a:bodyPr vert="horz" lIns="91440" tIns="45720" rIns="91440" bIns="45720" rtlCol="0">
            <a:normAutofit/>
          </a:bodyPr>
          <a:lstStyle/>
          <a:p>
            <a:pPr marL="0" indent="-228600" defTabSz="914400">
              <a:lnSpc>
                <a:spcPct val="90000"/>
              </a:lnSpc>
            </a:pPr>
            <a:r>
              <a:rPr lang="en-US" sz="1700" dirty="0">
                <a:solidFill>
                  <a:schemeClr val="tx1"/>
                </a:solidFill>
                <a:effectLst/>
                <a:latin typeface="+mn-lt"/>
                <a:ea typeface="+mn-ea"/>
                <a:cs typeface="+mn-cs"/>
              </a:rPr>
              <a:t>In considering ISA it is important to ascertain the underlying distribution and exercise of power by those involved. Hence, the extent to which ISA facilitators can be </a:t>
            </a:r>
            <a:r>
              <a:rPr lang="en-US" sz="1700" dirty="0" err="1">
                <a:solidFill>
                  <a:schemeClr val="tx1"/>
                </a:solidFill>
                <a:effectLst/>
                <a:latin typeface="+mn-lt"/>
                <a:ea typeface="+mn-ea"/>
                <a:cs typeface="+mn-cs"/>
              </a:rPr>
              <a:t>realised</a:t>
            </a:r>
            <a:r>
              <a:rPr lang="en-US" sz="1700" dirty="0">
                <a:solidFill>
                  <a:schemeClr val="tx1"/>
                </a:solidFill>
                <a:effectLst/>
                <a:latin typeface="+mn-lt"/>
                <a:ea typeface="+mn-ea"/>
                <a:cs typeface="+mn-cs"/>
              </a:rPr>
              <a:t> and barriers overcome depends on the associated political dynamics (who gets what, when, and how). This is reflected in the policies and policy environments associated with ISA, and these are influenced by the three I’s</a:t>
            </a:r>
            <a:r>
              <a:rPr lang="en-US" sz="1700" baseline="30000" dirty="0">
                <a:solidFill>
                  <a:schemeClr val="tx1"/>
                </a:solidFill>
                <a:latin typeface="+mn-lt"/>
                <a:ea typeface="+mn-ea"/>
                <a:cs typeface="+mn-cs"/>
              </a:rPr>
              <a:t>:</a:t>
            </a:r>
            <a:endParaRPr lang="en-US" sz="1700" dirty="0">
              <a:solidFill>
                <a:schemeClr val="tx1"/>
              </a:solidFill>
              <a:effectLst/>
              <a:latin typeface="+mn-lt"/>
              <a:ea typeface="+mn-ea"/>
              <a:cs typeface="+mn-cs"/>
            </a:endParaRPr>
          </a:p>
          <a:p>
            <a:pPr marL="0" lvl="1" indent="0" defTabSz="914400">
              <a:lnSpc>
                <a:spcPct val="90000"/>
              </a:lnSpc>
              <a:spcAft>
                <a:spcPts val="300"/>
              </a:spcAft>
              <a:buNone/>
            </a:pPr>
            <a:r>
              <a:rPr lang="en-US" sz="1700" b="1" dirty="0">
                <a:solidFill>
                  <a:schemeClr val="tx1"/>
                </a:solidFill>
                <a:effectLst/>
                <a:latin typeface="+mn-lt"/>
                <a:ea typeface="+mn-ea"/>
                <a:cs typeface="+mn-cs"/>
              </a:rPr>
              <a:t>Ideologies - </a:t>
            </a:r>
            <a:r>
              <a:rPr lang="en-US" sz="1700" dirty="0">
                <a:solidFill>
                  <a:schemeClr val="tx1"/>
                </a:solidFill>
                <a:effectLst/>
                <a:latin typeface="+mn-lt"/>
                <a:ea typeface="+mn-ea"/>
                <a:cs typeface="+mn-cs"/>
              </a:rPr>
              <a:t>ideas, values</a:t>
            </a:r>
            <a:r>
              <a:rPr lang="en-US" sz="1700" dirty="0">
                <a:solidFill>
                  <a:schemeClr val="tx1"/>
                </a:solidFill>
                <a:latin typeface="+mn-lt"/>
                <a:ea typeface="+mn-ea"/>
                <a:cs typeface="+mn-cs"/>
              </a:rPr>
              <a:t> </a:t>
            </a:r>
            <a:r>
              <a:rPr lang="en-US" sz="1700" dirty="0">
                <a:solidFill>
                  <a:schemeClr val="tx1"/>
                </a:solidFill>
                <a:effectLst/>
                <a:latin typeface="+mn-lt"/>
                <a:ea typeface="+mn-ea"/>
                <a:cs typeface="+mn-cs"/>
              </a:rPr>
              <a:t>and beliefs that influence political positions and the framing employed to inspire action</a:t>
            </a:r>
          </a:p>
          <a:p>
            <a:pPr marL="0" lvl="1" indent="0" defTabSz="914400">
              <a:lnSpc>
                <a:spcPct val="90000"/>
              </a:lnSpc>
              <a:spcAft>
                <a:spcPts val="300"/>
              </a:spcAft>
              <a:buNone/>
            </a:pPr>
            <a:r>
              <a:rPr lang="en-US" sz="1700" b="1" dirty="0">
                <a:solidFill>
                  <a:schemeClr val="tx1"/>
                </a:solidFill>
                <a:effectLst/>
                <a:latin typeface="+mn-lt"/>
                <a:ea typeface="+mn-ea"/>
                <a:cs typeface="+mn-cs"/>
              </a:rPr>
              <a:t>Interests </a:t>
            </a:r>
            <a:r>
              <a:rPr lang="en-US" sz="1700" b="1" dirty="0">
                <a:solidFill>
                  <a:schemeClr val="tx1"/>
                </a:solidFill>
                <a:latin typeface="+mn-lt"/>
                <a:ea typeface="+mn-ea"/>
                <a:cs typeface="+mn-cs"/>
              </a:rPr>
              <a:t>- </a:t>
            </a:r>
            <a:r>
              <a:rPr lang="en-US" sz="1700" dirty="0">
                <a:solidFill>
                  <a:schemeClr val="tx1"/>
                </a:solidFill>
                <a:effectLst/>
                <a:latin typeface="+mn-lt"/>
                <a:ea typeface="+mn-ea"/>
                <a:cs typeface="+mn-cs"/>
              </a:rPr>
              <a:t>incentives facing stakeholders to engage on specific issues and the power they wield as well as the commitment with which those interests are pursued</a:t>
            </a:r>
          </a:p>
          <a:p>
            <a:pPr marL="0" lvl="1" indent="0" defTabSz="914400">
              <a:lnSpc>
                <a:spcPct val="90000"/>
              </a:lnSpc>
              <a:spcAft>
                <a:spcPts val="300"/>
              </a:spcAft>
              <a:buNone/>
            </a:pPr>
            <a:r>
              <a:rPr lang="en-US" sz="1700" b="1" dirty="0">
                <a:solidFill>
                  <a:schemeClr val="tx1"/>
                </a:solidFill>
                <a:effectLst/>
                <a:latin typeface="+mn-lt"/>
                <a:ea typeface="+mn-ea"/>
                <a:cs typeface="+mn-cs"/>
              </a:rPr>
              <a:t>Institutions - </a:t>
            </a:r>
            <a:r>
              <a:rPr lang="en-US" sz="1700" dirty="0">
                <a:solidFill>
                  <a:schemeClr val="tx1"/>
                </a:solidFill>
                <a:effectLst/>
                <a:latin typeface="+mn-lt"/>
                <a:ea typeface="+mn-ea"/>
                <a:cs typeface="+mn-cs"/>
              </a:rPr>
              <a:t>structural factors that shape the rules governing policy processes</a:t>
            </a:r>
          </a:p>
          <a:p>
            <a:pPr marL="457200" lvl="1" indent="-228600" defTabSz="914400">
              <a:lnSpc>
                <a:spcPct val="90000"/>
              </a:lnSpc>
            </a:pPr>
            <a:endParaRPr lang="en-US" sz="1700" dirty="0">
              <a:solidFill>
                <a:schemeClr val="tx1"/>
              </a:solidFill>
              <a:effectLst/>
              <a:latin typeface="+mn-lt"/>
              <a:ea typeface="+mn-ea"/>
              <a:cs typeface="+mn-cs"/>
            </a:endParaRP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6457950" y="4558188"/>
            <a:ext cx="2057400" cy="273844"/>
          </a:xfrm>
        </p:spPr>
        <p:txBody>
          <a:bodyPr vert="horz" lIns="91440" tIns="45720" rIns="91440" bIns="45720" rtlCol="0" anchor="ctr">
            <a:normAutofit/>
          </a:bodyPr>
          <a:lstStyle/>
          <a:p>
            <a:pPr defTabSz="914400">
              <a:lnSpc>
                <a:spcPct val="90000"/>
              </a:lnSpc>
              <a:spcAft>
                <a:spcPts val="600"/>
              </a:spcAft>
            </a:pPr>
            <a:fld id="{F162394F-D6D9-FB47-AAC2-9C87875CA352}" type="slidenum">
              <a:rPr lang="en-US" sz="1200">
                <a:solidFill>
                  <a:schemeClr val="tx1">
                    <a:lumMod val="75000"/>
                    <a:lumOff val="25000"/>
                  </a:schemeClr>
                </a:solidFill>
                <a:latin typeface="+mn-lt"/>
                <a:ea typeface="+mn-ea"/>
                <a:cs typeface="+mn-cs"/>
              </a:rPr>
              <a:pPr defTabSz="914400">
                <a:lnSpc>
                  <a:spcPct val="90000"/>
                </a:lnSpc>
                <a:spcAft>
                  <a:spcPts val="600"/>
                </a:spcAft>
              </a:pPr>
              <a:t>10</a:t>
            </a:fld>
            <a:endParaRPr lang="en-US" sz="1200">
              <a:solidFill>
                <a:schemeClr val="tx1">
                  <a:lumMod val="75000"/>
                  <a:lumOff val="25000"/>
                </a:schemeClr>
              </a:solidFill>
              <a:latin typeface="+mn-lt"/>
              <a:ea typeface="+mn-ea"/>
              <a:cs typeface="+mn-cs"/>
            </a:endParaRPr>
          </a:p>
        </p:txBody>
      </p:sp>
      <p:sp>
        <p:nvSpPr>
          <p:cNvPr id="13" name="TextBox 12">
            <a:extLst>
              <a:ext uri="{FF2B5EF4-FFF2-40B4-BE49-F238E27FC236}">
                <a16:creationId xmlns:a16="http://schemas.microsoft.com/office/drawing/2014/main" id="{64EED89C-369D-1502-45AC-B00E0E953131}"/>
              </a:ext>
            </a:extLst>
          </p:cNvPr>
          <p:cNvSpPr txBox="1"/>
          <p:nvPr/>
        </p:nvSpPr>
        <p:spPr>
          <a:xfrm>
            <a:off x="501432" y="4410650"/>
            <a:ext cx="5751912" cy="553998"/>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8" name="Bildobjekt 7">
            <a:extLst>
              <a:ext uri="{FF2B5EF4-FFF2-40B4-BE49-F238E27FC236}">
                <a16:creationId xmlns:a16="http://schemas.microsoft.com/office/drawing/2014/main" id="{5B186E90-3BC7-5786-7402-B79BFDE90E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1846" y="4471011"/>
            <a:ext cx="1109813" cy="368316"/>
          </a:xfrm>
          <a:prstGeom prst="rect">
            <a:avLst/>
          </a:prstGeom>
        </p:spPr>
      </p:pic>
      <p:pic>
        <p:nvPicPr>
          <p:cNvPr id="9" name="Picture 8" descr="Logo, company name&#10;&#10;Description automatically generated">
            <a:extLst>
              <a:ext uri="{FF2B5EF4-FFF2-40B4-BE49-F238E27FC236}">
                <a16:creationId xmlns:a16="http://schemas.microsoft.com/office/drawing/2014/main" id="{7264C1D7-FE34-4851-4D5E-01277D056DA6}"/>
              </a:ext>
            </a:extLst>
          </p:cNvPr>
          <p:cNvPicPr>
            <a:picLocks noChangeAspect="1"/>
          </p:cNvPicPr>
          <p:nvPr/>
        </p:nvPicPr>
        <p:blipFill rotWithShape="1">
          <a:blip r:embed="rId3"/>
          <a:srcRect l="10642" t="26901" r="12264" b="7607"/>
          <a:stretch/>
        </p:blipFill>
        <p:spPr>
          <a:xfrm>
            <a:off x="6418180" y="4411681"/>
            <a:ext cx="1107953" cy="491789"/>
          </a:xfrm>
          <a:prstGeom prst="rect">
            <a:avLst/>
          </a:prstGeom>
        </p:spPr>
      </p:pic>
    </p:spTree>
    <p:extLst>
      <p:ext uri="{BB962C8B-B14F-4D97-AF65-F5344CB8AC3E}">
        <p14:creationId xmlns:p14="http://schemas.microsoft.com/office/powerpoint/2010/main" val="60315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628650" y="273843"/>
            <a:ext cx="7886700" cy="994173"/>
          </a:xfrm>
        </p:spPr>
        <p:txBody>
          <a:bodyPr vert="horz" lIns="91440" tIns="45720" rIns="91440" bIns="45720" rtlCol="0" anchor="ctr">
            <a:normAutofit/>
          </a:bodyPr>
          <a:lstStyle/>
          <a:p>
            <a:pPr defTabSz="914400">
              <a:lnSpc>
                <a:spcPct val="90000"/>
              </a:lnSpc>
              <a:spcBef>
                <a:spcPct val="0"/>
              </a:spcBef>
            </a:pPr>
            <a:r>
              <a:rPr lang="en-US" sz="4100" b="1" kern="1200">
                <a:solidFill>
                  <a:schemeClr val="tx1"/>
                </a:solidFill>
                <a:effectLst/>
                <a:latin typeface="+mj-lt"/>
                <a:ea typeface="+mj-ea"/>
                <a:cs typeface="+mj-cs"/>
              </a:rPr>
              <a:t>Applying a political lens…</a:t>
            </a:r>
          </a:p>
        </p:txBody>
      </p:sp>
      <p:sp>
        <p:nvSpPr>
          <p:cNvPr id="2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258029"/>
            <a:ext cx="8140446" cy="13716"/>
          </a:xfrm>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 name="connsiteX0" fmla="*/ 0 w 8140446"/>
              <a:gd name="connsiteY0" fmla="*/ 0 h 13716"/>
              <a:gd name="connsiteX1" fmla="*/ 596966 w 8140446"/>
              <a:gd name="connsiteY1" fmla="*/ 0 h 13716"/>
              <a:gd name="connsiteX2" fmla="*/ 1031123 w 8140446"/>
              <a:gd name="connsiteY2" fmla="*/ 0 h 13716"/>
              <a:gd name="connsiteX3" fmla="*/ 1872303 w 8140446"/>
              <a:gd name="connsiteY3" fmla="*/ 0 h 13716"/>
              <a:gd name="connsiteX4" fmla="*/ 2469269 w 8140446"/>
              <a:gd name="connsiteY4" fmla="*/ 0 h 13716"/>
              <a:gd name="connsiteX5" fmla="*/ 3066235 w 8140446"/>
              <a:gd name="connsiteY5" fmla="*/ 0 h 13716"/>
              <a:gd name="connsiteX6" fmla="*/ 3907414 w 8140446"/>
              <a:gd name="connsiteY6" fmla="*/ 0 h 13716"/>
              <a:gd name="connsiteX7" fmla="*/ 4422976 w 8140446"/>
              <a:gd name="connsiteY7" fmla="*/ 0 h 13716"/>
              <a:gd name="connsiteX8" fmla="*/ 5264155 w 8140446"/>
              <a:gd name="connsiteY8" fmla="*/ 0 h 13716"/>
              <a:gd name="connsiteX9" fmla="*/ 6105335 w 8140446"/>
              <a:gd name="connsiteY9" fmla="*/ 0 h 13716"/>
              <a:gd name="connsiteX10" fmla="*/ 6783705 w 8140446"/>
              <a:gd name="connsiteY10" fmla="*/ 0 h 13716"/>
              <a:gd name="connsiteX11" fmla="*/ 8140446 w 8140446"/>
              <a:gd name="connsiteY11" fmla="*/ 0 h 13716"/>
              <a:gd name="connsiteX12" fmla="*/ 8140446 w 8140446"/>
              <a:gd name="connsiteY12" fmla="*/ 13716 h 13716"/>
              <a:gd name="connsiteX13" fmla="*/ 7706289 w 8140446"/>
              <a:gd name="connsiteY13" fmla="*/ 13716 h 13716"/>
              <a:gd name="connsiteX14" fmla="*/ 6865109 w 8140446"/>
              <a:gd name="connsiteY14" fmla="*/ 13716 h 13716"/>
              <a:gd name="connsiteX15" fmla="*/ 6349548 w 8140446"/>
              <a:gd name="connsiteY15" fmla="*/ 13716 h 13716"/>
              <a:gd name="connsiteX16" fmla="*/ 5671177 w 8140446"/>
              <a:gd name="connsiteY16" fmla="*/ 13716 h 13716"/>
              <a:gd name="connsiteX17" fmla="*/ 4829998 w 8140446"/>
              <a:gd name="connsiteY17" fmla="*/ 13716 h 13716"/>
              <a:gd name="connsiteX18" fmla="*/ 4151627 w 8140446"/>
              <a:gd name="connsiteY18" fmla="*/ 13716 h 13716"/>
              <a:gd name="connsiteX19" fmla="*/ 3717470 w 8140446"/>
              <a:gd name="connsiteY19" fmla="*/ 13716 h 13716"/>
              <a:gd name="connsiteX20" fmla="*/ 3201909 w 8140446"/>
              <a:gd name="connsiteY20" fmla="*/ 13716 h 13716"/>
              <a:gd name="connsiteX21" fmla="*/ 2360729 w 8140446"/>
              <a:gd name="connsiteY21" fmla="*/ 13716 h 13716"/>
              <a:gd name="connsiteX22" fmla="*/ 1682359 w 8140446"/>
              <a:gd name="connsiteY22" fmla="*/ 13716 h 13716"/>
              <a:gd name="connsiteX23" fmla="*/ 1166797 w 8140446"/>
              <a:gd name="connsiteY23" fmla="*/ 13716 h 13716"/>
              <a:gd name="connsiteX24" fmla="*/ 0 w 8140446"/>
              <a:gd name="connsiteY24" fmla="*/ 13716 h 13716"/>
              <a:gd name="connsiteX25" fmla="*/ 0 w 8140446"/>
              <a:gd name="connsiteY25"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3716"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575" y="3138"/>
                  <a:pt x="8140433" y="8565"/>
                  <a:pt x="8140446" y="13716"/>
                </a:cubicBezTo>
                <a:cubicBezTo>
                  <a:pt x="7908069" y="-25208"/>
                  <a:pt x="7683037" y="17405"/>
                  <a:pt x="7543480" y="13716"/>
                </a:cubicBezTo>
                <a:cubicBezTo>
                  <a:pt x="7393752" y="5478"/>
                  <a:pt x="7221032" y="-7801"/>
                  <a:pt x="7109323" y="13716"/>
                </a:cubicBezTo>
                <a:cubicBezTo>
                  <a:pt x="7015297" y="17911"/>
                  <a:pt x="6599332" y="36327"/>
                  <a:pt x="6430952" y="13716"/>
                </a:cubicBezTo>
                <a:cubicBezTo>
                  <a:pt x="6292915" y="-38722"/>
                  <a:pt x="6142305" y="16935"/>
                  <a:pt x="5915391" y="13716"/>
                </a:cubicBezTo>
                <a:cubicBezTo>
                  <a:pt x="5682725" y="43271"/>
                  <a:pt x="5440566" y="26848"/>
                  <a:pt x="5237020" y="13716"/>
                </a:cubicBezTo>
                <a:cubicBezTo>
                  <a:pt x="5046456" y="6005"/>
                  <a:pt x="4706449" y="47404"/>
                  <a:pt x="4558650" y="13716"/>
                </a:cubicBezTo>
                <a:cubicBezTo>
                  <a:pt x="4361396" y="-5559"/>
                  <a:pt x="4145362" y="-26875"/>
                  <a:pt x="3880279" y="13716"/>
                </a:cubicBezTo>
                <a:cubicBezTo>
                  <a:pt x="3610716" y="20839"/>
                  <a:pt x="3472690" y="-564"/>
                  <a:pt x="3201909" y="13716"/>
                </a:cubicBezTo>
                <a:cubicBezTo>
                  <a:pt x="2913595" y="30525"/>
                  <a:pt x="2753317" y="-5721"/>
                  <a:pt x="2604943" y="13716"/>
                </a:cubicBezTo>
                <a:cubicBezTo>
                  <a:pt x="2450130" y="32417"/>
                  <a:pt x="1974183" y="35587"/>
                  <a:pt x="1845168" y="13716"/>
                </a:cubicBezTo>
                <a:cubicBezTo>
                  <a:pt x="1677929" y="-4352"/>
                  <a:pt x="1378098" y="-5344"/>
                  <a:pt x="1166797" y="13716"/>
                </a:cubicBezTo>
                <a:cubicBezTo>
                  <a:pt x="921150" y="48705"/>
                  <a:pt x="327457" y="42725"/>
                  <a:pt x="0" y="13716"/>
                </a:cubicBezTo>
                <a:cubicBezTo>
                  <a:pt x="-457" y="9675"/>
                  <a:pt x="580" y="3290"/>
                  <a:pt x="0" y="0"/>
                </a:cubicBezTo>
                <a:close/>
              </a:path>
              <a:path w="8140446" h="13716"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39761" y="5232"/>
                  <a:pt x="8140368" y="9058"/>
                  <a:pt x="8140446" y="13716"/>
                </a:cubicBezTo>
                <a:cubicBezTo>
                  <a:pt x="7961834" y="3834"/>
                  <a:pt x="7874097" y="5778"/>
                  <a:pt x="7706289" y="13716"/>
                </a:cubicBezTo>
                <a:cubicBezTo>
                  <a:pt x="7582508" y="-19492"/>
                  <a:pt x="7179551" y="-37683"/>
                  <a:pt x="6865109" y="13716"/>
                </a:cubicBezTo>
                <a:cubicBezTo>
                  <a:pt x="6583382" y="19545"/>
                  <a:pt x="6525821" y="32124"/>
                  <a:pt x="6349548" y="13716"/>
                </a:cubicBezTo>
                <a:cubicBezTo>
                  <a:pt x="6209953" y="6309"/>
                  <a:pt x="5959707" y="-52400"/>
                  <a:pt x="5671177" y="13716"/>
                </a:cubicBezTo>
                <a:cubicBezTo>
                  <a:pt x="5387744" y="25237"/>
                  <a:pt x="5228514" y="96935"/>
                  <a:pt x="4829998" y="13716"/>
                </a:cubicBezTo>
                <a:cubicBezTo>
                  <a:pt x="4415646" y="-33168"/>
                  <a:pt x="4343809" y="24382"/>
                  <a:pt x="4151627" y="13716"/>
                </a:cubicBezTo>
                <a:cubicBezTo>
                  <a:pt x="3950673" y="-14368"/>
                  <a:pt x="3879947" y="36571"/>
                  <a:pt x="3717470" y="13716"/>
                </a:cubicBezTo>
                <a:cubicBezTo>
                  <a:pt x="3558660" y="5538"/>
                  <a:pt x="3468854" y="24803"/>
                  <a:pt x="3201909" y="13716"/>
                </a:cubicBezTo>
                <a:cubicBezTo>
                  <a:pt x="2965673" y="5933"/>
                  <a:pt x="2568327" y="17544"/>
                  <a:pt x="2360729" y="13716"/>
                </a:cubicBezTo>
                <a:cubicBezTo>
                  <a:pt x="2171885" y="44572"/>
                  <a:pt x="1923258" y="11448"/>
                  <a:pt x="1682359" y="13716"/>
                </a:cubicBezTo>
                <a:cubicBezTo>
                  <a:pt x="1430698" y="-6950"/>
                  <a:pt x="1324229" y="-6323"/>
                  <a:pt x="1166797" y="13716"/>
                </a:cubicBezTo>
                <a:cubicBezTo>
                  <a:pt x="1001390" y="37223"/>
                  <a:pt x="324313" y="53392"/>
                  <a:pt x="0" y="13716"/>
                </a:cubicBezTo>
                <a:cubicBezTo>
                  <a:pt x="427" y="7441"/>
                  <a:pt x="425" y="4765"/>
                  <a:pt x="0" y="0"/>
                </a:cubicBezTo>
                <a:close/>
              </a:path>
              <a:path w="8140446" h="13716"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370" y="2812"/>
                  <a:pt x="8139830" y="9122"/>
                  <a:pt x="8140446" y="13716"/>
                </a:cubicBezTo>
                <a:cubicBezTo>
                  <a:pt x="7892673" y="-8584"/>
                  <a:pt x="7668025" y="-3922"/>
                  <a:pt x="7543480" y="13716"/>
                </a:cubicBezTo>
                <a:cubicBezTo>
                  <a:pt x="7406710" y="-8039"/>
                  <a:pt x="7207646" y="4321"/>
                  <a:pt x="7109323" y="13716"/>
                </a:cubicBezTo>
                <a:cubicBezTo>
                  <a:pt x="6993037" y="44439"/>
                  <a:pt x="6598723" y="54833"/>
                  <a:pt x="6430952" y="13716"/>
                </a:cubicBezTo>
                <a:cubicBezTo>
                  <a:pt x="6284771" y="10743"/>
                  <a:pt x="6162730" y="15778"/>
                  <a:pt x="5915391" y="13716"/>
                </a:cubicBezTo>
                <a:cubicBezTo>
                  <a:pt x="5684668" y="9031"/>
                  <a:pt x="5422852" y="49046"/>
                  <a:pt x="5237020" y="13716"/>
                </a:cubicBezTo>
                <a:cubicBezTo>
                  <a:pt x="5035482" y="21724"/>
                  <a:pt x="4719808" y="50573"/>
                  <a:pt x="4558650" y="13716"/>
                </a:cubicBezTo>
                <a:cubicBezTo>
                  <a:pt x="4375169" y="-40159"/>
                  <a:pt x="4137553" y="7514"/>
                  <a:pt x="3880279" y="13716"/>
                </a:cubicBezTo>
                <a:cubicBezTo>
                  <a:pt x="3624533" y="28076"/>
                  <a:pt x="3467387" y="1908"/>
                  <a:pt x="3201909" y="13716"/>
                </a:cubicBezTo>
                <a:cubicBezTo>
                  <a:pt x="2918126" y="68770"/>
                  <a:pt x="2717830" y="-21728"/>
                  <a:pt x="2604943" y="13716"/>
                </a:cubicBezTo>
                <a:cubicBezTo>
                  <a:pt x="2496133" y="39953"/>
                  <a:pt x="2003915" y="13682"/>
                  <a:pt x="1845168" y="13716"/>
                </a:cubicBezTo>
                <a:cubicBezTo>
                  <a:pt x="1694518" y="10417"/>
                  <a:pt x="1344959" y="39616"/>
                  <a:pt x="1166797" y="13716"/>
                </a:cubicBezTo>
                <a:cubicBezTo>
                  <a:pt x="935925" y="64879"/>
                  <a:pt x="319712" y="-68544"/>
                  <a:pt x="0" y="13716"/>
                </a:cubicBezTo>
                <a:cubicBezTo>
                  <a:pt x="203" y="9362"/>
                  <a:pt x="845" y="232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3716"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543" y="2784"/>
                          <a:pt x="8140462" y="9558"/>
                          <a:pt x="8140446" y="13716"/>
                        </a:cubicBezTo>
                        <a:cubicBezTo>
                          <a:pt x="7906329" y="-7615"/>
                          <a:pt x="7681180" y="22893"/>
                          <a:pt x="7543480" y="13716"/>
                        </a:cubicBezTo>
                        <a:cubicBezTo>
                          <a:pt x="7405780" y="4539"/>
                          <a:pt x="7216607" y="-912"/>
                          <a:pt x="7109323" y="13716"/>
                        </a:cubicBezTo>
                        <a:cubicBezTo>
                          <a:pt x="7002039" y="28344"/>
                          <a:pt x="6576231" y="38120"/>
                          <a:pt x="6430952" y="13716"/>
                        </a:cubicBezTo>
                        <a:cubicBezTo>
                          <a:pt x="6285673" y="-10688"/>
                          <a:pt x="6138840" y="29949"/>
                          <a:pt x="5915391" y="13716"/>
                        </a:cubicBezTo>
                        <a:cubicBezTo>
                          <a:pt x="5691942" y="-2517"/>
                          <a:pt x="5459460" y="47094"/>
                          <a:pt x="5237020" y="13716"/>
                        </a:cubicBezTo>
                        <a:cubicBezTo>
                          <a:pt x="5014580" y="-19662"/>
                          <a:pt x="4747677" y="35877"/>
                          <a:pt x="4558650" y="13716"/>
                        </a:cubicBezTo>
                        <a:cubicBezTo>
                          <a:pt x="4369623" y="-8445"/>
                          <a:pt x="4146061" y="7996"/>
                          <a:pt x="3880279" y="13716"/>
                        </a:cubicBezTo>
                        <a:cubicBezTo>
                          <a:pt x="3614497" y="19436"/>
                          <a:pt x="3473808" y="-17480"/>
                          <a:pt x="3201909" y="13716"/>
                        </a:cubicBezTo>
                        <a:cubicBezTo>
                          <a:pt x="2930010" y="44912"/>
                          <a:pt x="2728175" y="-8002"/>
                          <a:pt x="2604943" y="13716"/>
                        </a:cubicBezTo>
                        <a:cubicBezTo>
                          <a:pt x="2481711" y="35434"/>
                          <a:pt x="2004334" y="22380"/>
                          <a:pt x="1845168" y="13716"/>
                        </a:cubicBezTo>
                        <a:cubicBezTo>
                          <a:pt x="1686003" y="5052"/>
                          <a:pt x="1375070" y="33008"/>
                          <a:pt x="1166797" y="13716"/>
                        </a:cubicBezTo>
                        <a:cubicBezTo>
                          <a:pt x="958524" y="-5576"/>
                          <a:pt x="342846" y="4308"/>
                          <a:pt x="0" y="13716"/>
                        </a:cubicBezTo>
                        <a:cubicBezTo>
                          <a:pt x="-100" y="9589"/>
                          <a:pt x="468" y="2983"/>
                          <a:pt x="0" y="0"/>
                        </a:cubicBezTo>
                        <a:close/>
                      </a:path>
                      <a:path w="8140446" h="13716"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39772" y="5682"/>
                          <a:pt x="8139843" y="9439"/>
                          <a:pt x="8140446" y="13716"/>
                        </a:cubicBezTo>
                        <a:cubicBezTo>
                          <a:pt x="7959314" y="-1227"/>
                          <a:pt x="7870113" y="5865"/>
                          <a:pt x="7706289" y="13716"/>
                        </a:cubicBezTo>
                        <a:cubicBezTo>
                          <a:pt x="7542465" y="21567"/>
                          <a:pt x="7157940" y="12910"/>
                          <a:pt x="6865109" y="13716"/>
                        </a:cubicBezTo>
                        <a:cubicBezTo>
                          <a:pt x="6572278" y="14522"/>
                          <a:pt x="6524256" y="33479"/>
                          <a:pt x="6349548" y="13716"/>
                        </a:cubicBezTo>
                        <a:cubicBezTo>
                          <a:pt x="6174840" y="-6047"/>
                          <a:pt x="5951624" y="-4398"/>
                          <a:pt x="5671177" y="13716"/>
                        </a:cubicBezTo>
                        <a:cubicBezTo>
                          <a:pt x="5390730" y="31830"/>
                          <a:pt x="5222992" y="55486"/>
                          <a:pt x="4829998" y="13716"/>
                        </a:cubicBezTo>
                        <a:cubicBezTo>
                          <a:pt x="4437004" y="-28054"/>
                          <a:pt x="4344181" y="34515"/>
                          <a:pt x="4151627" y="13716"/>
                        </a:cubicBezTo>
                        <a:cubicBezTo>
                          <a:pt x="3959073" y="-7083"/>
                          <a:pt x="3886970" y="28303"/>
                          <a:pt x="3717470" y="13716"/>
                        </a:cubicBezTo>
                        <a:cubicBezTo>
                          <a:pt x="3547970" y="-871"/>
                          <a:pt x="3451521" y="27300"/>
                          <a:pt x="3201909" y="13716"/>
                        </a:cubicBezTo>
                        <a:cubicBezTo>
                          <a:pt x="2952297" y="132"/>
                          <a:pt x="2543413" y="1457"/>
                          <a:pt x="2360729" y="13716"/>
                        </a:cubicBezTo>
                        <a:cubicBezTo>
                          <a:pt x="2178045" y="25975"/>
                          <a:pt x="1906056" y="21275"/>
                          <a:pt x="1682359" y="13716"/>
                        </a:cubicBezTo>
                        <a:cubicBezTo>
                          <a:pt x="1458662" y="6158"/>
                          <a:pt x="1330405" y="3474"/>
                          <a:pt x="1166797" y="13716"/>
                        </a:cubicBezTo>
                        <a:cubicBezTo>
                          <a:pt x="1003189" y="23958"/>
                          <a:pt x="278098" y="14961"/>
                          <a:pt x="0" y="13716"/>
                        </a:cubicBezTo>
                        <a:cubicBezTo>
                          <a:pt x="303" y="7982"/>
                          <a:pt x="182" y="520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65DB9A-408F-1B41-AEC9-B2C5D0F52D92}"/>
              </a:ext>
            </a:extLst>
          </p:cNvPr>
          <p:cNvSpPr>
            <a:spLocks noGrp="1"/>
          </p:cNvSpPr>
          <p:nvPr>
            <p:ph idx="1"/>
          </p:nvPr>
        </p:nvSpPr>
        <p:spPr>
          <a:xfrm>
            <a:off x="628650" y="1447038"/>
            <a:ext cx="7886700" cy="3188970"/>
          </a:xfrm>
        </p:spPr>
        <p:txBody>
          <a:bodyPr vert="horz" lIns="91440" tIns="45720" rIns="91440" bIns="45720" rtlCol="0">
            <a:normAutofit fontScale="92500" lnSpcReduction="20000"/>
          </a:bodyPr>
          <a:lstStyle/>
          <a:p>
            <a:pPr marL="0" indent="0" defTabSz="914400">
              <a:lnSpc>
                <a:spcPct val="90000"/>
              </a:lnSpc>
              <a:spcBef>
                <a:spcPts val="0"/>
              </a:spcBef>
              <a:buNone/>
            </a:pPr>
            <a:r>
              <a:rPr lang="en-US" sz="1600" b="1" dirty="0">
                <a:solidFill>
                  <a:schemeClr val="tx1"/>
                </a:solidFill>
                <a:effectLst/>
                <a:latin typeface="+mn-lt"/>
                <a:ea typeface="+mn-ea"/>
                <a:cs typeface="+mn-cs"/>
              </a:rPr>
              <a:t>BARRIERS</a:t>
            </a:r>
          </a:p>
          <a:p>
            <a:pPr marL="0" indent="0" defTabSz="914400">
              <a:lnSpc>
                <a:spcPct val="90000"/>
              </a:lnSpc>
              <a:spcBef>
                <a:spcPts val="0"/>
              </a:spcBef>
              <a:buNone/>
            </a:pPr>
            <a:r>
              <a:rPr lang="en-US" sz="1600" b="1" dirty="0">
                <a:solidFill>
                  <a:schemeClr val="tx1"/>
                </a:solidFill>
                <a:effectLst/>
                <a:latin typeface="+mn-lt"/>
                <a:ea typeface="+mn-ea"/>
                <a:cs typeface="+mn-cs"/>
              </a:rPr>
              <a:t>Lack of political support</a:t>
            </a:r>
          </a:p>
          <a:p>
            <a:pPr marL="342900" lvl="1" indent="0" defTabSz="914400">
              <a:lnSpc>
                <a:spcPct val="90000"/>
              </a:lnSpc>
              <a:spcBef>
                <a:spcPts val="0"/>
              </a:spcBef>
              <a:buNone/>
            </a:pPr>
            <a:r>
              <a:rPr lang="en-US" sz="1600" dirty="0">
                <a:solidFill>
                  <a:schemeClr val="tx1"/>
                </a:solidFill>
                <a:effectLst/>
                <a:latin typeface="+mn-lt"/>
                <a:ea typeface="+mn-ea"/>
                <a:cs typeface="+mn-cs"/>
              </a:rPr>
              <a:t>The lack of political support to impose shared cross sectoral goals across fragmented bureaucratic structures is a substantial constraint to ISA. A signal that those in authority value such action is needed to facilitate and </a:t>
            </a:r>
            <a:r>
              <a:rPr lang="en-US" sz="1600" dirty="0" err="1">
                <a:solidFill>
                  <a:schemeClr val="tx1"/>
                </a:solidFill>
                <a:effectLst/>
                <a:latin typeface="+mn-lt"/>
                <a:ea typeface="+mn-ea"/>
                <a:cs typeface="+mn-cs"/>
              </a:rPr>
              <a:t>incentivise</a:t>
            </a:r>
            <a:r>
              <a:rPr lang="en-US" sz="1600" dirty="0">
                <a:solidFill>
                  <a:schemeClr val="tx1"/>
                </a:solidFill>
                <a:effectLst/>
                <a:latin typeface="+mn-lt"/>
                <a:ea typeface="+mn-ea"/>
                <a:cs typeface="+mn-cs"/>
              </a:rPr>
              <a:t> collaboration; and to ensure accountability mechanisms to drive, chart, and correct progress.</a:t>
            </a:r>
          </a:p>
          <a:p>
            <a:pPr marL="0" indent="0" defTabSz="914400">
              <a:lnSpc>
                <a:spcPct val="90000"/>
              </a:lnSpc>
              <a:spcBef>
                <a:spcPts val="0"/>
              </a:spcBef>
              <a:buNone/>
            </a:pPr>
            <a:r>
              <a:rPr lang="en-US" sz="1600" b="1" dirty="0">
                <a:solidFill>
                  <a:schemeClr val="tx1"/>
                </a:solidFill>
                <a:effectLst/>
                <a:latin typeface="+mn-lt"/>
                <a:ea typeface="+mn-ea"/>
                <a:cs typeface="+mn-cs"/>
              </a:rPr>
              <a:t>Inadequate leadership and links across sectors</a:t>
            </a:r>
          </a:p>
          <a:p>
            <a:pPr marL="342900" lvl="1" indent="0" defTabSz="914400">
              <a:lnSpc>
                <a:spcPct val="90000"/>
              </a:lnSpc>
              <a:spcBef>
                <a:spcPts val="0"/>
              </a:spcBef>
              <a:buNone/>
            </a:pPr>
            <a:r>
              <a:rPr lang="en-US" sz="1600" dirty="0">
                <a:solidFill>
                  <a:schemeClr val="tx1"/>
                </a:solidFill>
                <a:effectLst/>
                <a:latin typeface="+mn-lt"/>
                <a:ea typeface="+mn-ea"/>
                <a:cs typeface="+mn-cs"/>
              </a:rPr>
              <a:t>With the imbalance of economic power between government and industry, leadership for effective regulation to address critical public issues across multiple sectors is increasingly challenging and inadequate</a:t>
            </a:r>
            <a:endParaRPr lang="en-US" sz="1600" dirty="0">
              <a:solidFill>
                <a:schemeClr val="tx1"/>
              </a:solidFill>
              <a:latin typeface="+mn-lt"/>
              <a:ea typeface="+mn-ea"/>
              <a:cs typeface="+mn-cs"/>
            </a:endParaRPr>
          </a:p>
          <a:p>
            <a:pPr marL="0" indent="0" defTabSz="914400">
              <a:lnSpc>
                <a:spcPct val="90000"/>
              </a:lnSpc>
              <a:spcBef>
                <a:spcPts val="0"/>
              </a:spcBef>
              <a:buNone/>
            </a:pPr>
            <a:r>
              <a:rPr lang="en-US" sz="1600" b="1" dirty="0" err="1">
                <a:solidFill>
                  <a:schemeClr val="tx1"/>
                </a:solidFill>
                <a:effectLst/>
                <a:latin typeface="+mn-lt"/>
                <a:ea typeface="+mn-ea"/>
                <a:cs typeface="+mn-cs"/>
              </a:rPr>
              <a:t>Organisational</a:t>
            </a:r>
            <a:r>
              <a:rPr lang="en-US" sz="1600" b="1" dirty="0">
                <a:solidFill>
                  <a:schemeClr val="tx1"/>
                </a:solidFill>
                <a:effectLst/>
                <a:latin typeface="+mn-lt"/>
                <a:ea typeface="+mn-ea"/>
                <a:cs typeface="+mn-cs"/>
              </a:rPr>
              <a:t> and institutional constraints</a:t>
            </a:r>
          </a:p>
          <a:p>
            <a:pPr marL="342900" lvl="1" indent="0" defTabSz="914400">
              <a:lnSpc>
                <a:spcPct val="90000"/>
              </a:lnSpc>
              <a:spcBef>
                <a:spcPts val="0"/>
              </a:spcBef>
              <a:buNone/>
            </a:pPr>
            <a:r>
              <a:rPr lang="en-US" sz="1600" dirty="0">
                <a:solidFill>
                  <a:schemeClr val="tx1"/>
                </a:solidFill>
                <a:effectLst/>
                <a:latin typeface="+mn-lt"/>
                <a:ea typeface="+mn-ea"/>
                <a:cs typeface="+mn-cs"/>
              </a:rPr>
              <a:t>Narrow </a:t>
            </a:r>
            <a:r>
              <a:rPr lang="en-US" sz="1600" dirty="0" err="1">
                <a:solidFill>
                  <a:schemeClr val="tx1"/>
                </a:solidFill>
                <a:effectLst/>
                <a:latin typeface="+mn-lt"/>
                <a:ea typeface="+mn-ea"/>
                <a:cs typeface="+mn-cs"/>
              </a:rPr>
              <a:t>specialisation</a:t>
            </a:r>
            <a:r>
              <a:rPr lang="en-US" sz="1600" dirty="0">
                <a:solidFill>
                  <a:schemeClr val="tx1"/>
                </a:solidFill>
                <a:effectLst/>
                <a:latin typeface="+mn-lt"/>
                <a:ea typeface="+mn-ea"/>
                <a:cs typeface="+mn-cs"/>
              </a:rPr>
              <a:t> may not value collaboration and cooperation nor foster mindsets and skillsets amenable to working with other sectors, as well as encouraging inaccessible, specialist language. These weaknesses might result in a failure to consider incentives and goals pursued by other sectors, which is essential for sustainable collaboration. </a:t>
            </a:r>
          </a:p>
          <a:p>
            <a:pPr marL="457200" lvl="1" indent="-228600" defTabSz="914400">
              <a:lnSpc>
                <a:spcPct val="90000"/>
              </a:lnSpc>
              <a:spcBef>
                <a:spcPts val="0"/>
              </a:spcBef>
            </a:pPr>
            <a:endParaRPr lang="en-US" sz="1300" dirty="0">
              <a:solidFill>
                <a:schemeClr val="tx1"/>
              </a:solidFill>
              <a:effectLst/>
              <a:latin typeface="+mn-lt"/>
              <a:ea typeface="+mn-ea"/>
              <a:cs typeface="+mn-cs"/>
            </a:endParaRP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6457950" y="4767262"/>
            <a:ext cx="2057400" cy="273844"/>
          </a:xfrm>
        </p:spPr>
        <p:txBody>
          <a:bodyPr vert="horz" lIns="91440" tIns="45720" rIns="91440" bIns="45720" rtlCol="0" anchor="ctr">
            <a:normAutofit/>
          </a:bodyPr>
          <a:lstStyle/>
          <a:p>
            <a:pPr defTabSz="914400">
              <a:lnSpc>
                <a:spcPct val="90000"/>
              </a:lnSpc>
              <a:spcAft>
                <a:spcPts val="600"/>
              </a:spcAft>
            </a:pPr>
            <a:fld id="{F162394F-D6D9-FB47-AAC2-9C87875CA352}" type="slidenum">
              <a:rPr lang="en-US" sz="1200">
                <a:solidFill>
                  <a:schemeClr val="tx1">
                    <a:tint val="75000"/>
                  </a:schemeClr>
                </a:solidFill>
                <a:latin typeface="+mn-lt"/>
                <a:ea typeface="+mn-ea"/>
                <a:cs typeface="+mn-cs"/>
              </a:rPr>
              <a:pPr defTabSz="914400">
                <a:lnSpc>
                  <a:spcPct val="90000"/>
                </a:lnSpc>
                <a:spcAft>
                  <a:spcPts val="600"/>
                </a:spcAft>
              </a:pPr>
              <a:t>11</a:t>
            </a:fld>
            <a:endParaRPr lang="en-US" sz="1200">
              <a:solidFill>
                <a:schemeClr val="tx1">
                  <a:tint val="75000"/>
                </a:schemeClr>
              </a:solidFill>
              <a:latin typeface="+mn-lt"/>
              <a:ea typeface="+mn-ea"/>
              <a:cs typeface="+mn-cs"/>
            </a:endParaRPr>
          </a:p>
        </p:txBody>
      </p:sp>
      <p:sp>
        <p:nvSpPr>
          <p:cNvPr id="11" name="TextBox 10">
            <a:extLst>
              <a:ext uri="{FF2B5EF4-FFF2-40B4-BE49-F238E27FC236}">
                <a16:creationId xmlns:a16="http://schemas.microsoft.com/office/drawing/2014/main" id="{1A8C556F-7FFA-4C95-777B-740BAF5388F2}"/>
              </a:ext>
            </a:extLst>
          </p:cNvPr>
          <p:cNvSpPr txBox="1"/>
          <p:nvPr/>
        </p:nvSpPr>
        <p:spPr>
          <a:xfrm>
            <a:off x="501777" y="4669602"/>
            <a:ext cx="5956173" cy="553998"/>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8" name="Bildobjekt 7">
            <a:extLst>
              <a:ext uri="{FF2B5EF4-FFF2-40B4-BE49-F238E27FC236}">
                <a16:creationId xmlns:a16="http://schemas.microsoft.com/office/drawing/2014/main" id="{B708510A-C99E-C7BA-1F5B-03E56EE6A5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9" name="Picture 8" descr="Logo, company name&#10;&#10;Description automatically generated">
            <a:extLst>
              <a:ext uri="{FF2B5EF4-FFF2-40B4-BE49-F238E27FC236}">
                <a16:creationId xmlns:a16="http://schemas.microsoft.com/office/drawing/2014/main" id="{FE4C7FC5-9169-BA26-DEA3-33B93EDDDDB2}"/>
              </a:ext>
            </a:extLst>
          </p:cNvPr>
          <p:cNvPicPr>
            <a:picLocks noChangeAspect="1"/>
          </p:cNvPicPr>
          <p:nvPr/>
        </p:nvPicPr>
        <p:blipFill rotWithShape="1">
          <a:blip r:embed="rId3"/>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1105301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628650" y="273843"/>
            <a:ext cx="7886700" cy="994173"/>
          </a:xfrm>
        </p:spPr>
        <p:txBody>
          <a:bodyPr vert="horz" lIns="91440" tIns="45720" rIns="91440" bIns="45720" rtlCol="0" anchor="ctr">
            <a:normAutofit/>
          </a:bodyPr>
          <a:lstStyle/>
          <a:p>
            <a:pPr defTabSz="914400">
              <a:lnSpc>
                <a:spcPct val="90000"/>
              </a:lnSpc>
              <a:spcBef>
                <a:spcPct val="0"/>
              </a:spcBef>
            </a:pPr>
            <a:r>
              <a:rPr lang="en-US" sz="4100" b="1" kern="1200">
                <a:solidFill>
                  <a:schemeClr val="tx1"/>
                </a:solidFill>
                <a:effectLst/>
                <a:latin typeface="+mj-lt"/>
                <a:ea typeface="+mj-ea"/>
                <a:cs typeface="+mj-cs"/>
              </a:rPr>
              <a:t>Applying a political lens (cont.)…</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258029"/>
            <a:ext cx="8140446" cy="13716"/>
          </a:xfrm>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 name="connsiteX0" fmla="*/ 0 w 8140446"/>
              <a:gd name="connsiteY0" fmla="*/ 0 h 13716"/>
              <a:gd name="connsiteX1" fmla="*/ 596966 w 8140446"/>
              <a:gd name="connsiteY1" fmla="*/ 0 h 13716"/>
              <a:gd name="connsiteX2" fmla="*/ 1031123 w 8140446"/>
              <a:gd name="connsiteY2" fmla="*/ 0 h 13716"/>
              <a:gd name="connsiteX3" fmla="*/ 1872303 w 8140446"/>
              <a:gd name="connsiteY3" fmla="*/ 0 h 13716"/>
              <a:gd name="connsiteX4" fmla="*/ 2469269 w 8140446"/>
              <a:gd name="connsiteY4" fmla="*/ 0 h 13716"/>
              <a:gd name="connsiteX5" fmla="*/ 3066235 w 8140446"/>
              <a:gd name="connsiteY5" fmla="*/ 0 h 13716"/>
              <a:gd name="connsiteX6" fmla="*/ 3907414 w 8140446"/>
              <a:gd name="connsiteY6" fmla="*/ 0 h 13716"/>
              <a:gd name="connsiteX7" fmla="*/ 4422976 w 8140446"/>
              <a:gd name="connsiteY7" fmla="*/ 0 h 13716"/>
              <a:gd name="connsiteX8" fmla="*/ 5264155 w 8140446"/>
              <a:gd name="connsiteY8" fmla="*/ 0 h 13716"/>
              <a:gd name="connsiteX9" fmla="*/ 6105335 w 8140446"/>
              <a:gd name="connsiteY9" fmla="*/ 0 h 13716"/>
              <a:gd name="connsiteX10" fmla="*/ 6783705 w 8140446"/>
              <a:gd name="connsiteY10" fmla="*/ 0 h 13716"/>
              <a:gd name="connsiteX11" fmla="*/ 8140446 w 8140446"/>
              <a:gd name="connsiteY11" fmla="*/ 0 h 13716"/>
              <a:gd name="connsiteX12" fmla="*/ 8140446 w 8140446"/>
              <a:gd name="connsiteY12" fmla="*/ 13716 h 13716"/>
              <a:gd name="connsiteX13" fmla="*/ 7706289 w 8140446"/>
              <a:gd name="connsiteY13" fmla="*/ 13716 h 13716"/>
              <a:gd name="connsiteX14" fmla="*/ 6865109 w 8140446"/>
              <a:gd name="connsiteY14" fmla="*/ 13716 h 13716"/>
              <a:gd name="connsiteX15" fmla="*/ 6349548 w 8140446"/>
              <a:gd name="connsiteY15" fmla="*/ 13716 h 13716"/>
              <a:gd name="connsiteX16" fmla="*/ 5671177 w 8140446"/>
              <a:gd name="connsiteY16" fmla="*/ 13716 h 13716"/>
              <a:gd name="connsiteX17" fmla="*/ 4829998 w 8140446"/>
              <a:gd name="connsiteY17" fmla="*/ 13716 h 13716"/>
              <a:gd name="connsiteX18" fmla="*/ 4151627 w 8140446"/>
              <a:gd name="connsiteY18" fmla="*/ 13716 h 13716"/>
              <a:gd name="connsiteX19" fmla="*/ 3717470 w 8140446"/>
              <a:gd name="connsiteY19" fmla="*/ 13716 h 13716"/>
              <a:gd name="connsiteX20" fmla="*/ 3201909 w 8140446"/>
              <a:gd name="connsiteY20" fmla="*/ 13716 h 13716"/>
              <a:gd name="connsiteX21" fmla="*/ 2360729 w 8140446"/>
              <a:gd name="connsiteY21" fmla="*/ 13716 h 13716"/>
              <a:gd name="connsiteX22" fmla="*/ 1682359 w 8140446"/>
              <a:gd name="connsiteY22" fmla="*/ 13716 h 13716"/>
              <a:gd name="connsiteX23" fmla="*/ 1166797 w 8140446"/>
              <a:gd name="connsiteY23" fmla="*/ 13716 h 13716"/>
              <a:gd name="connsiteX24" fmla="*/ 0 w 8140446"/>
              <a:gd name="connsiteY24" fmla="*/ 13716 h 13716"/>
              <a:gd name="connsiteX25" fmla="*/ 0 w 8140446"/>
              <a:gd name="connsiteY25"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3716"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575" y="3138"/>
                  <a:pt x="8140433" y="8565"/>
                  <a:pt x="8140446" y="13716"/>
                </a:cubicBezTo>
                <a:cubicBezTo>
                  <a:pt x="7908069" y="-25208"/>
                  <a:pt x="7683037" y="17405"/>
                  <a:pt x="7543480" y="13716"/>
                </a:cubicBezTo>
                <a:cubicBezTo>
                  <a:pt x="7393752" y="5478"/>
                  <a:pt x="7221032" y="-7801"/>
                  <a:pt x="7109323" y="13716"/>
                </a:cubicBezTo>
                <a:cubicBezTo>
                  <a:pt x="7015297" y="17911"/>
                  <a:pt x="6599332" y="36327"/>
                  <a:pt x="6430952" y="13716"/>
                </a:cubicBezTo>
                <a:cubicBezTo>
                  <a:pt x="6292915" y="-38722"/>
                  <a:pt x="6142305" y="16935"/>
                  <a:pt x="5915391" y="13716"/>
                </a:cubicBezTo>
                <a:cubicBezTo>
                  <a:pt x="5682725" y="43271"/>
                  <a:pt x="5440566" y="26848"/>
                  <a:pt x="5237020" y="13716"/>
                </a:cubicBezTo>
                <a:cubicBezTo>
                  <a:pt x="5046456" y="6005"/>
                  <a:pt x="4706449" y="47404"/>
                  <a:pt x="4558650" y="13716"/>
                </a:cubicBezTo>
                <a:cubicBezTo>
                  <a:pt x="4361396" y="-5559"/>
                  <a:pt x="4145362" y="-26875"/>
                  <a:pt x="3880279" y="13716"/>
                </a:cubicBezTo>
                <a:cubicBezTo>
                  <a:pt x="3610716" y="20839"/>
                  <a:pt x="3472690" y="-564"/>
                  <a:pt x="3201909" y="13716"/>
                </a:cubicBezTo>
                <a:cubicBezTo>
                  <a:pt x="2913595" y="30525"/>
                  <a:pt x="2753317" y="-5721"/>
                  <a:pt x="2604943" y="13716"/>
                </a:cubicBezTo>
                <a:cubicBezTo>
                  <a:pt x="2450130" y="32417"/>
                  <a:pt x="1974183" y="35587"/>
                  <a:pt x="1845168" y="13716"/>
                </a:cubicBezTo>
                <a:cubicBezTo>
                  <a:pt x="1677929" y="-4352"/>
                  <a:pt x="1378098" y="-5344"/>
                  <a:pt x="1166797" y="13716"/>
                </a:cubicBezTo>
                <a:cubicBezTo>
                  <a:pt x="921150" y="48705"/>
                  <a:pt x="327457" y="42725"/>
                  <a:pt x="0" y="13716"/>
                </a:cubicBezTo>
                <a:cubicBezTo>
                  <a:pt x="-457" y="9675"/>
                  <a:pt x="580" y="3290"/>
                  <a:pt x="0" y="0"/>
                </a:cubicBezTo>
                <a:close/>
              </a:path>
              <a:path w="8140446" h="13716"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39761" y="5232"/>
                  <a:pt x="8140368" y="9058"/>
                  <a:pt x="8140446" y="13716"/>
                </a:cubicBezTo>
                <a:cubicBezTo>
                  <a:pt x="7961834" y="3834"/>
                  <a:pt x="7874097" y="5778"/>
                  <a:pt x="7706289" y="13716"/>
                </a:cubicBezTo>
                <a:cubicBezTo>
                  <a:pt x="7582508" y="-19492"/>
                  <a:pt x="7179551" y="-37683"/>
                  <a:pt x="6865109" y="13716"/>
                </a:cubicBezTo>
                <a:cubicBezTo>
                  <a:pt x="6583382" y="19545"/>
                  <a:pt x="6525821" y="32124"/>
                  <a:pt x="6349548" y="13716"/>
                </a:cubicBezTo>
                <a:cubicBezTo>
                  <a:pt x="6209953" y="6309"/>
                  <a:pt x="5959707" y="-52400"/>
                  <a:pt x="5671177" y="13716"/>
                </a:cubicBezTo>
                <a:cubicBezTo>
                  <a:pt x="5387744" y="25237"/>
                  <a:pt x="5228514" y="96935"/>
                  <a:pt x="4829998" y="13716"/>
                </a:cubicBezTo>
                <a:cubicBezTo>
                  <a:pt x="4415646" y="-33168"/>
                  <a:pt x="4343809" y="24382"/>
                  <a:pt x="4151627" y="13716"/>
                </a:cubicBezTo>
                <a:cubicBezTo>
                  <a:pt x="3950673" y="-14368"/>
                  <a:pt x="3879947" y="36571"/>
                  <a:pt x="3717470" y="13716"/>
                </a:cubicBezTo>
                <a:cubicBezTo>
                  <a:pt x="3558660" y="5538"/>
                  <a:pt x="3468854" y="24803"/>
                  <a:pt x="3201909" y="13716"/>
                </a:cubicBezTo>
                <a:cubicBezTo>
                  <a:pt x="2965673" y="5933"/>
                  <a:pt x="2568327" y="17544"/>
                  <a:pt x="2360729" y="13716"/>
                </a:cubicBezTo>
                <a:cubicBezTo>
                  <a:pt x="2171885" y="44572"/>
                  <a:pt x="1923258" y="11448"/>
                  <a:pt x="1682359" y="13716"/>
                </a:cubicBezTo>
                <a:cubicBezTo>
                  <a:pt x="1430698" y="-6950"/>
                  <a:pt x="1324229" y="-6323"/>
                  <a:pt x="1166797" y="13716"/>
                </a:cubicBezTo>
                <a:cubicBezTo>
                  <a:pt x="1001390" y="37223"/>
                  <a:pt x="324313" y="53392"/>
                  <a:pt x="0" y="13716"/>
                </a:cubicBezTo>
                <a:cubicBezTo>
                  <a:pt x="427" y="7441"/>
                  <a:pt x="425" y="4765"/>
                  <a:pt x="0" y="0"/>
                </a:cubicBezTo>
                <a:close/>
              </a:path>
              <a:path w="8140446" h="13716"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370" y="2812"/>
                  <a:pt x="8139830" y="9122"/>
                  <a:pt x="8140446" y="13716"/>
                </a:cubicBezTo>
                <a:cubicBezTo>
                  <a:pt x="7892673" y="-8584"/>
                  <a:pt x="7668025" y="-3922"/>
                  <a:pt x="7543480" y="13716"/>
                </a:cubicBezTo>
                <a:cubicBezTo>
                  <a:pt x="7406710" y="-8039"/>
                  <a:pt x="7207646" y="4321"/>
                  <a:pt x="7109323" y="13716"/>
                </a:cubicBezTo>
                <a:cubicBezTo>
                  <a:pt x="6993037" y="44439"/>
                  <a:pt x="6598723" y="54833"/>
                  <a:pt x="6430952" y="13716"/>
                </a:cubicBezTo>
                <a:cubicBezTo>
                  <a:pt x="6284771" y="10743"/>
                  <a:pt x="6162730" y="15778"/>
                  <a:pt x="5915391" y="13716"/>
                </a:cubicBezTo>
                <a:cubicBezTo>
                  <a:pt x="5684668" y="9031"/>
                  <a:pt x="5422852" y="49046"/>
                  <a:pt x="5237020" y="13716"/>
                </a:cubicBezTo>
                <a:cubicBezTo>
                  <a:pt x="5035482" y="21724"/>
                  <a:pt x="4719808" y="50573"/>
                  <a:pt x="4558650" y="13716"/>
                </a:cubicBezTo>
                <a:cubicBezTo>
                  <a:pt x="4375169" y="-40159"/>
                  <a:pt x="4137553" y="7514"/>
                  <a:pt x="3880279" y="13716"/>
                </a:cubicBezTo>
                <a:cubicBezTo>
                  <a:pt x="3624533" y="28076"/>
                  <a:pt x="3467387" y="1908"/>
                  <a:pt x="3201909" y="13716"/>
                </a:cubicBezTo>
                <a:cubicBezTo>
                  <a:pt x="2918126" y="68770"/>
                  <a:pt x="2717830" y="-21728"/>
                  <a:pt x="2604943" y="13716"/>
                </a:cubicBezTo>
                <a:cubicBezTo>
                  <a:pt x="2496133" y="39953"/>
                  <a:pt x="2003915" y="13682"/>
                  <a:pt x="1845168" y="13716"/>
                </a:cubicBezTo>
                <a:cubicBezTo>
                  <a:pt x="1694518" y="10417"/>
                  <a:pt x="1344959" y="39616"/>
                  <a:pt x="1166797" y="13716"/>
                </a:cubicBezTo>
                <a:cubicBezTo>
                  <a:pt x="935925" y="64879"/>
                  <a:pt x="319712" y="-68544"/>
                  <a:pt x="0" y="13716"/>
                </a:cubicBezTo>
                <a:cubicBezTo>
                  <a:pt x="203" y="9362"/>
                  <a:pt x="845" y="232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3716"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543" y="2784"/>
                          <a:pt x="8140462" y="9558"/>
                          <a:pt x="8140446" y="13716"/>
                        </a:cubicBezTo>
                        <a:cubicBezTo>
                          <a:pt x="7906329" y="-7615"/>
                          <a:pt x="7681180" y="22893"/>
                          <a:pt x="7543480" y="13716"/>
                        </a:cubicBezTo>
                        <a:cubicBezTo>
                          <a:pt x="7405780" y="4539"/>
                          <a:pt x="7216607" y="-912"/>
                          <a:pt x="7109323" y="13716"/>
                        </a:cubicBezTo>
                        <a:cubicBezTo>
                          <a:pt x="7002039" y="28344"/>
                          <a:pt x="6576231" y="38120"/>
                          <a:pt x="6430952" y="13716"/>
                        </a:cubicBezTo>
                        <a:cubicBezTo>
                          <a:pt x="6285673" y="-10688"/>
                          <a:pt x="6138840" y="29949"/>
                          <a:pt x="5915391" y="13716"/>
                        </a:cubicBezTo>
                        <a:cubicBezTo>
                          <a:pt x="5691942" y="-2517"/>
                          <a:pt x="5459460" y="47094"/>
                          <a:pt x="5237020" y="13716"/>
                        </a:cubicBezTo>
                        <a:cubicBezTo>
                          <a:pt x="5014580" y="-19662"/>
                          <a:pt x="4747677" y="35877"/>
                          <a:pt x="4558650" y="13716"/>
                        </a:cubicBezTo>
                        <a:cubicBezTo>
                          <a:pt x="4369623" y="-8445"/>
                          <a:pt x="4146061" y="7996"/>
                          <a:pt x="3880279" y="13716"/>
                        </a:cubicBezTo>
                        <a:cubicBezTo>
                          <a:pt x="3614497" y="19436"/>
                          <a:pt x="3473808" y="-17480"/>
                          <a:pt x="3201909" y="13716"/>
                        </a:cubicBezTo>
                        <a:cubicBezTo>
                          <a:pt x="2930010" y="44912"/>
                          <a:pt x="2728175" y="-8002"/>
                          <a:pt x="2604943" y="13716"/>
                        </a:cubicBezTo>
                        <a:cubicBezTo>
                          <a:pt x="2481711" y="35434"/>
                          <a:pt x="2004334" y="22380"/>
                          <a:pt x="1845168" y="13716"/>
                        </a:cubicBezTo>
                        <a:cubicBezTo>
                          <a:pt x="1686003" y="5052"/>
                          <a:pt x="1375070" y="33008"/>
                          <a:pt x="1166797" y="13716"/>
                        </a:cubicBezTo>
                        <a:cubicBezTo>
                          <a:pt x="958524" y="-5576"/>
                          <a:pt x="342846" y="4308"/>
                          <a:pt x="0" y="13716"/>
                        </a:cubicBezTo>
                        <a:cubicBezTo>
                          <a:pt x="-100" y="9589"/>
                          <a:pt x="468" y="2983"/>
                          <a:pt x="0" y="0"/>
                        </a:cubicBezTo>
                        <a:close/>
                      </a:path>
                      <a:path w="8140446" h="13716"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39772" y="5682"/>
                          <a:pt x="8139843" y="9439"/>
                          <a:pt x="8140446" y="13716"/>
                        </a:cubicBezTo>
                        <a:cubicBezTo>
                          <a:pt x="7959314" y="-1227"/>
                          <a:pt x="7870113" y="5865"/>
                          <a:pt x="7706289" y="13716"/>
                        </a:cubicBezTo>
                        <a:cubicBezTo>
                          <a:pt x="7542465" y="21567"/>
                          <a:pt x="7157940" y="12910"/>
                          <a:pt x="6865109" y="13716"/>
                        </a:cubicBezTo>
                        <a:cubicBezTo>
                          <a:pt x="6572278" y="14522"/>
                          <a:pt x="6524256" y="33479"/>
                          <a:pt x="6349548" y="13716"/>
                        </a:cubicBezTo>
                        <a:cubicBezTo>
                          <a:pt x="6174840" y="-6047"/>
                          <a:pt x="5951624" y="-4398"/>
                          <a:pt x="5671177" y="13716"/>
                        </a:cubicBezTo>
                        <a:cubicBezTo>
                          <a:pt x="5390730" y="31830"/>
                          <a:pt x="5222992" y="55486"/>
                          <a:pt x="4829998" y="13716"/>
                        </a:cubicBezTo>
                        <a:cubicBezTo>
                          <a:pt x="4437004" y="-28054"/>
                          <a:pt x="4344181" y="34515"/>
                          <a:pt x="4151627" y="13716"/>
                        </a:cubicBezTo>
                        <a:cubicBezTo>
                          <a:pt x="3959073" y="-7083"/>
                          <a:pt x="3886970" y="28303"/>
                          <a:pt x="3717470" y="13716"/>
                        </a:cubicBezTo>
                        <a:cubicBezTo>
                          <a:pt x="3547970" y="-871"/>
                          <a:pt x="3451521" y="27300"/>
                          <a:pt x="3201909" y="13716"/>
                        </a:cubicBezTo>
                        <a:cubicBezTo>
                          <a:pt x="2952297" y="132"/>
                          <a:pt x="2543413" y="1457"/>
                          <a:pt x="2360729" y="13716"/>
                        </a:cubicBezTo>
                        <a:cubicBezTo>
                          <a:pt x="2178045" y="25975"/>
                          <a:pt x="1906056" y="21275"/>
                          <a:pt x="1682359" y="13716"/>
                        </a:cubicBezTo>
                        <a:cubicBezTo>
                          <a:pt x="1458662" y="6158"/>
                          <a:pt x="1330405" y="3474"/>
                          <a:pt x="1166797" y="13716"/>
                        </a:cubicBezTo>
                        <a:cubicBezTo>
                          <a:pt x="1003189" y="23958"/>
                          <a:pt x="278098" y="14961"/>
                          <a:pt x="0" y="13716"/>
                        </a:cubicBezTo>
                        <a:cubicBezTo>
                          <a:pt x="303" y="7982"/>
                          <a:pt x="182" y="520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65DB9A-408F-1B41-AEC9-B2C5D0F52D92}"/>
              </a:ext>
            </a:extLst>
          </p:cNvPr>
          <p:cNvSpPr>
            <a:spLocks noGrp="1"/>
          </p:cNvSpPr>
          <p:nvPr>
            <p:ph idx="1"/>
          </p:nvPr>
        </p:nvSpPr>
        <p:spPr>
          <a:xfrm>
            <a:off x="628650" y="1447038"/>
            <a:ext cx="7886700" cy="3188970"/>
          </a:xfrm>
        </p:spPr>
        <p:txBody>
          <a:bodyPr vert="horz" lIns="91440" tIns="45720" rIns="91440" bIns="45720" rtlCol="0">
            <a:normAutofit fontScale="92500" lnSpcReduction="20000"/>
          </a:bodyPr>
          <a:lstStyle/>
          <a:p>
            <a:pPr marL="0" indent="0" defTabSz="914400">
              <a:lnSpc>
                <a:spcPct val="90000"/>
              </a:lnSpc>
              <a:spcBef>
                <a:spcPts val="0"/>
              </a:spcBef>
              <a:buNone/>
            </a:pPr>
            <a:r>
              <a:rPr lang="en-US" sz="1400" b="1" dirty="0">
                <a:solidFill>
                  <a:schemeClr val="tx1"/>
                </a:solidFill>
                <a:effectLst/>
                <a:latin typeface="+mn-lt"/>
                <a:ea typeface="+mn-ea"/>
                <a:cs typeface="+mn-cs"/>
              </a:rPr>
              <a:t>FACILITATORS</a:t>
            </a:r>
          </a:p>
          <a:p>
            <a:pPr marL="285750" lvl="1" indent="0" defTabSz="914400">
              <a:lnSpc>
                <a:spcPct val="90000"/>
              </a:lnSpc>
              <a:spcBef>
                <a:spcPts val="0"/>
              </a:spcBef>
              <a:spcAft>
                <a:spcPts val="300"/>
              </a:spcAft>
              <a:buNone/>
            </a:pPr>
            <a:r>
              <a:rPr lang="en-US" sz="1400" b="1" dirty="0">
                <a:solidFill>
                  <a:schemeClr val="tx1"/>
                </a:solidFill>
                <a:effectLst/>
                <a:latin typeface="+mn-lt"/>
                <a:ea typeface="+mn-ea"/>
                <a:cs typeface="+mn-cs"/>
              </a:rPr>
              <a:t>Executive leadership</a:t>
            </a:r>
          </a:p>
          <a:p>
            <a:pPr marL="628650" lvl="2" indent="0" defTabSz="914400">
              <a:lnSpc>
                <a:spcPct val="90000"/>
              </a:lnSpc>
              <a:spcBef>
                <a:spcPts val="0"/>
              </a:spcBef>
              <a:spcAft>
                <a:spcPts val="300"/>
              </a:spcAft>
              <a:buNone/>
            </a:pPr>
            <a:r>
              <a:rPr lang="en-US" sz="1400" dirty="0">
                <a:solidFill>
                  <a:schemeClr val="tx1"/>
                </a:solidFill>
                <a:effectLst/>
                <a:latin typeface="+mn-lt"/>
                <a:ea typeface="+mn-ea"/>
                <a:cs typeface="+mn-cs"/>
              </a:rPr>
              <a:t>Leadership that transcends ministries, sectors, or departments, and that is exercised at all levels, is critical. It creates the ultimate political will fo</a:t>
            </a:r>
            <a:r>
              <a:rPr lang="en-US" sz="1400" dirty="0">
                <a:solidFill>
                  <a:schemeClr val="tx1"/>
                </a:solidFill>
                <a:latin typeface="+mn-lt"/>
                <a:ea typeface="+mn-ea"/>
                <a:cs typeface="+mn-cs"/>
              </a:rPr>
              <a:t>r </a:t>
            </a:r>
            <a:r>
              <a:rPr lang="en-US" sz="1400" dirty="0">
                <a:solidFill>
                  <a:schemeClr val="tx1"/>
                </a:solidFill>
                <a:effectLst/>
                <a:latin typeface="+mn-lt"/>
                <a:ea typeface="+mn-ea"/>
                <a:cs typeface="+mn-cs"/>
              </a:rPr>
              <a:t>cooperation in that it is authoritative, can shape mandates, and demand compliance. </a:t>
            </a:r>
          </a:p>
          <a:p>
            <a:pPr marL="285750" lvl="1" indent="0" defTabSz="914400">
              <a:lnSpc>
                <a:spcPct val="90000"/>
              </a:lnSpc>
              <a:spcBef>
                <a:spcPts val="0"/>
              </a:spcBef>
              <a:spcAft>
                <a:spcPts val="300"/>
              </a:spcAft>
              <a:buNone/>
            </a:pPr>
            <a:r>
              <a:rPr lang="en-US" sz="1400" b="1" dirty="0">
                <a:solidFill>
                  <a:schemeClr val="tx1"/>
                </a:solidFill>
                <a:effectLst/>
                <a:latin typeface="+mn-lt"/>
                <a:ea typeface="+mn-ea"/>
                <a:cs typeface="+mn-cs"/>
              </a:rPr>
              <a:t>Shared cross sectoral goals and coordination</a:t>
            </a:r>
          </a:p>
          <a:p>
            <a:pPr marL="628650" lvl="2" indent="0" defTabSz="914400">
              <a:lnSpc>
                <a:spcPct val="90000"/>
              </a:lnSpc>
              <a:spcBef>
                <a:spcPts val="0"/>
              </a:spcBef>
              <a:spcAft>
                <a:spcPts val="300"/>
              </a:spcAft>
              <a:buNone/>
            </a:pPr>
            <a:r>
              <a:rPr lang="en-US" sz="1400" dirty="0">
                <a:solidFill>
                  <a:schemeClr val="tx1"/>
                </a:solidFill>
                <a:effectLst/>
                <a:latin typeface="+mn-lt"/>
                <a:ea typeface="+mn-ea"/>
                <a:cs typeface="+mn-cs"/>
              </a:rPr>
              <a:t>Structural mechanisms established by governments for coordination across ministries through joint committees, shared workplans, and pooled budgets are crucial to ISA, as exemplified in health in all policy approaches. From a political perspective, the success of these initiatives depends on acknowledging and accommodating diverse and sometimes competing interests</a:t>
            </a:r>
            <a:r>
              <a:rPr lang="en-US" sz="1400" dirty="0">
                <a:solidFill>
                  <a:schemeClr val="tx1"/>
                </a:solidFill>
                <a:latin typeface="+mn-lt"/>
                <a:ea typeface="+mn-ea"/>
                <a:cs typeface="+mn-cs"/>
              </a:rPr>
              <a:t> </a:t>
            </a:r>
            <a:r>
              <a:rPr lang="en-US" sz="1400" dirty="0">
                <a:solidFill>
                  <a:schemeClr val="tx1"/>
                </a:solidFill>
                <a:effectLst/>
                <a:latin typeface="+mn-lt"/>
                <a:ea typeface="+mn-ea"/>
                <a:cs typeface="+mn-cs"/>
              </a:rPr>
              <a:t>and building trust.</a:t>
            </a:r>
          </a:p>
          <a:p>
            <a:pPr marL="285750" lvl="1" indent="0" defTabSz="914400">
              <a:lnSpc>
                <a:spcPct val="90000"/>
              </a:lnSpc>
              <a:spcBef>
                <a:spcPts val="0"/>
              </a:spcBef>
              <a:spcAft>
                <a:spcPts val="300"/>
              </a:spcAft>
              <a:buNone/>
            </a:pPr>
            <a:r>
              <a:rPr lang="en-US" sz="1400" b="1" dirty="0">
                <a:solidFill>
                  <a:schemeClr val="tx1"/>
                </a:solidFill>
                <a:effectLst/>
                <a:latin typeface="+mn-lt"/>
                <a:ea typeface="+mn-ea"/>
                <a:cs typeface="+mn-cs"/>
              </a:rPr>
              <a:t>Civic mobilization</a:t>
            </a:r>
            <a:endParaRPr lang="en-US" sz="1400" b="1" dirty="0">
              <a:solidFill>
                <a:schemeClr val="tx1"/>
              </a:solidFill>
              <a:latin typeface="+mn-lt"/>
              <a:ea typeface="+mn-ea"/>
              <a:cs typeface="+mn-cs"/>
            </a:endParaRPr>
          </a:p>
          <a:p>
            <a:pPr marL="628650" lvl="2" indent="0" defTabSz="914400">
              <a:lnSpc>
                <a:spcPct val="90000"/>
              </a:lnSpc>
              <a:spcBef>
                <a:spcPts val="0"/>
              </a:spcBef>
              <a:spcAft>
                <a:spcPts val="300"/>
              </a:spcAft>
              <a:buNone/>
            </a:pPr>
            <a:r>
              <a:rPr lang="en-US" sz="1400" dirty="0">
                <a:solidFill>
                  <a:schemeClr val="tx1"/>
                </a:solidFill>
                <a:effectLst/>
                <a:latin typeface="+mn-lt"/>
                <a:ea typeface="+mn-ea"/>
                <a:cs typeface="+mn-cs"/>
              </a:rPr>
              <a:t>Changing </a:t>
            </a:r>
            <a:r>
              <a:rPr lang="en-US" sz="1400" dirty="0" err="1">
                <a:solidFill>
                  <a:schemeClr val="tx1"/>
                </a:solidFill>
                <a:effectLst/>
                <a:latin typeface="+mn-lt"/>
                <a:ea typeface="+mn-ea"/>
                <a:cs typeface="+mn-cs"/>
              </a:rPr>
              <a:t>behaviour</a:t>
            </a:r>
            <a:r>
              <a:rPr lang="en-US" sz="1400" dirty="0">
                <a:solidFill>
                  <a:schemeClr val="tx1"/>
                </a:solidFill>
                <a:effectLst/>
                <a:latin typeface="+mn-lt"/>
                <a:ea typeface="+mn-ea"/>
                <a:cs typeface="+mn-cs"/>
              </a:rPr>
              <a:t> for human and planetary health requires interaction between the public (both as citizens and consumers), policy makers, and private sector leaders. </a:t>
            </a:r>
          </a:p>
          <a:p>
            <a:pPr marL="285750" lvl="1" indent="0" defTabSz="914400">
              <a:lnSpc>
                <a:spcPct val="90000"/>
              </a:lnSpc>
              <a:spcBef>
                <a:spcPts val="0"/>
              </a:spcBef>
              <a:spcAft>
                <a:spcPts val="300"/>
              </a:spcAft>
              <a:buNone/>
            </a:pPr>
            <a:r>
              <a:rPr lang="en-US" sz="1400" b="1" dirty="0">
                <a:solidFill>
                  <a:schemeClr val="tx1"/>
                </a:solidFill>
                <a:effectLst/>
                <a:latin typeface="+mn-lt"/>
                <a:ea typeface="+mn-ea"/>
                <a:cs typeface="+mn-cs"/>
              </a:rPr>
              <a:t>Accountability</a:t>
            </a:r>
          </a:p>
          <a:p>
            <a:pPr marL="628650" lvl="2" indent="0" defTabSz="914400">
              <a:lnSpc>
                <a:spcPct val="90000"/>
              </a:lnSpc>
              <a:spcBef>
                <a:spcPts val="0"/>
              </a:spcBef>
              <a:spcAft>
                <a:spcPts val="300"/>
              </a:spcAft>
              <a:buNone/>
            </a:pPr>
            <a:r>
              <a:rPr lang="en-US" sz="1400" dirty="0">
                <a:solidFill>
                  <a:schemeClr val="tx1"/>
                </a:solidFill>
                <a:effectLst/>
                <a:latin typeface="+mn-lt"/>
                <a:ea typeface="+mn-ea"/>
                <a:cs typeface="+mn-cs"/>
              </a:rPr>
              <a:t>Robust governance and accountability mechanisms are a prerequisite. Legislation in support of ISA, often in response to political </a:t>
            </a:r>
            <a:r>
              <a:rPr lang="en-US" sz="1400" dirty="0" err="1">
                <a:solidFill>
                  <a:schemeClr val="tx1"/>
                </a:solidFill>
                <a:effectLst/>
                <a:latin typeface="+mn-lt"/>
                <a:ea typeface="+mn-ea"/>
                <a:cs typeface="+mn-cs"/>
              </a:rPr>
              <a:t>mobilisation</a:t>
            </a:r>
            <a:r>
              <a:rPr lang="en-US" sz="1400" dirty="0">
                <a:solidFill>
                  <a:schemeClr val="tx1"/>
                </a:solidFill>
                <a:effectLst/>
                <a:latin typeface="+mn-lt"/>
                <a:ea typeface="+mn-ea"/>
                <a:cs typeface="+mn-cs"/>
              </a:rPr>
              <a:t>, draws on established mechanisms in government to ensure accountability, and moreover can have a lasting effect beyond any particular administration. Examples include the Public Health Act in South Australia.</a:t>
            </a:r>
          </a:p>
          <a:p>
            <a:pPr marL="457200" lvl="1" indent="-228600" defTabSz="914400">
              <a:lnSpc>
                <a:spcPct val="90000"/>
              </a:lnSpc>
              <a:spcBef>
                <a:spcPts val="0"/>
              </a:spcBef>
            </a:pPr>
            <a:endParaRPr lang="en-US" sz="1100" dirty="0">
              <a:solidFill>
                <a:schemeClr val="tx1"/>
              </a:solidFill>
              <a:effectLst/>
              <a:latin typeface="+mn-lt"/>
              <a:ea typeface="+mn-ea"/>
              <a:cs typeface="+mn-cs"/>
            </a:endParaRP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6457950" y="4767262"/>
            <a:ext cx="2057400" cy="273844"/>
          </a:xfrm>
        </p:spPr>
        <p:txBody>
          <a:bodyPr vert="horz" lIns="91440" tIns="45720" rIns="91440" bIns="45720" rtlCol="0" anchor="ctr">
            <a:normAutofit/>
          </a:bodyPr>
          <a:lstStyle/>
          <a:p>
            <a:pPr defTabSz="914400">
              <a:lnSpc>
                <a:spcPct val="90000"/>
              </a:lnSpc>
              <a:spcAft>
                <a:spcPts val="600"/>
              </a:spcAft>
            </a:pPr>
            <a:fld id="{F162394F-D6D9-FB47-AAC2-9C87875CA352}" type="slidenum">
              <a:rPr lang="en-US" sz="1200" smtClean="0">
                <a:solidFill>
                  <a:schemeClr val="tx1">
                    <a:tint val="75000"/>
                  </a:schemeClr>
                </a:solidFill>
                <a:latin typeface="+mn-lt"/>
                <a:ea typeface="+mn-ea"/>
                <a:cs typeface="+mn-cs"/>
              </a:rPr>
              <a:pPr defTabSz="914400">
                <a:lnSpc>
                  <a:spcPct val="90000"/>
                </a:lnSpc>
                <a:spcAft>
                  <a:spcPts val="600"/>
                </a:spcAft>
              </a:pPr>
              <a:t>12</a:t>
            </a:fld>
            <a:endParaRPr lang="en-US" sz="1200">
              <a:solidFill>
                <a:schemeClr val="tx1">
                  <a:tint val="75000"/>
                </a:schemeClr>
              </a:solidFill>
              <a:latin typeface="+mn-lt"/>
              <a:ea typeface="+mn-ea"/>
              <a:cs typeface="+mn-cs"/>
            </a:endParaRPr>
          </a:p>
        </p:txBody>
      </p:sp>
      <p:sp>
        <p:nvSpPr>
          <p:cNvPr id="9" name="TextBox 8">
            <a:extLst>
              <a:ext uri="{FF2B5EF4-FFF2-40B4-BE49-F238E27FC236}">
                <a16:creationId xmlns:a16="http://schemas.microsoft.com/office/drawing/2014/main" id="{B445F084-4568-306C-BD17-176DC00E9ADF}"/>
              </a:ext>
            </a:extLst>
          </p:cNvPr>
          <p:cNvSpPr txBox="1"/>
          <p:nvPr/>
        </p:nvSpPr>
        <p:spPr>
          <a:xfrm>
            <a:off x="501777" y="4669602"/>
            <a:ext cx="5956173" cy="553998"/>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8" name="Bildobjekt 7">
            <a:extLst>
              <a:ext uri="{FF2B5EF4-FFF2-40B4-BE49-F238E27FC236}">
                <a16:creationId xmlns:a16="http://schemas.microsoft.com/office/drawing/2014/main" id="{323B389A-715C-2EBC-ACC3-196700971B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10" name="Picture 9" descr="Logo, company name&#10;&#10;Description automatically generated">
            <a:extLst>
              <a:ext uri="{FF2B5EF4-FFF2-40B4-BE49-F238E27FC236}">
                <a16:creationId xmlns:a16="http://schemas.microsoft.com/office/drawing/2014/main" id="{3489DD67-83DD-E9C4-F4DC-FD6D1D0CBE67}"/>
              </a:ext>
            </a:extLst>
          </p:cNvPr>
          <p:cNvPicPr>
            <a:picLocks noChangeAspect="1"/>
          </p:cNvPicPr>
          <p:nvPr/>
        </p:nvPicPr>
        <p:blipFill rotWithShape="1">
          <a:blip r:embed="rId3"/>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417047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1035F1B-DF5A-4645-B499-18CA7198FA40}"/>
              </a:ext>
            </a:extLst>
          </p:cNvPr>
          <p:cNvSpPr txBox="1"/>
          <p:nvPr/>
        </p:nvSpPr>
        <p:spPr>
          <a:xfrm>
            <a:off x="207390" y="343501"/>
            <a:ext cx="8738647" cy="400110"/>
          </a:xfrm>
          <a:prstGeom prst="rect">
            <a:avLst/>
          </a:prstGeom>
          <a:solidFill>
            <a:schemeClr val="bg1"/>
          </a:solidFill>
        </p:spPr>
        <p:txBody>
          <a:bodyPr wrap="square" rtlCol="0">
            <a:spAutoFit/>
          </a:bodyPr>
          <a:lstStyle/>
          <a:p>
            <a:r>
              <a:rPr lang="en-GB" sz="2000" b="1" dirty="0">
                <a:latin typeface="+mj-lt"/>
              </a:rPr>
              <a:t>Tackling the politics of intersectoral action for the health of people and the planet</a:t>
            </a:r>
          </a:p>
        </p:txBody>
      </p:sp>
      <p:grpSp>
        <p:nvGrpSpPr>
          <p:cNvPr id="24" name="Group 23">
            <a:extLst>
              <a:ext uri="{FF2B5EF4-FFF2-40B4-BE49-F238E27FC236}">
                <a16:creationId xmlns:a16="http://schemas.microsoft.com/office/drawing/2014/main" id="{9AFD95D4-76FA-4E35-ABA8-3581C194F003}"/>
              </a:ext>
            </a:extLst>
          </p:cNvPr>
          <p:cNvGrpSpPr/>
          <p:nvPr/>
        </p:nvGrpSpPr>
        <p:grpSpPr>
          <a:xfrm>
            <a:off x="1482673" y="912065"/>
            <a:ext cx="6930939" cy="3770263"/>
            <a:chOff x="1103532" y="898348"/>
            <a:chExt cx="6930939" cy="3770263"/>
          </a:xfrm>
        </p:grpSpPr>
        <p:sp>
          <p:nvSpPr>
            <p:cNvPr id="7" name="TextBox 6">
              <a:extLst>
                <a:ext uri="{FF2B5EF4-FFF2-40B4-BE49-F238E27FC236}">
                  <a16:creationId xmlns:a16="http://schemas.microsoft.com/office/drawing/2014/main" id="{B6D8D8DA-7C61-44A4-982D-24884587ABA0}"/>
                </a:ext>
              </a:extLst>
            </p:cNvPr>
            <p:cNvSpPr txBox="1"/>
            <p:nvPr/>
          </p:nvSpPr>
          <p:spPr>
            <a:xfrm>
              <a:off x="1801311" y="898348"/>
              <a:ext cx="6233160" cy="3770263"/>
            </a:xfrm>
            <a:prstGeom prst="rect">
              <a:avLst/>
            </a:prstGeom>
            <a:noFill/>
          </p:spPr>
          <p:txBody>
            <a:bodyPr wrap="square">
              <a:spAutoFit/>
            </a:bodyPr>
            <a:lstStyle/>
            <a:p>
              <a:r>
                <a:rPr lang="en-GB" sz="1100" b="1" dirty="0">
                  <a:solidFill>
                    <a:srgbClr val="B71C3E"/>
                  </a:solidFill>
                </a:rPr>
                <a:t>Professor Göran Tomson</a:t>
              </a:r>
            </a:p>
            <a:p>
              <a:r>
                <a:rPr lang="en-GB" sz="1050" dirty="0"/>
                <a:t>Distinguished Fellow, The George Institute</a:t>
              </a:r>
            </a:p>
            <a:p>
              <a:r>
                <a:rPr lang="en-GB" sz="1050" dirty="0"/>
                <a:t>Counsellor on UN Agenda 2030 to President’s Office, Karolinska Institutet, Sweden</a:t>
              </a:r>
            </a:p>
            <a:p>
              <a:r>
                <a:rPr lang="en-GB" sz="1050" dirty="0"/>
                <a:t>Co-Founder, SIGHT, Royal Swedish Academy of Sciences, Sweden</a:t>
              </a:r>
            </a:p>
            <a:p>
              <a:endParaRPr lang="en-GB" sz="1050" dirty="0"/>
            </a:p>
            <a:p>
              <a:pPr lvl="3"/>
              <a:r>
                <a:rPr lang="en-GB" sz="1100" b="1" dirty="0">
                  <a:solidFill>
                    <a:srgbClr val="B71C3E"/>
                  </a:solidFill>
                </a:rPr>
                <a:t>Sir Andrew Haines</a:t>
              </a:r>
            </a:p>
            <a:p>
              <a:pPr lvl="3"/>
              <a:r>
                <a:rPr lang="en-GB" sz="1050" dirty="0"/>
                <a:t>Professor, Environmental Change and Public Health, LSHTM, UK</a:t>
              </a:r>
            </a:p>
            <a:p>
              <a:endParaRPr lang="en-GB" sz="1050" b="1" dirty="0"/>
            </a:p>
            <a:p>
              <a:r>
                <a:rPr lang="en-GB" sz="1100" b="1" dirty="0">
                  <a:solidFill>
                    <a:srgbClr val="B71C3E"/>
                  </a:solidFill>
                </a:rPr>
                <a:t>Professor Ole Petter Ottersen</a:t>
              </a:r>
            </a:p>
            <a:p>
              <a:r>
                <a:rPr lang="en-GB" sz="1050" dirty="0"/>
                <a:t>President, Karolinska </a:t>
              </a:r>
              <a:r>
                <a:rPr lang="en-GB" sz="1050" dirty="0" err="1"/>
                <a:t>Institutet</a:t>
              </a:r>
              <a:r>
                <a:rPr lang="en-GB" sz="1050" dirty="0"/>
                <a:t>, Sweden</a:t>
              </a:r>
            </a:p>
            <a:p>
              <a:endParaRPr lang="en-GB" sz="1100" b="1" dirty="0"/>
            </a:p>
            <a:p>
              <a:pPr lvl="3"/>
              <a:r>
                <a:rPr lang="en-GB" sz="1100" b="1" dirty="0">
                  <a:solidFill>
                    <a:srgbClr val="B71C3E"/>
                  </a:solidFill>
                </a:rPr>
                <a:t>Dr Shyama Kuruvilla</a:t>
              </a:r>
            </a:p>
            <a:p>
              <a:pPr lvl="3"/>
              <a:r>
                <a:rPr lang="en-GB" sz="1050" dirty="0"/>
                <a:t>Senior Strategic Advisor, World Health Organization, Switzerland</a:t>
              </a:r>
            </a:p>
            <a:p>
              <a:endParaRPr lang="en-GB" sz="1050" dirty="0"/>
            </a:p>
            <a:p>
              <a:r>
                <a:rPr lang="en-GB" sz="1100" b="1" dirty="0">
                  <a:solidFill>
                    <a:srgbClr val="B71C3E"/>
                  </a:solidFill>
                </a:rPr>
                <a:t>Dr Jemilah Mahmood</a:t>
              </a:r>
            </a:p>
            <a:p>
              <a:r>
                <a:rPr lang="en-GB" sz="1050" dirty="0"/>
                <a:t>Executive Director, Sunway Centre for Planetary Health, Sunway University, Malaysia</a:t>
              </a:r>
            </a:p>
            <a:p>
              <a:endParaRPr lang="en-GB" sz="1050" b="1" dirty="0"/>
            </a:p>
            <a:p>
              <a:pPr lvl="3"/>
              <a:r>
                <a:rPr lang="en-GB" sz="1100" b="1" dirty="0">
                  <a:solidFill>
                    <a:srgbClr val="B71C3E"/>
                  </a:solidFill>
                </a:rPr>
                <a:t>Anastasia Alden</a:t>
              </a:r>
            </a:p>
            <a:p>
              <a:pPr lvl="3"/>
              <a:r>
                <a:rPr lang="en-GB" sz="1050" dirty="0"/>
                <a:t>Communications Manager, The George Institute for Global Health, UK</a:t>
              </a:r>
            </a:p>
            <a:p>
              <a:endParaRPr lang="en-GB" sz="1050" b="1" dirty="0">
                <a:solidFill>
                  <a:srgbClr val="B71C3E"/>
                </a:solidFill>
              </a:endParaRPr>
            </a:p>
            <a:p>
              <a:r>
                <a:rPr lang="en-GB" sz="1100" b="1" dirty="0">
                  <a:solidFill>
                    <a:srgbClr val="B71C3E"/>
                  </a:solidFill>
                </a:rPr>
                <a:t>Maarinke van der Meulen</a:t>
              </a:r>
            </a:p>
            <a:p>
              <a:r>
                <a:rPr lang="en-GB" sz="1050" dirty="0"/>
                <a:t>Programme Manager, Thought Leadership, The George Institute for Global Health, Australia</a:t>
              </a:r>
            </a:p>
          </p:txBody>
        </p:sp>
        <p:pic>
          <p:nvPicPr>
            <p:cNvPr id="10" name="Picture 9" descr="A picture containing person, wall, person, indoor&#10;&#10;Description automatically generated">
              <a:extLst>
                <a:ext uri="{FF2B5EF4-FFF2-40B4-BE49-F238E27FC236}">
                  <a16:creationId xmlns:a16="http://schemas.microsoft.com/office/drawing/2014/main" id="{2632AC68-757D-4F4C-AC2F-DFC58C8AD80B}"/>
                </a:ext>
              </a:extLst>
            </p:cNvPr>
            <p:cNvPicPr>
              <a:picLocks noChangeAspect="1"/>
            </p:cNvPicPr>
            <p:nvPr/>
          </p:nvPicPr>
          <p:blipFill rotWithShape="1">
            <a:blip r:embed="rId3"/>
            <a:srcRect l="5941"/>
            <a:stretch/>
          </p:blipFill>
          <p:spPr>
            <a:xfrm>
              <a:off x="1109529" y="903914"/>
              <a:ext cx="582965" cy="619785"/>
            </a:xfrm>
            <a:prstGeom prst="rect">
              <a:avLst/>
            </a:prstGeom>
          </p:spPr>
        </p:pic>
        <p:pic>
          <p:nvPicPr>
            <p:cNvPr id="12" name="Picture 11" descr="A picture containing person, wearing, shirt, hairpiece&#10;&#10;Description automatically generated">
              <a:extLst>
                <a:ext uri="{FF2B5EF4-FFF2-40B4-BE49-F238E27FC236}">
                  <a16:creationId xmlns:a16="http://schemas.microsoft.com/office/drawing/2014/main" id="{6175FF24-1CB7-4F3F-8F57-A43D45E5F2DE}"/>
                </a:ext>
              </a:extLst>
            </p:cNvPr>
            <p:cNvPicPr>
              <a:picLocks noChangeAspect="1"/>
            </p:cNvPicPr>
            <p:nvPr/>
          </p:nvPicPr>
          <p:blipFill>
            <a:blip r:embed="rId4"/>
            <a:stretch>
              <a:fillRect/>
            </a:stretch>
          </p:blipFill>
          <p:spPr>
            <a:xfrm>
              <a:off x="7139318" y="2571750"/>
              <a:ext cx="628651" cy="628651"/>
            </a:xfrm>
            <a:prstGeom prst="rect">
              <a:avLst/>
            </a:prstGeom>
          </p:spPr>
        </p:pic>
        <p:pic>
          <p:nvPicPr>
            <p:cNvPr id="15" name="Picture 14">
              <a:extLst>
                <a:ext uri="{FF2B5EF4-FFF2-40B4-BE49-F238E27FC236}">
                  <a16:creationId xmlns:a16="http://schemas.microsoft.com/office/drawing/2014/main" id="{5109C3CB-A155-44DD-BF08-3579045E714E}"/>
                </a:ext>
              </a:extLst>
            </p:cNvPr>
            <p:cNvPicPr>
              <a:picLocks noChangeAspect="1"/>
            </p:cNvPicPr>
            <p:nvPr/>
          </p:nvPicPr>
          <p:blipFill rotWithShape="1">
            <a:blip r:embed="rId5"/>
            <a:srcRect b="20092"/>
            <a:stretch/>
          </p:blipFill>
          <p:spPr>
            <a:xfrm>
              <a:off x="1114342" y="2110375"/>
              <a:ext cx="629719" cy="670925"/>
            </a:xfrm>
            <a:prstGeom prst="rect">
              <a:avLst/>
            </a:prstGeom>
          </p:spPr>
        </p:pic>
        <p:pic>
          <p:nvPicPr>
            <p:cNvPr id="3" name="Picture 2" descr="A picture containing person, window, person, standing&#10;&#10;Description automatically generated">
              <a:extLst>
                <a:ext uri="{FF2B5EF4-FFF2-40B4-BE49-F238E27FC236}">
                  <a16:creationId xmlns:a16="http://schemas.microsoft.com/office/drawing/2014/main" id="{16517E59-66F8-4029-AE12-18B267556942}"/>
                </a:ext>
              </a:extLst>
            </p:cNvPr>
            <p:cNvPicPr>
              <a:picLocks noChangeAspect="1"/>
            </p:cNvPicPr>
            <p:nvPr/>
          </p:nvPicPr>
          <p:blipFill rotWithShape="1">
            <a:blip r:embed="rId6"/>
            <a:srcRect l="28623" t="2365" r="40412" b="35660"/>
            <a:stretch/>
          </p:blipFill>
          <p:spPr>
            <a:xfrm>
              <a:off x="7144505" y="1614153"/>
              <a:ext cx="623463" cy="707528"/>
            </a:xfrm>
            <a:prstGeom prst="rect">
              <a:avLst/>
            </a:prstGeom>
          </p:spPr>
        </p:pic>
        <p:pic>
          <p:nvPicPr>
            <p:cNvPr id="19" name="Picture 18" descr="A picture containing person&#10;&#10;Description automatically generated">
              <a:extLst>
                <a:ext uri="{FF2B5EF4-FFF2-40B4-BE49-F238E27FC236}">
                  <a16:creationId xmlns:a16="http://schemas.microsoft.com/office/drawing/2014/main" id="{F57F1F35-CF73-4B55-AAA2-FD4879794EC7}"/>
                </a:ext>
              </a:extLst>
            </p:cNvPr>
            <p:cNvPicPr>
              <a:picLocks noChangeAspect="1"/>
            </p:cNvPicPr>
            <p:nvPr/>
          </p:nvPicPr>
          <p:blipFill rotWithShape="1">
            <a:blip r:embed="rId7"/>
            <a:srcRect t="6188" b="16577"/>
            <a:stretch/>
          </p:blipFill>
          <p:spPr>
            <a:xfrm>
              <a:off x="1106782" y="3065775"/>
              <a:ext cx="628650" cy="670925"/>
            </a:xfrm>
            <a:prstGeom prst="rect">
              <a:avLst/>
            </a:prstGeom>
          </p:spPr>
        </p:pic>
        <p:pic>
          <p:nvPicPr>
            <p:cNvPr id="21" name="Picture 20">
              <a:extLst>
                <a:ext uri="{FF2B5EF4-FFF2-40B4-BE49-F238E27FC236}">
                  <a16:creationId xmlns:a16="http://schemas.microsoft.com/office/drawing/2014/main" id="{B376B31B-EC8C-4362-BB88-41865F27203E}"/>
                </a:ext>
              </a:extLst>
            </p:cNvPr>
            <p:cNvPicPr>
              <a:picLocks noChangeAspect="1"/>
            </p:cNvPicPr>
            <p:nvPr/>
          </p:nvPicPr>
          <p:blipFill rotWithShape="1">
            <a:blip r:embed="rId8"/>
            <a:srcRect l="1" r="6301"/>
            <a:stretch/>
          </p:blipFill>
          <p:spPr>
            <a:xfrm>
              <a:off x="1103532" y="3987913"/>
              <a:ext cx="628650" cy="670925"/>
            </a:xfrm>
            <a:prstGeom prst="rect">
              <a:avLst/>
            </a:prstGeom>
          </p:spPr>
        </p:pic>
        <p:pic>
          <p:nvPicPr>
            <p:cNvPr id="23" name="Picture 22" descr="A picture containing person, wall, clothing, person&#10;&#10;Description automatically generated">
              <a:extLst>
                <a:ext uri="{FF2B5EF4-FFF2-40B4-BE49-F238E27FC236}">
                  <a16:creationId xmlns:a16="http://schemas.microsoft.com/office/drawing/2014/main" id="{DFAEA921-5FA4-454F-AD33-D6B987CF51AA}"/>
                </a:ext>
              </a:extLst>
            </p:cNvPr>
            <p:cNvPicPr>
              <a:picLocks noChangeAspect="1"/>
            </p:cNvPicPr>
            <p:nvPr/>
          </p:nvPicPr>
          <p:blipFill rotWithShape="1">
            <a:blip r:embed="rId9"/>
            <a:srcRect l="5570"/>
            <a:stretch/>
          </p:blipFill>
          <p:spPr>
            <a:xfrm>
              <a:off x="7139319" y="3601510"/>
              <a:ext cx="628651" cy="643642"/>
            </a:xfrm>
            <a:prstGeom prst="rect">
              <a:avLst/>
            </a:prstGeom>
          </p:spPr>
        </p:pic>
      </p:grpSp>
      <p:pic>
        <p:nvPicPr>
          <p:cNvPr id="14" name="Bildobjekt 7">
            <a:extLst>
              <a:ext uri="{FF2B5EF4-FFF2-40B4-BE49-F238E27FC236}">
                <a16:creationId xmlns:a16="http://schemas.microsoft.com/office/drawing/2014/main" id="{A88D3983-0319-8A1E-6A72-671F2A70E9F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16" name="Picture 15" descr="Logo, company name&#10;&#10;Description automatically generated">
            <a:extLst>
              <a:ext uri="{FF2B5EF4-FFF2-40B4-BE49-F238E27FC236}">
                <a16:creationId xmlns:a16="http://schemas.microsoft.com/office/drawing/2014/main" id="{F7F77D9F-FB5C-CB9F-56F1-81A95BC5282A}"/>
              </a:ext>
            </a:extLst>
          </p:cNvPr>
          <p:cNvPicPr>
            <a:picLocks noChangeAspect="1"/>
          </p:cNvPicPr>
          <p:nvPr/>
        </p:nvPicPr>
        <p:blipFill rotWithShape="1">
          <a:blip r:embed="rId11"/>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231757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1" y="1057559"/>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439858" y="1262817"/>
            <a:ext cx="2336449" cy="1797269"/>
          </a:xfrm>
        </p:spPr>
        <p:txBody>
          <a:bodyPr vert="horz" lIns="91440" tIns="45720" rIns="91440" bIns="45720" rtlCol="0" anchor="b">
            <a:normAutofit/>
          </a:bodyPr>
          <a:lstStyle/>
          <a:p>
            <a:pPr algn="r" defTabSz="914400">
              <a:lnSpc>
                <a:spcPct val="90000"/>
              </a:lnSpc>
              <a:spcBef>
                <a:spcPct val="0"/>
              </a:spcBef>
            </a:pPr>
            <a:r>
              <a:rPr lang="en-US" sz="3000" b="1" kern="1200">
                <a:solidFill>
                  <a:srgbClr val="FFFFFF"/>
                </a:solidFill>
                <a:effectLst/>
                <a:latin typeface="+mj-lt"/>
                <a:ea typeface="+mj-ea"/>
                <a:cs typeface="+mj-cs"/>
              </a:rPr>
              <a:t>Barriers and facilitators of intersectoral action</a:t>
            </a: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8778240" y="4841748"/>
            <a:ext cx="336042" cy="273843"/>
          </a:xfrm>
        </p:spPr>
        <p:txBody>
          <a:bodyPr vert="horz" lIns="91440" tIns="45720" rIns="91440" bIns="45720" rtlCol="0" anchor="ctr">
            <a:normAutofit/>
          </a:bodyPr>
          <a:lstStyle/>
          <a:p>
            <a:pPr defTabSz="914400">
              <a:spcAft>
                <a:spcPts val="600"/>
              </a:spcAft>
            </a:pPr>
            <a:fld id="{F162394F-D6D9-FB47-AAC2-9C87875CA352}" type="slidenum">
              <a:rPr lang="en-US">
                <a:solidFill>
                  <a:schemeClr val="tx1">
                    <a:lumMod val="50000"/>
                    <a:lumOff val="50000"/>
                  </a:schemeClr>
                </a:solidFill>
                <a:latin typeface="+mn-lt"/>
                <a:ea typeface="+mn-ea"/>
                <a:cs typeface="+mn-cs"/>
              </a:rPr>
              <a:pPr defTabSz="914400">
                <a:spcAft>
                  <a:spcPts val="600"/>
                </a:spcAft>
              </a:pPr>
              <a:t>3</a:t>
            </a:fld>
            <a:endParaRPr lang="en-US">
              <a:solidFill>
                <a:schemeClr val="tx1">
                  <a:lumMod val="50000"/>
                  <a:lumOff val="50000"/>
                </a:schemeClr>
              </a:solidFill>
              <a:latin typeface="+mn-lt"/>
              <a:ea typeface="+mn-ea"/>
              <a:cs typeface="+mn-cs"/>
            </a:endParaRPr>
          </a:p>
        </p:txBody>
      </p:sp>
      <p:graphicFrame>
        <p:nvGraphicFramePr>
          <p:cNvPr id="14" name="Content Placeholder 2">
            <a:extLst>
              <a:ext uri="{FF2B5EF4-FFF2-40B4-BE49-F238E27FC236}">
                <a16:creationId xmlns:a16="http://schemas.microsoft.com/office/drawing/2014/main" id="{E7C3987D-8347-4D33-0B51-FF65B73F5B90}"/>
              </a:ext>
            </a:extLst>
          </p:cNvPr>
          <p:cNvGraphicFramePr>
            <a:graphicFrameLocks noGrp="1"/>
          </p:cNvGraphicFramePr>
          <p:nvPr>
            <p:ph idx="1"/>
            <p:extLst>
              <p:ext uri="{D42A27DB-BD31-4B8C-83A1-F6EECF244321}">
                <p14:modId xmlns:p14="http://schemas.microsoft.com/office/powerpoint/2010/main" val="1906998815"/>
              </p:ext>
            </p:extLst>
          </p:nvPr>
        </p:nvGraphicFramePr>
        <p:xfrm>
          <a:off x="3678789" y="562830"/>
          <a:ext cx="5000124" cy="409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a:extLst>
              <a:ext uri="{FF2B5EF4-FFF2-40B4-BE49-F238E27FC236}">
                <a16:creationId xmlns:a16="http://schemas.microsoft.com/office/drawing/2014/main" id="{9CBDF080-4BFF-D1F6-9AAD-D5C696540C83}"/>
              </a:ext>
            </a:extLst>
          </p:cNvPr>
          <p:cNvSpPr txBox="1"/>
          <p:nvPr/>
        </p:nvSpPr>
        <p:spPr>
          <a:xfrm>
            <a:off x="3091504" y="4281723"/>
            <a:ext cx="3133491" cy="861774"/>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13" name="Bildobjekt 7">
            <a:extLst>
              <a:ext uri="{FF2B5EF4-FFF2-40B4-BE49-F238E27FC236}">
                <a16:creationId xmlns:a16="http://schemas.microsoft.com/office/drawing/2014/main" id="{9F49BB36-9F5B-6355-A79F-7CB55896F1F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16" name="Picture 15" descr="Logo, company name&#10;&#10;Description automatically generated">
            <a:extLst>
              <a:ext uri="{FF2B5EF4-FFF2-40B4-BE49-F238E27FC236}">
                <a16:creationId xmlns:a16="http://schemas.microsoft.com/office/drawing/2014/main" id="{98FF66FC-F74C-337A-CA83-B42CA42D2158}"/>
              </a:ext>
            </a:extLst>
          </p:cNvPr>
          <p:cNvPicPr>
            <a:picLocks noChangeAspect="1"/>
          </p:cNvPicPr>
          <p:nvPr/>
        </p:nvPicPr>
        <p:blipFill rotWithShape="1">
          <a:blip r:embed="rId8"/>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252072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65CF1F6-5B6D-1760-6A22-B026A0403E54}"/>
              </a:ext>
            </a:extLst>
          </p:cNvPr>
          <p:cNvSpPr>
            <a:spLocks noGrp="1"/>
          </p:cNvSpPr>
          <p:nvPr>
            <p:ph type="title"/>
          </p:nvPr>
        </p:nvSpPr>
        <p:spPr/>
        <p:txBody>
          <a:bodyPr/>
          <a:lstStyle/>
          <a:p>
            <a:r>
              <a:rPr lang="en-US" dirty="0"/>
              <a:t>The way forward</a:t>
            </a:r>
          </a:p>
        </p:txBody>
      </p:sp>
      <p:graphicFrame>
        <p:nvGraphicFramePr>
          <p:cNvPr id="47" name="Content Placeholder 5">
            <a:extLst>
              <a:ext uri="{FF2B5EF4-FFF2-40B4-BE49-F238E27FC236}">
                <a16:creationId xmlns:a16="http://schemas.microsoft.com/office/drawing/2014/main" id="{5D2E4CE7-D552-4385-8144-3C094E408EF4}"/>
              </a:ext>
            </a:extLst>
          </p:cNvPr>
          <p:cNvGraphicFramePr>
            <a:graphicFrameLocks noGrp="1"/>
          </p:cNvGraphicFramePr>
          <p:nvPr>
            <p:ph idx="1"/>
            <p:extLst>
              <p:ext uri="{D42A27DB-BD31-4B8C-83A1-F6EECF244321}">
                <p14:modId xmlns:p14="http://schemas.microsoft.com/office/powerpoint/2010/main" val="1866282392"/>
              </p:ext>
            </p:extLst>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Bildobjekt 7">
            <a:extLst>
              <a:ext uri="{FF2B5EF4-FFF2-40B4-BE49-F238E27FC236}">
                <a16:creationId xmlns:a16="http://schemas.microsoft.com/office/drawing/2014/main" id="{3B3EA928-C935-DA60-68E8-61DC80D0F41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6" name="Picture 5" descr="Logo, company name&#10;&#10;Description automatically generated">
            <a:extLst>
              <a:ext uri="{FF2B5EF4-FFF2-40B4-BE49-F238E27FC236}">
                <a16:creationId xmlns:a16="http://schemas.microsoft.com/office/drawing/2014/main" id="{EE7340CB-16B8-FA58-E9FC-57AE8E4D08FB}"/>
              </a:ext>
            </a:extLst>
          </p:cNvPr>
          <p:cNvPicPr>
            <a:picLocks noChangeAspect="1"/>
          </p:cNvPicPr>
          <p:nvPr/>
        </p:nvPicPr>
        <p:blipFill rotWithShape="1">
          <a:blip r:embed="rId9"/>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4545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628650" y="273843"/>
            <a:ext cx="7886700" cy="994173"/>
          </a:xfrm>
        </p:spPr>
        <p:txBody>
          <a:bodyPr vert="horz" lIns="91440" tIns="45720" rIns="91440" bIns="45720" rtlCol="0" anchor="ctr">
            <a:normAutofit/>
          </a:bodyPr>
          <a:lstStyle/>
          <a:p>
            <a:pPr defTabSz="914400">
              <a:lnSpc>
                <a:spcPct val="90000"/>
              </a:lnSpc>
              <a:spcBef>
                <a:spcPct val="0"/>
              </a:spcBef>
            </a:pPr>
            <a:r>
              <a:rPr lang="en-US" sz="4100" kern="1200">
                <a:solidFill>
                  <a:schemeClr val="tx1"/>
                </a:solidFill>
                <a:latin typeface="+mj-lt"/>
                <a:ea typeface="+mj-ea"/>
                <a:cs typeface="+mj-cs"/>
              </a:rPr>
              <a:t>Key Message 1</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258029"/>
            <a:ext cx="8140446" cy="13716"/>
          </a:xfrm>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 name="connsiteX0" fmla="*/ 0 w 8140446"/>
              <a:gd name="connsiteY0" fmla="*/ 0 h 13716"/>
              <a:gd name="connsiteX1" fmla="*/ 596966 w 8140446"/>
              <a:gd name="connsiteY1" fmla="*/ 0 h 13716"/>
              <a:gd name="connsiteX2" fmla="*/ 1031123 w 8140446"/>
              <a:gd name="connsiteY2" fmla="*/ 0 h 13716"/>
              <a:gd name="connsiteX3" fmla="*/ 1872303 w 8140446"/>
              <a:gd name="connsiteY3" fmla="*/ 0 h 13716"/>
              <a:gd name="connsiteX4" fmla="*/ 2469269 w 8140446"/>
              <a:gd name="connsiteY4" fmla="*/ 0 h 13716"/>
              <a:gd name="connsiteX5" fmla="*/ 3066235 w 8140446"/>
              <a:gd name="connsiteY5" fmla="*/ 0 h 13716"/>
              <a:gd name="connsiteX6" fmla="*/ 3907414 w 8140446"/>
              <a:gd name="connsiteY6" fmla="*/ 0 h 13716"/>
              <a:gd name="connsiteX7" fmla="*/ 4422976 w 8140446"/>
              <a:gd name="connsiteY7" fmla="*/ 0 h 13716"/>
              <a:gd name="connsiteX8" fmla="*/ 5264155 w 8140446"/>
              <a:gd name="connsiteY8" fmla="*/ 0 h 13716"/>
              <a:gd name="connsiteX9" fmla="*/ 6105335 w 8140446"/>
              <a:gd name="connsiteY9" fmla="*/ 0 h 13716"/>
              <a:gd name="connsiteX10" fmla="*/ 6783705 w 8140446"/>
              <a:gd name="connsiteY10" fmla="*/ 0 h 13716"/>
              <a:gd name="connsiteX11" fmla="*/ 8140446 w 8140446"/>
              <a:gd name="connsiteY11" fmla="*/ 0 h 13716"/>
              <a:gd name="connsiteX12" fmla="*/ 8140446 w 8140446"/>
              <a:gd name="connsiteY12" fmla="*/ 13716 h 13716"/>
              <a:gd name="connsiteX13" fmla="*/ 7706289 w 8140446"/>
              <a:gd name="connsiteY13" fmla="*/ 13716 h 13716"/>
              <a:gd name="connsiteX14" fmla="*/ 6865109 w 8140446"/>
              <a:gd name="connsiteY14" fmla="*/ 13716 h 13716"/>
              <a:gd name="connsiteX15" fmla="*/ 6349548 w 8140446"/>
              <a:gd name="connsiteY15" fmla="*/ 13716 h 13716"/>
              <a:gd name="connsiteX16" fmla="*/ 5671177 w 8140446"/>
              <a:gd name="connsiteY16" fmla="*/ 13716 h 13716"/>
              <a:gd name="connsiteX17" fmla="*/ 4829998 w 8140446"/>
              <a:gd name="connsiteY17" fmla="*/ 13716 h 13716"/>
              <a:gd name="connsiteX18" fmla="*/ 4151627 w 8140446"/>
              <a:gd name="connsiteY18" fmla="*/ 13716 h 13716"/>
              <a:gd name="connsiteX19" fmla="*/ 3717470 w 8140446"/>
              <a:gd name="connsiteY19" fmla="*/ 13716 h 13716"/>
              <a:gd name="connsiteX20" fmla="*/ 3201909 w 8140446"/>
              <a:gd name="connsiteY20" fmla="*/ 13716 h 13716"/>
              <a:gd name="connsiteX21" fmla="*/ 2360729 w 8140446"/>
              <a:gd name="connsiteY21" fmla="*/ 13716 h 13716"/>
              <a:gd name="connsiteX22" fmla="*/ 1682359 w 8140446"/>
              <a:gd name="connsiteY22" fmla="*/ 13716 h 13716"/>
              <a:gd name="connsiteX23" fmla="*/ 1166797 w 8140446"/>
              <a:gd name="connsiteY23" fmla="*/ 13716 h 13716"/>
              <a:gd name="connsiteX24" fmla="*/ 0 w 8140446"/>
              <a:gd name="connsiteY24" fmla="*/ 13716 h 13716"/>
              <a:gd name="connsiteX25" fmla="*/ 0 w 8140446"/>
              <a:gd name="connsiteY25"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3716"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575" y="3138"/>
                  <a:pt x="8140433" y="8565"/>
                  <a:pt x="8140446" y="13716"/>
                </a:cubicBezTo>
                <a:cubicBezTo>
                  <a:pt x="7908069" y="-25208"/>
                  <a:pt x="7683037" y="17405"/>
                  <a:pt x="7543480" y="13716"/>
                </a:cubicBezTo>
                <a:cubicBezTo>
                  <a:pt x="7393752" y="5478"/>
                  <a:pt x="7221032" y="-7801"/>
                  <a:pt x="7109323" y="13716"/>
                </a:cubicBezTo>
                <a:cubicBezTo>
                  <a:pt x="7015297" y="17911"/>
                  <a:pt x="6599332" y="36327"/>
                  <a:pt x="6430952" y="13716"/>
                </a:cubicBezTo>
                <a:cubicBezTo>
                  <a:pt x="6292915" y="-38722"/>
                  <a:pt x="6142305" y="16935"/>
                  <a:pt x="5915391" y="13716"/>
                </a:cubicBezTo>
                <a:cubicBezTo>
                  <a:pt x="5682725" y="43271"/>
                  <a:pt x="5440566" y="26848"/>
                  <a:pt x="5237020" y="13716"/>
                </a:cubicBezTo>
                <a:cubicBezTo>
                  <a:pt x="5046456" y="6005"/>
                  <a:pt x="4706449" y="47404"/>
                  <a:pt x="4558650" y="13716"/>
                </a:cubicBezTo>
                <a:cubicBezTo>
                  <a:pt x="4361396" y="-5559"/>
                  <a:pt x="4145362" y="-26875"/>
                  <a:pt x="3880279" y="13716"/>
                </a:cubicBezTo>
                <a:cubicBezTo>
                  <a:pt x="3610716" y="20839"/>
                  <a:pt x="3472690" y="-564"/>
                  <a:pt x="3201909" y="13716"/>
                </a:cubicBezTo>
                <a:cubicBezTo>
                  <a:pt x="2913595" y="30525"/>
                  <a:pt x="2753317" y="-5721"/>
                  <a:pt x="2604943" y="13716"/>
                </a:cubicBezTo>
                <a:cubicBezTo>
                  <a:pt x="2450130" y="32417"/>
                  <a:pt x="1974183" y="35587"/>
                  <a:pt x="1845168" y="13716"/>
                </a:cubicBezTo>
                <a:cubicBezTo>
                  <a:pt x="1677929" y="-4352"/>
                  <a:pt x="1378098" y="-5344"/>
                  <a:pt x="1166797" y="13716"/>
                </a:cubicBezTo>
                <a:cubicBezTo>
                  <a:pt x="921150" y="48705"/>
                  <a:pt x="327457" y="42725"/>
                  <a:pt x="0" y="13716"/>
                </a:cubicBezTo>
                <a:cubicBezTo>
                  <a:pt x="-457" y="9675"/>
                  <a:pt x="580" y="3290"/>
                  <a:pt x="0" y="0"/>
                </a:cubicBezTo>
                <a:close/>
              </a:path>
              <a:path w="8140446" h="13716"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39761" y="5232"/>
                  <a:pt x="8140368" y="9058"/>
                  <a:pt x="8140446" y="13716"/>
                </a:cubicBezTo>
                <a:cubicBezTo>
                  <a:pt x="7961834" y="3834"/>
                  <a:pt x="7874097" y="5778"/>
                  <a:pt x="7706289" y="13716"/>
                </a:cubicBezTo>
                <a:cubicBezTo>
                  <a:pt x="7582508" y="-19492"/>
                  <a:pt x="7179551" y="-37683"/>
                  <a:pt x="6865109" y="13716"/>
                </a:cubicBezTo>
                <a:cubicBezTo>
                  <a:pt x="6583382" y="19545"/>
                  <a:pt x="6525821" y="32124"/>
                  <a:pt x="6349548" y="13716"/>
                </a:cubicBezTo>
                <a:cubicBezTo>
                  <a:pt x="6209953" y="6309"/>
                  <a:pt x="5959707" y="-52400"/>
                  <a:pt x="5671177" y="13716"/>
                </a:cubicBezTo>
                <a:cubicBezTo>
                  <a:pt x="5387744" y="25237"/>
                  <a:pt x="5228514" y="96935"/>
                  <a:pt x="4829998" y="13716"/>
                </a:cubicBezTo>
                <a:cubicBezTo>
                  <a:pt x="4415646" y="-33168"/>
                  <a:pt x="4343809" y="24382"/>
                  <a:pt x="4151627" y="13716"/>
                </a:cubicBezTo>
                <a:cubicBezTo>
                  <a:pt x="3950673" y="-14368"/>
                  <a:pt x="3879947" y="36571"/>
                  <a:pt x="3717470" y="13716"/>
                </a:cubicBezTo>
                <a:cubicBezTo>
                  <a:pt x="3558660" y="5538"/>
                  <a:pt x="3468854" y="24803"/>
                  <a:pt x="3201909" y="13716"/>
                </a:cubicBezTo>
                <a:cubicBezTo>
                  <a:pt x="2965673" y="5933"/>
                  <a:pt x="2568327" y="17544"/>
                  <a:pt x="2360729" y="13716"/>
                </a:cubicBezTo>
                <a:cubicBezTo>
                  <a:pt x="2171885" y="44572"/>
                  <a:pt x="1923258" y="11448"/>
                  <a:pt x="1682359" y="13716"/>
                </a:cubicBezTo>
                <a:cubicBezTo>
                  <a:pt x="1430698" y="-6950"/>
                  <a:pt x="1324229" y="-6323"/>
                  <a:pt x="1166797" y="13716"/>
                </a:cubicBezTo>
                <a:cubicBezTo>
                  <a:pt x="1001390" y="37223"/>
                  <a:pt x="324313" y="53392"/>
                  <a:pt x="0" y="13716"/>
                </a:cubicBezTo>
                <a:cubicBezTo>
                  <a:pt x="427" y="7441"/>
                  <a:pt x="425" y="4765"/>
                  <a:pt x="0" y="0"/>
                </a:cubicBezTo>
                <a:close/>
              </a:path>
              <a:path w="8140446" h="13716"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370" y="2812"/>
                  <a:pt x="8139830" y="9122"/>
                  <a:pt x="8140446" y="13716"/>
                </a:cubicBezTo>
                <a:cubicBezTo>
                  <a:pt x="7892673" y="-8584"/>
                  <a:pt x="7668025" y="-3922"/>
                  <a:pt x="7543480" y="13716"/>
                </a:cubicBezTo>
                <a:cubicBezTo>
                  <a:pt x="7406710" y="-8039"/>
                  <a:pt x="7207646" y="4321"/>
                  <a:pt x="7109323" y="13716"/>
                </a:cubicBezTo>
                <a:cubicBezTo>
                  <a:pt x="6993037" y="44439"/>
                  <a:pt x="6598723" y="54833"/>
                  <a:pt x="6430952" y="13716"/>
                </a:cubicBezTo>
                <a:cubicBezTo>
                  <a:pt x="6284771" y="10743"/>
                  <a:pt x="6162730" y="15778"/>
                  <a:pt x="5915391" y="13716"/>
                </a:cubicBezTo>
                <a:cubicBezTo>
                  <a:pt x="5684668" y="9031"/>
                  <a:pt x="5422852" y="49046"/>
                  <a:pt x="5237020" y="13716"/>
                </a:cubicBezTo>
                <a:cubicBezTo>
                  <a:pt x="5035482" y="21724"/>
                  <a:pt x="4719808" y="50573"/>
                  <a:pt x="4558650" y="13716"/>
                </a:cubicBezTo>
                <a:cubicBezTo>
                  <a:pt x="4375169" y="-40159"/>
                  <a:pt x="4137553" y="7514"/>
                  <a:pt x="3880279" y="13716"/>
                </a:cubicBezTo>
                <a:cubicBezTo>
                  <a:pt x="3624533" y="28076"/>
                  <a:pt x="3467387" y="1908"/>
                  <a:pt x="3201909" y="13716"/>
                </a:cubicBezTo>
                <a:cubicBezTo>
                  <a:pt x="2918126" y="68770"/>
                  <a:pt x="2717830" y="-21728"/>
                  <a:pt x="2604943" y="13716"/>
                </a:cubicBezTo>
                <a:cubicBezTo>
                  <a:pt x="2496133" y="39953"/>
                  <a:pt x="2003915" y="13682"/>
                  <a:pt x="1845168" y="13716"/>
                </a:cubicBezTo>
                <a:cubicBezTo>
                  <a:pt x="1694518" y="10417"/>
                  <a:pt x="1344959" y="39616"/>
                  <a:pt x="1166797" y="13716"/>
                </a:cubicBezTo>
                <a:cubicBezTo>
                  <a:pt x="935925" y="64879"/>
                  <a:pt x="319712" y="-68544"/>
                  <a:pt x="0" y="13716"/>
                </a:cubicBezTo>
                <a:cubicBezTo>
                  <a:pt x="203" y="9362"/>
                  <a:pt x="845" y="232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3716"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543" y="2784"/>
                          <a:pt x="8140462" y="9558"/>
                          <a:pt x="8140446" y="13716"/>
                        </a:cubicBezTo>
                        <a:cubicBezTo>
                          <a:pt x="7906329" y="-7615"/>
                          <a:pt x="7681180" y="22893"/>
                          <a:pt x="7543480" y="13716"/>
                        </a:cubicBezTo>
                        <a:cubicBezTo>
                          <a:pt x="7405780" y="4539"/>
                          <a:pt x="7216607" y="-912"/>
                          <a:pt x="7109323" y="13716"/>
                        </a:cubicBezTo>
                        <a:cubicBezTo>
                          <a:pt x="7002039" y="28344"/>
                          <a:pt x="6576231" y="38120"/>
                          <a:pt x="6430952" y="13716"/>
                        </a:cubicBezTo>
                        <a:cubicBezTo>
                          <a:pt x="6285673" y="-10688"/>
                          <a:pt x="6138840" y="29949"/>
                          <a:pt x="5915391" y="13716"/>
                        </a:cubicBezTo>
                        <a:cubicBezTo>
                          <a:pt x="5691942" y="-2517"/>
                          <a:pt x="5459460" y="47094"/>
                          <a:pt x="5237020" y="13716"/>
                        </a:cubicBezTo>
                        <a:cubicBezTo>
                          <a:pt x="5014580" y="-19662"/>
                          <a:pt x="4747677" y="35877"/>
                          <a:pt x="4558650" y="13716"/>
                        </a:cubicBezTo>
                        <a:cubicBezTo>
                          <a:pt x="4369623" y="-8445"/>
                          <a:pt x="4146061" y="7996"/>
                          <a:pt x="3880279" y="13716"/>
                        </a:cubicBezTo>
                        <a:cubicBezTo>
                          <a:pt x="3614497" y="19436"/>
                          <a:pt x="3473808" y="-17480"/>
                          <a:pt x="3201909" y="13716"/>
                        </a:cubicBezTo>
                        <a:cubicBezTo>
                          <a:pt x="2930010" y="44912"/>
                          <a:pt x="2728175" y="-8002"/>
                          <a:pt x="2604943" y="13716"/>
                        </a:cubicBezTo>
                        <a:cubicBezTo>
                          <a:pt x="2481711" y="35434"/>
                          <a:pt x="2004334" y="22380"/>
                          <a:pt x="1845168" y="13716"/>
                        </a:cubicBezTo>
                        <a:cubicBezTo>
                          <a:pt x="1686003" y="5052"/>
                          <a:pt x="1375070" y="33008"/>
                          <a:pt x="1166797" y="13716"/>
                        </a:cubicBezTo>
                        <a:cubicBezTo>
                          <a:pt x="958524" y="-5576"/>
                          <a:pt x="342846" y="4308"/>
                          <a:pt x="0" y="13716"/>
                        </a:cubicBezTo>
                        <a:cubicBezTo>
                          <a:pt x="-100" y="9589"/>
                          <a:pt x="468" y="2983"/>
                          <a:pt x="0" y="0"/>
                        </a:cubicBezTo>
                        <a:close/>
                      </a:path>
                      <a:path w="8140446" h="13716"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39772" y="5682"/>
                          <a:pt x="8139843" y="9439"/>
                          <a:pt x="8140446" y="13716"/>
                        </a:cubicBezTo>
                        <a:cubicBezTo>
                          <a:pt x="7959314" y="-1227"/>
                          <a:pt x="7870113" y="5865"/>
                          <a:pt x="7706289" y="13716"/>
                        </a:cubicBezTo>
                        <a:cubicBezTo>
                          <a:pt x="7542465" y="21567"/>
                          <a:pt x="7157940" y="12910"/>
                          <a:pt x="6865109" y="13716"/>
                        </a:cubicBezTo>
                        <a:cubicBezTo>
                          <a:pt x="6572278" y="14522"/>
                          <a:pt x="6524256" y="33479"/>
                          <a:pt x="6349548" y="13716"/>
                        </a:cubicBezTo>
                        <a:cubicBezTo>
                          <a:pt x="6174840" y="-6047"/>
                          <a:pt x="5951624" y="-4398"/>
                          <a:pt x="5671177" y="13716"/>
                        </a:cubicBezTo>
                        <a:cubicBezTo>
                          <a:pt x="5390730" y="31830"/>
                          <a:pt x="5222992" y="55486"/>
                          <a:pt x="4829998" y="13716"/>
                        </a:cubicBezTo>
                        <a:cubicBezTo>
                          <a:pt x="4437004" y="-28054"/>
                          <a:pt x="4344181" y="34515"/>
                          <a:pt x="4151627" y="13716"/>
                        </a:cubicBezTo>
                        <a:cubicBezTo>
                          <a:pt x="3959073" y="-7083"/>
                          <a:pt x="3886970" y="28303"/>
                          <a:pt x="3717470" y="13716"/>
                        </a:cubicBezTo>
                        <a:cubicBezTo>
                          <a:pt x="3547970" y="-871"/>
                          <a:pt x="3451521" y="27300"/>
                          <a:pt x="3201909" y="13716"/>
                        </a:cubicBezTo>
                        <a:cubicBezTo>
                          <a:pt x="2952297" y="132"/>
                          <a:pt x="2543413" y="1457"/>
                          <a:pt x="2360729" y="13716"/>
                        </a:cubicBezTo>
                        <a:cubicBezTo>
                          <a:pt x="2178045" y="25975"/>
                          <a:pt x="1906056" y="21275"/>
                          <a:pt x="1682359" y="13716"/>
                        </a:cubicBezTo>
                        <a:cubicBezTo>
                          <a:pt x="1458662" y="6158"/>
                          <a:pt x="1330405" y="3474"/>
                          <a:pt x="1166797" y="13716"/>
                        </a:cubicBezTo>
                        <a:cubicBezTo>
                          <a:pt x="1003189" y="23958"/>
                          <a:pt x="278098" y="14961"/>
                          <a:pt x="0" y="13716"/>
                        </a:cubicBezTo>
                        <a:cubicBezTo>
                          <a:pt x="303" y="7982"/>
                          <a:pt x="182" y="520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65DB9A-408F-1B41-AEC9-B2C5D0F52D92}"/>
              </a:ext>
            </a:extLst>
          </p:cNvPr>
          <p:cNvSpPr>
            <a:spLocks noGrp="1"/>
          </p:cNvSpPr>
          <p:nvPr>
            <p:ph idx="1"/>
          </p:nvPr>
        </p:nvSpPr>
        <p:spPr>
          <a:xfrm>
            <a:off x="628650" y="1447038"/>
            <a:ext cx="7886700" cy="3188970"/>
          </a:xfrm>
        </p:spPr>
        <p:txBody>
          <a:bodyPr vert="horz" lIns="91440" tIns="45720" rIns="91440" bIns="45720" rtlCol="0">
            <a:normAutofit/>
          </a:bodyPr>
          <a:lstStyle/>
          <a:p>
            <a:pPr marL="457200" lvl="1" indent="-228600" defTabSz="914400">
              <a:lnSpc>
                <a:spcPct val="90000"/>
              </a:lnSpc>
            </a:pPr>
            <a:r>
              <a:rPr lang="en-US" sz="1700" dirty="0">
                <a:solidFill>
                  <a:schemeClr val="tx1"/>
                </a:solidFill>
                <a:effectLst/>
                <a:latin typeface="+mn-lt"/>
                <a:ea typeface="+mn-ea"/>
                <a:cs typeface="+mn-cs"/>
              </a:rPr>
              <a:t>The undermining of natural systems by human activities represents a potential existential crisis for the health of humanity</a:t>
            </a:r>
          </a:p>
          <a:p>
            <a:pPr marL="457200" lvl="1" indent="-228600" defTabSz="914400">
              <a:lnSpc>
                <a:spcPct val="90000"/>
              </a:lnSpc>
            </a:pPr>
            <a:r>
              <a:rPr lang="en-US" sz="1700" dirty="0">
                <a:solidFill>
                  <a:schemeClr val="tx1"/>
                </a:solidFill>
                <a:effectLst/>
                <a:latin typeface="+mn-lt"/>
                <a:ea typeface="+mn-ea"/>
                <a:cs typeface="+mn-cs"/>
              </a:rPr>
              <a:t>However, many actions to address environmental change taken in sectors including energy, transport, agriculture, built environment and industry, have potential co-benefits for health</a:t>
            </a:r>
          </a:p>
          <a:p>
            <a:pPr marL="457200" lvl="1" indent="-228600" defTabSz="914400">
              <a:lnSpc>
                <a:spcPct val="90000"/>
              </a:lnSpc>
            </a:pPr>
            <a:r>
              <a:rPr lang="en-US" sz="1700" dirty="0" err="1">
                <a:solidFill>
                  <a:schemeClr val="tx1"/>
                </a:solidFill>
                <a:effectLst/>
                <a:latin typeface="+mn-lt"/>
                <a:ea typeface="+mn-ea"/>
                <a:cs typeface="+mn-cs"/>
              </a:rPr>
              <a:t>Emphasising</a:t>
            </a:r>
            <a:r>
              <a:rPr lang="en-US" sz="1700" dirty="0">
                <a:solidFill>
                  <a:schemeClr val="tx1"/>
                </a:solidFill>
                <a:effectLst/>
                <a:latin typeface="+mn-lt"/>
                <a:ea typeface="+mn-ea"/>
                <a:cs typeface="+mn-cs"/>
              </a:rPr>
              <a:t> these actions could help to motivate more ambitious intersectoral action (ISA)</a:t>
            </a: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6457950" y="4767262"/>
            <a:ext cx="2057400" cy="273844"/>
          </a:xfrm>
        </p:spPr>
        <p:txBody>
          <a:bodyPr vert="horz" lIns="91440" tIns="45720" rIns="91440" bIns="45720" rtlCol="0" anchor="ctr">
            <a:normAutofit/>
          </a:bodyPr>
          <a:lstStyle/>
          <a:p>
            <a:pPr defTabSz="914400">
              <a:lnSpc>
                <a:spcPct val="90000"/>
              </a:lnSpc>
              <a:spcAft>
                <a:spcPts val="600"/>
              </a:spcAft>
            </a:pPr>
            <a:fld id="{F162394F-D6D9-FB47-AAC2-9C87875CA352}" type="slidenum">
              <a:rPr lang="en-US" sz="1200" smtClean="0">
                <a:solidFill>
                  <a:schemeClr val="tx1">
                    <a:tint val="75000"/>
                  </a:schemeClr>
                </a:solidFill>
                <a:latin typeface="+mn-lt"/>
                <a:ea typeface="+mn-ea"/>
                <a:cs typeface="+mn-cs"/>
              </a:rPr>
              <a:pPr defTabSz="914400">
                <a:lnSpc>
                  <a:spcPct val="90000"/>
                </a:lnSpc>
                <a:spcAft>
                  <a:spcPts val="600"/>
                </a:spcAft>
              </a:pPr>
              <a:t>5</a:t>
            </a:fld>
            <a:endParaRPr lang="en-US" sz="1200">
              <a:solidFill>
                <a:schemeClr val="tx1">
                  <a:tint val="75000"/>
                </a:schemeClr>
              </a:solidFill>
              <a:latin typeface="+mn-lt"/>
              <a:ea typeface="+mn-ea"/>
              <a:cs typeface="+mn-cs"/>
            </a:endParaRPr>
          </a:p>
        </p:txBody>
      </p:sp>
      <p:sp>
        <p:nvSpPr>
          <p:cNvPr id="10" name="TextBox 9">
            <a:extLst>
              <a:ext uri="{FF2B5EF4-FFF2-40B4-BE49-F238E27FC236}">
                <a16:creationId xmlns:a16="http://schemas.microsoft.com/office/drawing/2014/main" id="{FBFC04C3-A406-D681-F038-60C4E417E5FD}"/>
              </a:ext>
            </a:extLst>
          </p:cNvPr>
          <p:cNvSpPr txBox="1"/>
          <p:nvPr/>
        </p:nvSpPr>
        <p:spPr>
          <a:xfrm>
            <a:off x="501777" y="4612755"/>
            <a:ext cx="5908729" cy="553998"/>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8" name="Bildobjekt 7">
            <a:extLst>
              <a:ext uri="{FF2B5EF4-FFF2-40B4-BE49-F238E27FC236}">
                <a16:creationId xmlns:a16="http://schemas.microsoft.com/office/drawing/2014/main" id="{D84ECE4D-35DA-7C4D-D605-87E6E51759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9" name="Picture 8" descr="Logo, company name&#10;&#10;Description automatically generated">
            <a:extLst>
              <a:ext uri="{FF2B5EF4-FFF2-40B4-BE49-F238E27FC236}">
                <a16:creationId xmlns:a16="http://schemas.microsoft.com/office/drawing/2014/main" id="{72D87B02-1308-5DAE-8E4A-A7497E7A8721}"/>
              </a:ext>
            </a:extLst>
          </p:cNvPr>
          <p:cNvPicPr>
            <a:picLocks noChangeAspect="1"/>
          </p:cNvPicPr>
          <p:nvPr/>
        </p:nvPicPr>
        <p:blipFill rotWithShape="1">
          <a:blip r:embed="rId3"/>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357573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628650" y="273843"/>
            <a:ext cx="7886700" cy="994173"/>
          </a:xfrm>
        </p:spPr>
        <p:txBody>
          <a:bodyPr vert="horz" lIns="91440" tIns="45720" rIns="91440" bIns="45720" rtlCol="0" anchor="ctr">
            <a:normAutofit/>
          </a:bodyPr>
          <a:lstStyle/>
          <a:p>
            <a:pPr defTabSz="914400">
              <a:lnSpc>
                <a:spcPct val="90000"/>
              </a:lnSpc>
              <a:spcBef>
                <a:spcPct val="0"/>
              </a:spcBef>
            </a:pPr>
            <a:r>
              <a:rPr lang="en-US" sz="4100" kern="1200">
                <a:solidFill>
                  <a:schemeClr val="tx1"/>
                </a:solidFill>
                <a:latin typeface="+mj-lt"/>
                <a:ea typeface="+mj-ea"/>
                <a:cs typeface="+mj-cs"/>
              </a:rPr>
              <a:t>Key Message 2</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258029"/>
            <a:ext cx="8140446" cy="13716"/>
          </a:xfrm>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 name="connsiteX0" fmla="*/ 0 w 8140446"/>
              <a:gd name="connsiteY0" fmla="*/ 0 h 13716"/>
              <a:gd name="connsiteX1" fmla="*/ 596966 w 8140446"/>
              <a:gd name="connsiteY1" fmla="*/ 0 h 13716"/>
              <a:gd name="connsiteX2" fmla="*/ 1031123 w 8140446"/>
              <a:gd name="connsiteY2" fmla="*/ 0 h 13716"/>
              <a:gd name="connsiteX3" fmla="*/ 1872303 w 8140446"/>
              <a:gd name="connsiteY3" fmla="*/ 0 h 13716"/>
              <a:gd name="connsiteX4" fmla="*/ 2469269 w 8140446"/>
              <a:gd name="connsiteY4" fmla="*/ 0 h 13716"/>
              <a:gd name="connsiteX5" fmla="*/ 3066235 w 8140446"/>
              <a:gd name="connsiteY5" fmla="*/ 0 h 13716"/>
              <a:gd name="connsiteX6" fmla="*/ 3907414 w 8140446"/>
              <a:gd name="connsiteY6" fmla="*/ 0 h 13716"/>
              <a:gd name="connsiteX7" fmla="*/ 4422976 w 8140446"/>
              <a:gd name="connsiteY7" fmla="*/ 0 h 13716"/>
              <a:gd name="connsiteX8" fmla="*/ 5264155 w 8140446"/>
              <a:gd name="connsiteY8" fmla="*/ 0 h 13716"/>
              <a:gd name="connsiteX9" fmla="*/ 6105335 w 8140446"/>
              <a:gd name="connsiteY9" fmla="*/ 0 h 13716"/>
              <a:gd name="connsiteX10" fmla="*/ 6783705 w 8140446"/>
              <a:gd name="connsiteY10" fmla="*/ 0 h 13716"/>
              <a:gd name="connsiteX11" fmla="*/ 8140446 w 8140446"/>
              <a:gd name="connsiteY11" fmla="*/ 0 h 13716"/>
              <a:gd name="connsiteX12" fmla="*/ 8140446 w 8140446"/>
              <a:gd name="connsiteY12" fmla="*/ 13716 h 13716"/>
              <a:gd name="connsiteX13" fmla="*/ 7706289 w 8140446"/>
              <a:gd name="connsiteY13" fmla="*/ 13716 h 13716"/>
              <a:gd name="connsiteX14" fmla="*/ 6865109 w 8140446"/>
              <a:gd name="connsiteY14" fmla="*/ 13716 h 13716"/>
              <a:gd name="connsiteX15" fmla="*/ 6349548 w 8140446"/>
              <a:gd name="connsiteY15" fmla="*/ 13716 h 13716"/>
              <a:gd name="connsiteX16" fmla="*/ 5671177 w 8140446"/>
              <a:gd name="connsiteY16" fmla="*/ 13716 h 13716"/>
              <a:gd name="connsiteX17" fmla="*/ 4829998 w 8140446"/>
              <a:gd name="connsiteY17" fmla="*/ 13716 h 13716"/>
              <a:gd name="connsiteX18" fmla="*/ 4151627 w 8140446"/>
              <a:gd name="connsiteY18" fmla="*/ 13716 h 13716"/>
              <a:gd name="connsiteX19" fmla="*/ 3717470 w 8140446"/>
              <a:gd name="connsiteY19" fmla="*/ 13716 h 13716"/>
              <a:gd name="connsiteX20" fmla="*/ 3201909 w 8140446"/>
              <a:gd name="connsiteY20" fmla="*/ 13716 h 13716"/>
              <a:gd name="connsiteX21" fmla="*/ 2360729 w 8140446"/>
              <a:gd name="connsiteY21" fmla="*/ 13716 h 13716"/>
              <a:gd name="connsiteX22" fmla="*/ 1682359 w 8140446"/>
              <a:gd name="connsiteY22" fmla="*/ 13716 h 13716"/>
              <a:gd name="connsiteX23" fmla="*/ 1166797 w 8140446"/>
              <a:gd name="connsiteY23" fmla="*/ 13716 h 13716"/>
              <a:gd name="connsiteX24" fmla="*/ 0 w 8140446"/>
              <a:gd name="connsiteY24" fmla="*/ 13716 h 13716"/>
              <a:gd name="connsiteX25" fmla="*/ 0 w 8140446"/>
              <a:gd name="connsiteY25"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3716"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575" y="3138"/>
                  <a:pt x="8140433" y="8565"/>
                  <a:pt x="8140446" y="13716"/>
                </a:cubicBezTo>
                <a:cubicBezTo>
                  <a:pt x="7908069" y="-25208"/>
                  <a:pt x="7683037" y="17405"/>
                  <a:pt x="7543480" y="13716"/>
                </a:cubicBezTo>
                <a:cubicBezTo>
                  <a:pt x="7393752" y="5478"/>
                  <a:pt x="7221032" y="-7801"/>
                  <a:pt x="7109323" y="13716"/>
                </a:cubicBezTo>
                <a:cubicBezTo>
                  <a:pt x="7015297" y="17911"/>
                  <a:pt x="6599332" y="36327"/>
                  <a:pt x="6430952" y="13716"/>
                </a:cubicBezTo>
                <a:cubicBezTo>
                  <a:pt x="6292915" y="-38722"/>
                  <a:pt x="6142305" y="16935"/>
                  <a:pt x="5915391" y="13716"/>
                </a:cubicBezTo>
                <a:cubicBezTo>
                  <a:pt x="5682725" y="43271"/>
                  <a:pt x="5440566" y="26848"/>
                  <a:pt x="5237020" y="13716"/>
                </a:cubicBezTo>
                <a:cubicBezTo>
                  <a:pt x="5046456" y="6005"/>
                  <a:pt x="4706449" y="47404"/>
                  <a:pt x="4558650" y="13716"/>
                </a:cubicBezTo>
                <a:cubicBezTo>
                  <a:pt x="4361396" y="-5559"/>
                  <a:pt x="4145362" y="-26875"/>
                  <a:pt x="3880279" y="13716"/>
                </a:cubicBezTo>
                <a:cubicBezTo>
                  <a:pt x="3610716" y="20839"/>
                  <a:pt x="3472690" y="-564"/>
                  <a:pt x="3201909" y="13716"/>
                </a:cubicBezTo>
                <a:cubicBezTo>
                  <a:pt x="2913595" y="30525"/>
                  <a:pt x="2753317" y="-5721"/>
                  <a:pt x="2604943" y="13716"/>
                </a:cubicBezTo>
                <a:cubicBezTo>
                  <a:pt x="2450130" y="32417"/>
                  <a:pt x="1974183" y="35587"/>
                  <a:pt x="1845168" y="13716"/>
                </a:cubicBezTo>
                <a:cubicBezTo>
                  <a:pt x="1677929" y="-4352"/>
                  <a:pt x="1378098" y="-5344"/>
                  <a:pt x="1166797" y="13716"/>
                </a:cubicBezTo>
                <a:cubicBezTo>
                  <a:pt x="921150" y="48705"/>
                  <a:pt x="327457" y="42725"/>
                  <a:pt x="0" y="13716"/>
                </a:cubicBezTo>
                <a:cubicBezTo>
                  <a:pt x="-457" y="9675"/>
                  <a:pt x="580" y="3290"/>
                  <a:pt x="0" y="0"/>
                </a:cubicBezTo>
                <a:close/>
              </a:path>
              <a:path w="8140446" h="13716"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39761" y="5232"/>
                  <a:pt x="8140368" y="9058"/>
                  <a:pt x="8140446" y="13716"/>
                </a:cubicBezTo>
                <a:cubicBezTo>
                  <a:pt x="7961834" y="3834"/>
                  <a:pt x="7874097" y="5778"/>
                  <a:pt x="7706289" y="13716"/>
                </a:cubicBezTo>
                <a:cubicBezTo>
                  <a:pt x="7582508" y="-19492"/>
                  <a:pt x="7179551" y="-37683"/>
                  <a:pt x="6865109" y="13716"/>
                </a:cubicBezTo>
                <a:cubicBezTo>
                  <a:pt x="6583382" y="19545"/>
                  <a:pt x="6525821" y="32124"/>
                  <a:pt x="6349548" y="13716"/>
                </a:cubicBezTo>
                <a:cubicBezTo>
                  <a:pt x="6209953" y="6309"/>
                  <a:pt x="5959707" y="-52400"/>
                  <a:pt x="5671177" y="13716"/>
                </a:cubicBezTo>
                <a:cubicBezTo>
                  <a:pt x="5387744" y="25237"/>
                  <a:pt x="5228514" y="96935"/>
                  <a:pt x="4829998" y="13716"/>
                </a:cubicBezTo>
                <a:cubicBezTo>
                  <a:pt x="4415646" y="-33168"/>
                  <a:pt x="4343809" y="24382"/>
                  <a:pt x="4151627" y="13716"/>
                </a:cubicBezTo>
                <a:cubicBezTo>
                  <a:pt x="3950673" y="-14368"/>
                  <a:pt x="3879947" y="36571"/>
                  <a:pt x="3717470" y="13716"/>
                </a:cubicBezTo>
                <a:cubicBezTo>
                  <a:pt x="3558660" y="5538"/>
                  <a:pt x="3468854" y="24803"/>
                  <a:pt x="3201909" y="13716"/>
                </a:cubicBezTo>
                <a:cubicBezTo>
                  <a:pt x="2965673" y="5933"/>
                  <a:pt x="2568327" y="17544"/>
                  <a:pt x="2360729" y="13716"/>
                </a:cubicBezTo>
                <a:cubicBezTo>
                  <a:pt x="2171885" y="44572"/>
                  <a:pt x="1923258" y="11448"/>
                  <a:pt x="1682359" y="13716"/>
                </a:cubicBezTo>
                <a:cubicBezTo>
                  <a:pt x="1430698" y="-6950"/>
                  <a:pt x="1324229" y="-6323"/>
                  <a:pt x="1166797" y="13716"/>
                </a:cubicBezTo>
                <a:cubicBezTo>
                  <a:pt x="1001390" y="37223"/>
                  <a:pt x="324313" y="53392"/>
                  <a:pt x="0" y="13716"/>
                </a:cubicBezTo>
                <a:cubicBezTo>
                  <a:pt x="427" y="7441"/>
                  <a:pt x="425" y="4765"/>
                  <a:pt x="0" y="0"/>
                </a:cubicBezTo>
                <a:close/>
              </a:path>
              <a:path w="8140446" h="13716"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370" y="2812"/>
                  <a:pt x="8139830" y="9122"/>
                  <a:pt x="8140446" y="13716"/>
                </a:cubicBezTo>
                <a:cubicBezTo>
                  <a:pt x="7892673" y="-8584"/>
                  <a:pt x="7668025" y="-3922"/>
                  <a:pt x="7543480" y="13716"/>
                </a:cubicBezTo>
                <a:cubicBezTo>
                  <a:pt x="7406710" y="-8039"/>
                  <a:pt x="7207646" y="4321"/>
                  <a:pt x="7109323" y="13716"/>
                </a:cubicBezTo>
                <a:cubicBezTo>
                  <a:pt x="6993037" y="44439"/>
                  <a:pt x="6598723" y="54833"/>
                  <a:pt x="6430952" y="13716"/>
                </a:cubicBezTo>
                <a:cubicBezTo>
                  <a:pt x="6284771" y="10743"/>
                  <a:pt x="6162730" y="15778"/>
                  <a:pt x="5915391" y="13716"/>
                </a:cubicBezTo>
                <a:cubicBezTo>
                  <a:pt x="5684668" y="9031"/>
                  <a:pt x="5422852" y="49046"/>
                  <a:pt x="5237020" y="13716"/>
                </a:cubicBezTo>
                <a:cubicBezTo>
                  <a:pt x="5035482" y="21724"/>
                  <a:pt x="4719808" y="50573"/>
                  <a:pt x="4558650" y="13716"/>
                </a:cubicBezTo>
                <a:cubicBezTo>
                  <a:pt x="4375169" y="-40159"/>
                  <a:pt x="4137553" y="7514"/>
                  <a:pt x="3880279" y="13716"/>
                </a:cubicBezTo>
                <a:cubicBezTo>
                  <a:pt x="3624533" y="28076"/>
                  <a:pt x="3467387" y="1908"/>
                  <a:pt x="3201909" y="13716"/>
                </a:cubicBezTo>
                <a:cubicBezTo>
                  <a:pt x="2918126" y="68770"/>
                  <a:pt x="2717830" y="-21728"/>
                  <a:pt x="2604943" y="13716"/>
                </a:cubicBezTo>
                <a:cubicBezTo>
                  <a:pt x="2496133" y="39953"/>
                  <a:pt x="2003915" y="13682"/>
                  <a:pt x="1845168" y="13716"/>
                </a:cubicBezTo>
                <a:cubicBezTo>
                  <a:pt x="1694518" y="10417"/>
                  <a:pt x="1344959" y="39616"/>
                  <a:pt x="1166797" y="13716"/>
                </a:cubicBezTo>
                <a:cubicBezTo>
                  <a:pt x="935925" y="64879"/>
                  <a:pt x="319712" y="-68544"/>
                  <a:pt x="0" y="13716"/>
                </a:cubicBezTo>
                <a:cubicBezTo>
                  <a:pt x="203" y="9362"/>
                  <a:pt x="845" y="232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3716"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543" y="2784"/>
                          <a:pt x="8140462" y="9558"/>
                          <a:pt x="8140446" y="13716"/>
                        </a:cubicBezTo>
                        <a:cubicBezTo>
                          <a:pt x="7906329" y="-7615"/>
                          <a:pt x="7681180" y="22893"/>
                          <a:pt x="7543480" y="13716"/>
                        </a:cubicBezTo>
                        <a:cubicBezTo>
                          <a:pt x="7405780" y="4539"/>
                          <a:pt x="7216607" y="-912"/>
                          <a:pt x="7109323" y="13716"/>
                        </a:cubicBezTo>
                        <a:cubicBezTo>
                          <a:pt x="7002039" y="28344"/>
                          <a:pt x="6576231" y="38120"/>
                          <a:pt x="6430952" y="13716"/>
                        </a:cubicBezTo>
                        <a:cubicBezTo>
                          <a:pt x="6285673" y="-10688"/>
                          <a:pt x="6138840" y="29949"/>
                          <a:pt x="5915391" y="13716"/>
                        </a:cubicBezTo>
                        <a:cubicBezTo>
                          <a:pt x="5691942" y="-2517"/>
                          <a:pt x="5459460" y="47094"/>
                          <a:pt x="5237020" y="13716"/>
                        </a:cubicBezTo>
                        <a:cubicBezTo>
                          <a:pt x="5014580" y="-19662"/>
                          <a:pt x="4747677" y="35877"/>
                          <a:pt x="4558650" y="13716"/>
                        </a:cubicBezTo>
                        <a:cubicBezTo>
                          <a:pt x="4369623" y="-8445"/>
                          <a:pt x="4146061" y="7996"/>
                          <a:pt x="3880279" y="13716"/>
                        </a:cubicBezTo>
                        <a:cubicBezTo>
                          <a:pt x="3614497" y="19436"/>
                          <a:pt x="3473808" y="-17480"/>
                          <a:pt x="3201909" y="13716"/>
                        </a:cubicBezTo>
                        <a:cubicBezTo>
                          <a:pt x="2930010" y="44912"/>
                          <a:pt x="2728175" y="-8002"/>
                          <a:pt x="2604943" y="13716"/>
                        </a:cubicBezTo>
                        <a:cubicBezTo>
                          <a:pt x="2481711" y="35434"/>
                          <a:pt x="2004334" y="22380"/>
                          <a:pt x="1845168" y="13716"/>
                        </a:cubicBezTo>
                        <a:cubicBezTo>
                          <a:pt x="1686003" y="5052"/>
                          <a:pt x="1375070" y="33008"/>
                          <a:pt x="1166797" y="13716"/>
                        </a:cubicBezTo>
                        <a:cubicBezTo>
                          <a:pt x="958524" y="-5576"/>
                          <a:pt x="342846" y="4308"/>
                          <a:pt x="0" y="13716"/>
                        </a:cubicBezTo>
                        <a:cubicBezTo>
                          <a:pt x="-100" y="9589"/>
                          <a:pt x="468" y="2983"/>
                          <a:pt x="0" y="0"/>
                        </a:cubicBezTo>
                        <a:close/>
                      </a:path>
                      <a:path w="8140446" h="13716"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39772" y="5682"/>
                          <a:pt x="8139843" y="9439"/>
                          <a:pt x="8140446" y="13716"/>
                        </a:cubicBezTo>
                        <a:cubicBezTo>
                          <a:pt x="7959314" y="-1227"/>
                          <a:pt x="7870113" y="5865"/>
                          <a:pt x="7706289" y="13716"/>
                        </a:cubicBezTo>
                        <a:cubicBezTo>
                          <a:pt x="7542465" y="21567"/>
                          <a:pt x="7157940" y="12910"/>
                          <a:pt x="6865109" y="13716"/>
                        </a:cubicBezTo>
                        <a:cubicBezTo>
                          <a:pt x="6572278" y="14522"/>
                          <a:pt x="6524256" y="33479"/>
                          <a:pt x="6349548" y="13716"/>
                        </a:cubicBezTo>
                        <a:cubicBezTo>
                          <a:pt x="6174840" y="-6047"/>
                          <a:pt x="5951624" y="-4398"/>
                          <a:pt x="5671177" y="13716"/>
                        </a:cubicBezTo>
                        <a:cubicBezTo>
                          <a:pt x="5390730" y="31830"/>
                          <a:pt x="5222992" y="55486"/>
                          <a:pt x="4829998" y="13716"/>
                        </a:cubicBezTo>
                        <a:cubicBezTo>
                          <a:pt x="4437004" y="-28054"/>
                          <a:pt x="4344181" y="34515"/>
                          <a:pt x="4151627" y="13716"/>
                        </a:cubicBezTo>
                        <a:cubicBezTo>
                          <a:pt x="3959073" y="-7083"/>
                          <a:pt x="3886970" y="28303"/>
                          <a:pt x="3717470" y="13716"/>
                        </a:cubicBezTo>
                        <a:cubicBezTo>
                          <a:pt x="3547970" y="-871"/>
                          <a:pt x="3451521" y="27300"/>
                          <a:pt x="3201909" y="13716"/>
                        </a:cubicBezTo>
                        <a:cubicBezTo>
                          <a:pt x="2952297" y="132"/>
                          <a:pt x="2543413" y="1457"/>
                          <a:pt x="2360729" y="13716"/>
                        </a:cubicBezTo>
                        <a:cubicBezTo>
                          <a:pt x="2178045" y="25975"/>
                          <a:pt x="1906056" y="21275"/>
                          <a:pt x="1682359" y="13716"/>
                        </a:cubicBezTo>
                        <a:cubicBezTo>
                          <a:pt x="1458662" y="6158"/>
                          <a:pt x="1330405" y="3474"/>
                          <a:pt x="1166797" y="13716"/>
                        </a:cubicBezTo>
                        <a:cubicBezTo>
                          <a:pt x="1003189" y="23958"/>
                          <a:pt x="278098" y="14961"/>
                          <a:pt x="0" y="13716"/>
                        </a:cubicBezTo>
                        <a:cubicBezTo>
                          <a:pt x="303" y="7982"/>
                          <a:pt x="182" y="520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65DB9A-408F-1B41-AEC9-B2C5D0F52D92}"/>
              </a:ext>
            </a:extLst>
          </p:cNvPr>
          <p:cNvSpPr>
            <a:spLocks noGrp="1"/>
          </p:cNvSpPr>
          <p:nvPr>
            <p:ph idx="1"/>
          </p:nvPr>
        </p:nvSpPr>
        <p:spPr>
          <a:xfrm>
            <a:off x="628650" y="1447038"/>
            <a:ext cx="7886700" cy="3188970"/>
          </a:xfrm>
        </p:spPr>
        <p:txBody>
          <a:bodyPr vert="horz" lIns="91440" tIns="45720" rIns="91440" bIns="45720" rtlCol="0">
            <a:normAutofit/>
          </a:bodyPr>
          <a:lstStyle/>
          <a:p>
            <a:pPr marL="457200" lvl="1" indent="-228600" defTabSz="914400">
              <a:lnSpc>
                <a:spcPct val="90000"/>
              </a:lnSpc>
            </a:pPr>
            <a:r>
              <a:rPr lang="en-US" sz="1700" dirty="0">
                <a:solidFill>
                  <a:schemeClr val="tx1"/>
                </a:solidFill>
                <a:effectLst/>
                <a:latin typeface="+mn-lt"/>
                <a:ea typeface="+mn-ea"/>
                <a:cs typeface="+mn-cs"/>
              </a:rPr>
              <a:t>Such ISA is, however, beset by political challenges, as evidenced by the watered-down commitments to action that emerged from the recent COP26 summit in Glasgow</a:t>
            </a:r>
          </a:p>
          <a:p>
            <a:pPr marL="457200" lvl="1" indent="-228600" defTabSz="914400">
              <a:lnSpc>
                <a:spcPct val="90000"/>
              </a:lnSpc>
            </a:pPr>
            <a:r>
              <a:rPr lang="en-US" sz="1700" dirty="0">
                <a:solidFill>
                  <a:schemeClr val="tx1"/>
                </a:solidFill>
                <a:effectLst/>
                <a:latin typeface="+mn-lt"/>
                <a:ea typeface="+mn-ea"/>
                <a:cs typeface="+mn-cs"/>
              </a:rPr>
              <a:t>Bringing these political barriers and enablers into sharp focus is crucial to achieve the ISA needed to protect and promote planetary health</a:t>
            </a: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6457950" y="4767262"/>
            <a:ext cx="2057400" cy="273844"/>
          </a:xfrm>
        </p:spPr>
        <p:txBody>
          <a:bodyPr vert="horz" lIns="91440" tIns="45720" rIns="91440" bIns="45720" rtlCol="0" anchor="ctr">
            <a:normAutofit/>
          </a:bodyPr>
          <a:lstStyle/>
          <a:p>
            <a:pPr defTabSz="914400">
              <a:lnSpc>
                <a:spcPct val="90000"/>
              </a:lnSpc>
              <a:spcAft>
                <a:spcPts val="600"/>
              </a:spcAft>
            </a:pPr>
            <a:fld id="{F162394F-D6D9-FB47-AAC2-9C87875CA352}" type="slidenum">
              <a:rPr lang="en-US" sz="1200" smtClean="0">
                <a:solidFill>
                  <a:schemeClr val="tx1">
                    <a:tint val="75000"/>
                  </a:schemeClr>
                </a:solidFill>
                <a:latin typeface="+mn-lt"/>
                <a:ea typeface="+mn-ea"/>
                <a:cs typeface="+mn-cs"/>
              </a:rPr>
              <a:pPr defTabSz="914400">
                <a:lnSpc>
                  <a:spcPct val="90000"/>
                </a:lnSpc>
                <a:spcAft>
                  <a:spcPts val="600"/>
                </a:spcAft>
              </a:pPr>
              <a:t>6</a:t>
            </a:fld>
            <a:endParaRPr lang="en-US" sz="1200">
              <a:solidFill>
                <a:schemeClr val="tx1">
                  <a:tint val="75000"/>
                </a:schemeClr>
              </a:solidFill>
              <a:latin typeface="+mn-lt"/>
              <a:ea typeface="+mn-ea"/>
              <a:cs typeface="+mn-cs"/>
            </a:endParaRPr>
          </a:p>
        </p:txBody>
      </p:sp>
      <p:sp>
        <p:nvSpPr>
          <p:cNvPr id="9" name="TextBox 8">
            <a:extLst>
              <a:ext uri="{FF2B5EF4-FFF2-40B4-BE49-F238E27FC236}">
                <a16:creationId xmlns:a16="http://schemas.microsoft.com/office/drawing/2014/main" id="{906ED00F-2AF1-FB66-898D-34A2BCBE3E5C}"/>
              </a:ext>
            </a:extLst>
          </p:cNvPr>
          <p:cNvSpPr txBox="1"/>
          <p:nvPr/>
        </p:nvSpPr>
        <p:spPr>
          <a:xfrm>
            <a:off x="501777" y="4669602"/>
            <a:ext cx="5908729" cy="553998"/>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8" name="Bildobjekt 7">
            <a:extLst>
              <a:ext uri="{FF2B5EF4-FFF2-40B4-BE49-F238E27FC236}">
                <a16:creationId xmlns:a16="http://schemas.microsoft.com/office/drawing/2014/main" id="{33742C10-2EAF-6A42-ECF4-24DEF0FD94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10" name="Picture 9" descr="Logo, company name&#10;&#10;Description automatically generated">
            <a:extLst>
              <a:ext uri="{FF2B5EF4-FFF2-40B4-BE49-F238E27FC236}">
                <a16:creationId xmlns:a16="http://schemas.microsoft.com/office/drawing/2014/main" id="{B9A93547-17F4-F642-6346-015364020066}"/>
              </a:ext>
            </a:extLst>
          </p:cNvPr>
          <p:cNvPicPr>
            <a:picLocks noChangeAspect="1"/>
          </p:cNvPicPr>
          <p:nvPr/>
        </p:nvPicPr>
        <p:blipFill rotWithShape="1">
          <a:blip r:embed="rId3"/>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3016146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628650" y="273843"/>
            <a:ext cx="7886700" cy="994173"/>
          </a:xfrm>
        </p:spPr>
        <p:txBody>
          <a:bodyPr vert="horz" lIns="91440" tIns="45720" rIns="91440" bIns="45720" rtlCol="0" anchor="ctr">
            <a:normAutofit/>
          </a:bodyPr>
          <a:lstStyle/>
          <a:p>
            <a:pPr defTabSz="914400">
              <a:lnSpc>
                <a:spcPct val="90000"/>
              </a:lnSpc>
              <a:spcBef>
                <a:spcPct val="0"/>
              </a:spcBef>
            </a:pPr>
            <a:r>
              <a:rPr lang="en-US" sz="4100" kern="1200">
                <a:solidFill>
                  <a:schemeClr val="tx1"/>
                </a:solidFill>
                <a:latin typeface="+mj-lt"/>
                <a:ea typeface="+mj-ea"/>
                <a:cs typeface="+mj-cs"/>
              </a:rPr>
              <a:t>Key Message 3</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258029"/>
            <a:ext cx="8140446" cy="13716"/>
          </a:xfrm>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 name="connsiteX0" fmla="*/ 0 w 8140446"/>
              <a:gd name="connsiteY0" fmla="*/ 0 h 13716"/>
              <a:gd name="connsiteX1" fmla="*/ 596966 w 8140446"/>
              <a:gd name="connsiteY1" fmla="*/ 0 h 13716"/>
              <a:gd name="connsiteX2" fmla="*/ 1031123 w 8140446"/>
              <a:gd name="connsiteY2" fmla="*/ 0 h 13716"/>
              <a:gd name="connsiteX3" fmla="*/ 1872303 w 8140446"/>
              <a:gd name="connsiteY3" fmla="*/ 0 h 13716"/>
              <a:gd name="connsiteX4" fmla="*/ 2469269 w 8140446"/>
              <a:gd name="connsiteY4" fmla="*/ 0 h 13716"/>
              <a:gd name="connsiteX5" fmla="*/ 3066235 w 8140446"/>
              <a:gd name="connsiteY5" fmla="*/ 0 h 13716"/>
              <a:gd name="connsiteX6" fmla="*/ 3907414 w 8140446"/>
              <a:gd name="connsiteY6" fmla="*/ 0 h 13716"/>
              <a:gd name="connsiteX7" fmla="*/ 4422976 w 8140446"/>
              <a:gd name="connsiteY7" fmla="*/ 0 h 13716"/>
              <a:gd name="connsiteX8" fmla="*/ 5264155 w 8140446"/>
              <a:gd name="connsiteY8" fmla="*/ 0 h 13716"/>
              <a:gd name="connsiteX9" fmla="*/ 6105335 w 8140446"/>
              <a:gd name="connsiteY9" fmla="*/ 0 h 13716"/>
              <a:gd name="connsiteX10" fmla="*/ 6783705 w 8140446"/>
              <a:gd name="connsiteY10" fmla="*/ 0 h 13716"/>
              <a:gd name="connsiteX11" fmla="*/ 8140446 w 8140446"/>
              <a:gd name="connsiteY11" fmla="*/ 0 h 13716"/>
              <a:gd name="connsiteX12" fmla="*/ 8140446 w 8140446"/>
              <a:gd name="connsiteY12" fmla="*/ 13716 h 13716"/>
              <a:gd name="connsiteX13" fmla="*/ 7706289 w 8140446"/>
              <a:gd name="connsiteY13" fmla="*/ 13716 h 13716"/>
              <a:gd name="connsiteX14" fmla="*/ 6865109 w 8140446"/>
              <a:gd name="connsiteY14" fmla="*/ 13716 h 13716"/>
              <a:gd name="connsiteX15" fmla="*/ 6349548 w 8140446"/>
              <a:gd name="connsiteY15" fmla="*/ 13716 h 13716"/>
              <a:gd name="connsiteX16" fmla="*/ 5671177 w 8140446"/>
              <a:gd name="connsiteY16" fmla="*/ 13716 h 13716"/>
              <a:gd name="connsiteX17" fmla="*/ 4829998 w 8140446"/>
              <a:gd name="connsiteY17" fmla="*/ 13716 h 13716"/>
              <a:gd name="connsiteX18" fmla="*/ 4151627 w 8140446"/>
              <a:gd name="connsiteY18" fmla="*/ 13716 h 13716"/>
              <a:gd name="connsiteX19" fmla="*/ 3717470 w 8140446"/>
              <a:gd name="connsiteY19" fmla="*/ 13716 h 13716"/>
              <a:gd name="connsiteX20" fmla="*/ 3201909 w 8140446"/>
              <a:gd name="connsiteY20" fmla="*/ 13716 h 13716"/>
              <a:gd name="connsiteX21" fmla="*/ 2360729 w 8140446"/>
              <a:gd name="connsiteY21" fmla="*/ 13716 h 13716"/>
              <a:gd name="connsiteX22" fmla="*/ 1682359 w 8140446"/>
              <a:gd name="connsiteY22" fmla="*/ 13716 h 13716"/>
              <a:gd name="connsiteX23" fmla="*/ 1166797 w 8140446"/>
              <a:gd name="connsiteY23" fmla="*/ 13716 h 13716"/>
              <a:gd name="connsiteX24" fmla="*/ 0 w 8140446"/>
              <a:gd name="connsiteY24" fmla="*/ 13716 h 13716"/>
              <a:gd name="connsiteX25" fmla="*/ 0 w 8140446"/>
              <a:gd name="connsiteY25"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3716"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575" y="3138"/>
                  <a:pt x="8140433" y="8565"/>
                  <a:pt x="8140446" y="13716"/>
                </a:cubicBezTo>
                <a:cubicBezTo>
                  <a:pt x="7908069" y="-25208"/>
                  <a:pt x="7683037" y="17405"/>
                  <a:pt x="7543480" y="13716"/>
                </a:cubicBezTo>
                <a:cubicBezTo>
                  <a:pt x="7393752" y="5478"/>
                  <a:pt x="7221032" y="-7801"/>
                  <a:pt x="7109323" y="13716"/>
                </a:cubicBezTo>
                <a:cubicBezTo>
                  <a:pt x="7015297" y="17911"/>
                  <a:pt x="6599332" y="36327"/>
                  <a:pt x="6430952" y="13716"/>
                </a:cubicBezTo>
                <a:cubicBezTo>
                  <a:pt x="6292915" y="-38722"/>
                  <a:pt x="6142305" y="16935"/>
                  <a:pt x="5915391" y="13716"/>
                </a:cubicBezTo>
                <a:cubicBezTo>
                  <a:pt x="5682725" y="43271"/>
                  <a:pt x="5440566" y="26848"/>
                  <a:pt x="5237020" y="13716"/>
                </a:cubicBezTo>
                <a:cubicBezTo>
                  <a:pt x="5046456" y="6005"/>
                  <a:pt x="4706449" y="47404"/>
                  <a:pt x="4558650" y="13716"/>
                </a:cubicBezTo>
                <a:cubicBezTo>
                  <a:pt x="4361396" y="-5559"/>
                  <a:pt x="4145362" y="-26875"/>
                  <a:pt x="3880279" y="13716"/>
                </a:cubicBezTo>
                <a:cubicBezTo>
                  <a:pt x="3610716" y="20839"/>
                  <a:pt x="3472690" y="-564"/>
                  <a:pt x="3201909" y="13716"/>
                </a:cubicBezTo>
                <a:cubicBezTo>
                  <a:pt x="2913595" y="30525"/>
                  <a:pt x="2753317" y="-5721"/>
                  <a:pt x="2604943" y="13716"/>
                </a:cubicBezTo>
                <a:cubicBezTo>
                  <a:pt x="2450130" y="32417"/>
                  <a:pt x="1974183" y="35587"/>
                  <a:pt x="1845168" y="13716"/>
                </a:cubicBezTo>
                <a:cubicBezTo>
                  <a:pt x="1677929" y="-4352"/>
                  <a:pt x="1378098" y="-5344"/>
                  <a:pt x="1166797" y="13716"/>
                </a:cubicBezTo>
                <a:cubicBezTo>
                  <a:pt x="921150" y="48705"/>
                  <a:pt x="327457" y="42725"/>
                  <a:pt x="0" y="13716"/>
                </a:cubicBezTo>
                <a:cubicBezTo>
                  <a:pt x="-457" y="9675"/>
                  <a:pt x="580" y="3290"/>
                  <a:pt x="0" y="0"/>
                </a:cubicBezTo>
                <a:close/>
              </a:path>
              <a:path w="8140446" h="13716"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39761" y="5232"/>
                  <a:pt x="8140368" y="9058"/>
                  <a:pt x="8140446" y="13716"/>
                </a:cubicBezTo>
                <a:cubicBezTo>
                  <a:pt x="7961834" y="3834"/>
                  <a:pt x="7874097" y="5778"/>
                  <a:pt x="7706289" y="13716"/>
                </a:cubicBezTo>
                <a:cubicBezTo>
                  <a:pt x="7582508" y="-19492"/>
                  <a:pt x="7179551" y="-37683"/>
                  <a:pt x="6865109" y="13716"/>
                </a:cubicBezTo>
                <a:cubicBezTo>
                  <a:pt x="6583382" y="19545"/>
                  <a:pt x="6525821" y="32124"/>
                  <a:pt x="6349548" y="13716"/>
                </a:cubicBezTo>
                <a:cubicBezTo>
                  <a:pt x="6209953" y="6309"/>
                  <a:pt x="5959707" y="-52400"/>
                  <a:pt x="5671177" y="13716"/>
                </a:cubicBezTo>
                <a:cubicBezTo>
                  <a:pt x="5387744" y="25237"/>
                  <a:pt x="5228514" y="96935"/>
                  <a:pt x="4829998" y="13716"/>
                </a:cubicBezTo>
                <a:cubicBezTo>
                  <a:pt x="4415646" y="-33168"/>
                  <a:pt x="4343809" y="24382"/>
                  <a:pt x="4151627" y="13716"/>
                </a:cubicBezTo>
                <a:cubicBezTo>
                  <a:pt x="3950673" y="-14368"/>
                  <a:pt x="3879947" y="36571"/>
                  <a:pt x="3717470" y="13716"/>
                </a:cubicBezTo>
                <a:cubicBezTo>
                  <a:pt x="3558660" y="5538"/>
                  <a:pt x="3468854" y="24803"/>
                  <a:pt x="3201909" y="13716"/>
                </a:cubicBezTo>
                <a:cubicBezTo>
                  <a:pt x="2965673" y="5933"/>
                  <a:pt x="2568327" y="17544"/>
                  <a:pt x="2360729" y="13716"/>
                </a:cubicBezTo>
                <a:cubicBezTo>
                  <a:pt x="2171885" y="44572"/>
                  <a:pt x="1923258" y="11448"/>
                  <a:pt x="1682359" y="13716"/>
                </a:cubicBezTo>
                <a:cubicBezTo>
                  <a:pt x="1430698" y="-6950"/>
                  <a:pt x="1324229" y="-6323"/>
                  <a:pt x="1166797" y="13716"/>
                </a:cubicBezTo>
                <a:cubicBezTo>
                  <a:pt x="1001390" y="37223"/>
                  <a:pt x="324313" y="53392"/>
                  <a:pt x="0" y="13716"/>
                </a:cubicBezTo>
                <a:cubicBezTo>
                  <a:pt x="427" y="7441"/>
                  <a:pt x="425" y="4765"/>
                  <a:pt x="0" y="0"/>
                </a:cubicBezTo>
                <a:close/>
              </a:path>
              <a:path w="8140446" h="13716"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370" y="2812"/>
                  <a:pt x="8139830" y="9122"/>
                  <a:pt x="8140446" y="13716"/>
                </a:cubicBezTo>
                <a:cubicBezTo>
                  <a:pt x="7892673" y="-8584"/>
                  <a:pt x="7668025" y="-3922"/>
                  <a:pt x="7543480" y="13716"/>
                </a:cubicBezTo>
                <a:cubicBezTo>
                  <a:pt x="7406710" y="-8039"/>
                  <a:pt x="7207646" y="4321"/>
                  <a:pt x="7109323" y="13716"/>
                </a:cubicBezTo>
                <a:cubicBezTo>
                  <a:pt x="6993037" y="44439"/>
                  <a:pt x="6598723" y="54833"/>
                  <a:pt x="6430952" y="13716"/>
                </a:cubicBezTo>
                <a:cubicBezTo>
                  <a:pt x="6284771" y="10743"/>
                  <a:pt x="6162730" y="15778"/>
                  <a:pt x="5915391" y="13716"/>
                </a:cubicBezTo>
                <a:cubicBezTo>
                  <a:pt x="5684668" y="9031"/>
                  <a:pt x="5422852" y="49046"/>
                  <a:pt x="5237020" y="13716"/>
                </a:cubicBezTo>
                <a:cubicBezTo>
                  <a:pt x="5035482" y="21724"/>
                  <a:pt x="4719808" y="50573"/>
                  <a:pt x="4558650" y="13716"/>
                </a:cubicBezTo>
                <a:cubicBezTo>
                  <a:pt x="4375169" y="-40159"/>
                  <a:pt x="4137553" y="7514"/>
                  <a:pt x="3880279" y="13716"/>
                </a:cubicBezTo>
                <a:cubicBezTo>
                  <a:pt x="3624533" y="28076"/>
                  <a:pt x="3467387" y="1908"/>
                  <a:pt x="3201909" y="13716"/>
                </a:cubicBezTo>
                <a:cubicBezTo>
                  <a:pt x="2918126" y="68770"/>
                  <a:pt x="2717830" y="-21728"/>
                  <a:pt x="2604943" y="13716"/>
                </a:cubicBezTo>
                <a:cubicBezTo>
                  <a:pt x="2496133" y="39953"/>
                  <a:pt x="2003915" y="13682"/>
                  <a:pt x="1845168" y="13716"/>
                </a:cubicBezTo>
                <a:cubicBezTo>
                  <a:pt x="1694518" y="10417"/>
                  <a:pt x="1344959" y="39616"/>
                  <a:pt x="1166797" y="13716"/>
                </a:cubicBezTo>
                <a:cubicBezTo>
                  <a:pt x="935925" y="64879"/>
                  <a:pt x="319712" y="-68544"/>
                  <a:pt x="0" y="13716"/>
                </a:cubicBezTo>
                <a:cubicBezTo>
                  <a:pt x="203" y="9362"/>
                  <a:pt x="845" y="232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3716"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543" y="2784"/>
                          <a:pt x="8140462" y="9558"/>
                          <a:pt x="8140446" y="13716"/>
                        </a:cubicBezTo>
                        <a:cubicBezTo>
                          <a:pt x="7906329" y="-7615"/>
                          <a:pt x="7681180" y="22893"/>
                          <a:pt x="7543480" y="13716"/>
                        </a:cubicBezTo>
                        <a:cubicBezTo>
                          <a:pt x="7405780" y="4539"/>
                          <a:pt x="7216607" y="-912"/>
                          <a:pt x="7109323" y="13716"/>
                        </a:cubicBezTo>
                        <a:cubicBezTo>
                          <a:pt x="7002039" y="28344"/>
                          <a:pt x="6576231" y="38120"/>
                          <a:pt x="6430952" y="13716"/>
                        </a:cubicBezTo>
                        <a:cubicBezTo>
                          <a:pt x="6285673" y="-10688"/>
                          <a:pt x="6138840" y="29949"/>
                          <a:pt x="5915391" y="13716"/>
                        </a:cubicBezTo>
                        <a:cubicBezTo>
                          <a:pt x="5691942" y="-2517"/>
                          <a:pt x="5459460" y="47094"/>
                          <a:pt x="5237020" y="13716"/>
                        </a:cubicBezTo>
                        <a:cubicBezTo>
                          <a:pt x="5014580" y="-19662"/>
                          <a:pt x="4747677" y="35877"/>
                          <a:pt x="4558650" y="13716"/>
                        </a:cubicBezTo>
                        <a:cubicBezTo>
                          <a:pt x="4369623" y="-8445"/>
                          <a:pt x="4146061" y="7996"/>
                          <a:pt x="3880279" y="13716"/>
                        </a:cubicBezTo>
                        <a:cubicBezTo>
                          <a:pt x="3614497" y="19436"/>
                          <a:pt x="3473808" y="-17480"/>
                          <a:pt x="3201909" y="13716"/>
                        </a:cubicBezTo>
                        <a:cubicBezTo>
                          <a:pt x="2930010" y="44912"/>
                          <a:pt x="2728175" y="-8002"/>
                          <a:pt x="2604943" y="13716"/>
                        </a:cubicBezTo>
                        <a:cubicBezTo>
                          <a:pt x="2481711" y="35434"/>
                          <a:pt x="2004334" y="22380"/>
                          <a:pt x="1845168" y="13716"/>
                        </a:cubicBezTo>
                        <a:cubicBezTo>
                          <a:pt x="1686003" y="5052"/>
                          <a:pt x="1375070" y="33008"/>
                          <a:pt x="1166797" y="13716"/>
                        </a:cubicBezTo>
                        <a:cubicBezTo>
                          <a:pt x="958524" y="-5576"/>
                          <a:pt x="342846" y="4308"/>
                          <a:pt x="0" y="13716"/>
                        </a:cubicBezTo>
                        <a:cubicBezTo>
                          <a:pt x="-100" y="9589"/>
                          <a:pt x="468" y="2983"/>
                          <a:pt x="0" y="0"/>
                        </a:cubicBezTo>
                        <a:close/>
                      </a:path>
                      <a:path w="8140446" h="13716"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39772" y="5682"/>
                          <a:pt x="8139843" y="9439"/>
                          <a:pt x="8140446" y="13716"/>
                        </a:cubicBezTo>
                        <a:cubicBezTo>
                          <a:pt x="7959314" y="-1227"/>
                          <a:pt x="7870113" y="5865"/>
                          <a:pt x="7706289" y="13716"/>
                        </a:cubicBezTo>
                        <a:cubicBezTo>
                          <a:pt x="7542465" y="21567"/>
                          <a:pt x="7157940" y="12910"/>
                          <a:pt x="6865109" y="13716"/>
                        </a:cubicBezTo>
                        <a:cubicBezTo>
                          <a:pt x="6572278" y="14522"/>
                          <a:pt x="6524256" y="33479"/>
                          <a:pt x="6349548" y="13716"/>
                        </a:cubicBezTo>
                        <a:cubicBezTo>
                          <a:pt x="6174840" y="-6047"/>
                          <a:pt x="5951624" y="-4398"/>
                          <a:pt x="5671177" y="13716"/>
                        </a:cubicBezTo>
                        <a:cubicBezTo>
                          <a:pt x="5390730" y="31830"/>
                          <a:pt x="5222992" y="55486"/>
                          <a:pt x="4829998" y="13716"/>
                        </a:cubicBezTo>
                        <a:cubicBezTo>
                          <a:pt x="4437004" y="-28054"/>
                          <a:pt x="4344181" y="34515"/>
                          <a:pt x="4151627" y="13716"/>
                        </a:cubicBezTo>
                        <a:cubicBezTo>
                          <a:pt x="3959073" y="-7083"/>
                          <a:pt x="3886970" y="28303"/>
                          <a:pt x="3717470" y="13716"/>
                        </a:cubicBezTo>
                        <a:cubicBezTo>
                          <a:pt x="3547970" y="-871"/>
                          <a:pt x="3451521" y="27300"/>
                          <a:pt x="3201909" y="13716"/>
                        </a:cubicBezTo>
                        <a:cubicBezTo>
                          <a:pt x="2952297" y="132"/>
                          <a:pt x="2543413" y="1457"/>
                          <a:pt x="2360729" y="13716"/>
                        </a:cubicBezTo>
                        <a:cubicBezTo>
                          <a:pt x="2178045" y="25975"/>
                          <a:pt x="1906056" y="21275"/>
                          <a:pt x="1682359" y="13716"/>
                        </a:cubicBezTo>
                        <a:cubicBezTo>
                          <a:pt x="1458662" y="6158"/>
                          <a:pt x="1330405" y="3474"/>
                          <a:pt x="1166797" y="13716"/>
                        </a:cubicBezTo>
                        <a:cubicBezTo>
                          <a:pt x="1003189" y="23958"/>
                          <a:pt x="278098" y="14961"/>
                          <a:pt x="0" y="13716"/>
                        </a:cubicBezTo>
                        <a:cubicBezTo>
                          <a:pt x="303" y="7982"/>
                          <a:pt x="182" y="520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65DB9A-408F-1B41-AEC9-B2C5D0F52D92}"/>
              </a:ext>
            </a:extLst>
          </p:cNvPr>
          <p:cNvSpPr>
            <a:spLocks noGrp="1"/>
          </p:cNvSpPr>
          <p:nvPr>
            <p:ph idx="1"/>
          </p:nvPr>
        </p:nvSpPr>
        <p:spPr>
          <a:xfrm>
            <a:off x="628650" y="1447038"/>
            <a:ext cx="7886700" cy="3188970"/>
          </a:xfrm>
        </p:spPr>
        <p:txBody>
          <a:bodyPr vert="horz" lIns="91440" tIns="45720" rIns="91440" bIns="45720" rtlCol="0">
            <a:normAutofit/>
          </a:bodyPr>
          <a:lstStyle/>
          <a:p>
            <a:pPr marL="457200" lvl="1" indent="-228600" defTabSz="914400">
              <a:lnSpc>
                <a:spcPct val="90000"/>
              </a:lnSpc>
            </a:pPr>
            <a:r>
              <a:rPr lang="en-US" sz="1700" dirty="0">
                <a:solidFill>
                  <a:schemeClr val="tx1"/>
                </a:solidFill>
                <a:effectLst/>
                <a:latin typeface="+mn-lt"/>
                <a:ea typeface="+mn-ea"/>
                <a:cs typeface="+mn-cs"/>
              </a:rPr>
              <a:t>Literature from the fields of health, climate, sustainability, governance, political science, and public administration all point to a set of common barriers</a:t>
            </a:r>
          </a:p>
          <a:p>
            <a:pPr marL="457200" lvl="1" indent="-228600" defTabSz="914400">
              <a:lnSpc>
                <a:spcPct val="90000"/>
              </a:lnSpc>
            </a:pPr>
            <a:r>
              <a:rPr lang="en-US" sz="1700" dirty="0">
                <a:solidFill>
                  <a:schemeClr val="tx1"/>
                </a:solidFill>
                <a:latin typeface="+mn-lt"/>
                <a:ea typeface="+mn-ea"/>
                <a:cs typeface="+mn-cs"/>
              </a:rPr>
              <a:t>Barriers include </a:t>
            </a:r>
            <a:r>
              <a:rPr lang="en-US" sz="1700" dirty="0">
                <a:solidFill>
                  <a:schemeClr val="tx1"/>
                </a:solidFill>
                <a:effectLst/>
                <a:latin typeface="+mn-lt"/>
                <a:ea typeface="+mn-ea"/>
                <a:cs typeface="+mn-cs"/>
              </a:rPr>
              <a:t>outdated institutions and the influence of vested interests and the limited ability of evidence and technocratic approaches on their own to shift the political dial</a:t>
            </a:r>
          </a:p>
          <a:p>
            <a:pPr marL="457200" lvl="1" indent="-228600" defTabSz="914400">
              <a:lnSpc>
                <a:spcPct val="90000"/>
              </a:lnSpc>
            </a:pPr>
            <a:r>
              <a:rPr lang="en-US" sz="1700" dirty="0">
                <a:solidFill>
                  <a:schemeClr val="tx1"/>
                </a:solidFill>
                <a:effectLst/>
                <a:latin typeface="+mn-lt"/>
                <a:ea typeface="+mn-ea"/>
                <a:cs typeface="+mn-cs"/>
              </a:rPr>
              <a:t>Enablers include political demands arising from the social movements that are pressuring governments to confront climate breakdown and its impacts on human health in an integrated way</a:t>
            </a:r>
          </a:p>
          <a:p>
            <a:pPr marL="457200" lvl="1" indent="-228600" defTabSz="914400">
              <a:lnSpc>
                <a:spcPct val="90000"/>
              </a:lnSpc>
            </a:pPr>
            <a:endParaRPr lang="en-US" sz="1700" dirty="0">
              <a:solidFill>
                <a:schemeClr val="tx1"/>
              </a:solidFill>
              <a:effectLst/>
              <a:latin typeface="+mn-lt"/>
              <a:ea typeface="+mn-ea"/>
              <a:cs typeface="+mn-cs"/>
            </a:endParaRP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6457950" y="4767262"/>
            <a:ext cx="2057400" cy="273844"/>
          </a:xfrm>
        </p:spPr>
        <p:txBody>
          <a:bodyPr vert="horz" lIns="91440" tIns="45720" rIns="91440" bIns="45720" rtlCol="0" anchor="ctr">
            <a:normAutofit/>
          </a:bodyPr>
          <a:lstStyle/>
          <a:p>
            <a:pPr defTabSz="914400">
              <a:lnSpc>
                <a:spcPct val="90000"/>
              </a:lnSpc>
              <a:spcAft>
                <a:spcPts val="600"/>
              </a:spcAft>
            </a:pPr>
            <a:fld id="{F162394F-D6D9-FB47-AAC2-9C87875CA352}" type="slidenum">
              <a:rPr lang="en-US" sz="1200" smtClean="0">
                <a:solidFill>
                  <a:schemeClr val="tx1">
                    <a:tint val="75000"/>
                  </a:schemeClr>
                </a:solidFill>
                <a:latin typeface="+mn-lt"/>
                <a:ea typeface="+mn-ea"/>
                <a:cs typeface="+mn-cs"/>
              </a:rPr>
              <a:pPr defTabSz="914400">
                <a:lnSpc>
                  <a:spcPct val="90000"/>
                </a:lnSpc>
                <a:spcAft>
                  <a:spcPts val="600"/>
                </a:spcAft>
              </a:pPr>
              <a:t>7</a:t>
            </a:fld>
            <a:endParaRPr lang="en-US" sz="1200">
              <a:solidFill>
                <a:schemeClr val="tx1">
                  <a:tint val="75000"/>
                </a:schemeClr>
              </a:solidFill>
              <a:latin typeface="+mn-lt"/>
              <a:ea typeface="+mn-ea"/>
              <a:cs typeface="+mn-cs"/>
            </a:endParaRPr>
          </a:p>
        </p:txBody>
      </p:sp>
      <p:sp>
        <p:nvSpPr>
          <p:cNvPr id="9" name="TextBox 8">
            <a:extLst>
              <a:ext uri="{FF2B5EF4-FFF2-40B4-BE49-F238E27FC236}">
                <a16:creationId xmlns:a16="http://schemas.microsoft.com/office/drawing/2014/main" id="{D1209FE8-0D7B-0897-2322-C16380AC1C92}"/>
              </a:ext>
            </a:extLst>
          </p:cNvPr>
          <p:cNvSpPr txBox="1"/>
          <p:nvPr/>
        </p:nvSpPr>
        <p:spPr>
          <a:xfrm>
            <a:off x="501777" y="4669602"/>
            <a:ext cx="5956173" cy="553998"/>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8" name="Bildobjekt 7">
            <a:extLst>
              <a:ext uri="{FF2B5EF4-FFF2-40B4-BE49-F238E27FC236}">
                <a16:creationId xmlns:a16="http://schemas.microsoft.com/office/drawing/2014/main" id="{B52C942B-B4BF-A7AB-6888-32DE6B0CC6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10" name="Picture 9" descr="Logo, company name&#10;&#10;Description automatically generated">
            <a:extLst>
              <a:ext uri="{FF2B5EF4-FFF2-40B4-BE49-F238E27FC236}">
                <a16:creationId xmlns:a16="http://schemas.microsoft.com/office/drawing/2014/main" id="{4E6BA836-6169-0F0B-E978-78CD51532547}"/>
              </a:ext>
            </a:extLst>
          </p:cNvPr>
          <p:cNvPicPr>
            <a:picLocks noChangeAspect="1"/>
          </p:cNvPicPr>
          <p:nvPr/>
        </p:nvPicPr>
        <p:blipFill rotWithShape="1">
          <a:blip r:embed="rId3"/>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1842747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628650" y="273843"/>
            <a:ext cx="7886700" cy="994173"/>
          </a:xfrm>
        </p:spPr>
        <p:txBody>
          <a:bodyPr vert="horz" lIns="91440" tIns="45720" rIns="91440" bIns="45720" rtlCol="0" anchor="ctr">
            <a:normAutofit/>
          </a:bodyPr>
          <a:lstStyle/>
          <a:p>
            <a:pPr defTabSz="914400">
              <a:lnSpc>
                <a:spcPct val="90000"/>
              </a:lnSpc>
              <a:spcBef>
                <a:spcPct val="0"/>
              </a:spcBef>
            </a:pPr>
            <a:r>
              <a:rPr lang="en-US" sz="4100" kern="1200">
                <a:solidFill>
                  <a:schemeClr val="tx1"/>
                </a:solidFill>
                <a:latin typeface="+mj-lt"/>
                <a:ea typeface="+mj-ea"/>
                <a:cs typeface="+mj-cs"/>
              </a:rPr>
              <a:t>Key Message 4</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258029"/>
            <a:ext cx="8140446" cy="13716"/>
          </a:xfrm>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 name="connsiteX0" fmla="*/ 0 w 8140446"/>
              <a:gd name="connsiteY0" fmla="*/ 0 h 13716"/>
              <a:gd name="connsiteX1" fmla="*/ 596966 w 8140446"/>
              <a:gd name="connsiteY1" fmla="*/ 0 h 13716"/>
              <a:gd name="connsiteX2" fmla="*/ 1031123 w 8140446"/>
              <a:gd name="connsiteY2" fmla="*/ 0 h 13716"/>
              <a:gd name="connsiteX3" fmla="*/ 1872303 w 8140446"/>
              <a:gd name="connsiteY3" fmla="*/ 0 h 13716"/>
              <a:gd name="connsiteX4" fmla="*/ 2469269 w 8140446"/>
              <a:gd name="connsiteY4" fmla="*/ 0 h 13716"/>
              <a:gd name="connsiteX5" fmla="*/ 3066235 w 8140446"/>
              <a:gd name="connsiteY5" fmla="*/ 0 h 13716"/>
              <a:gd name="connsiteX6" fmla="*/ 3907414 w 8140446"/>
              <a:gd name="connsiteY6" fmla="*/ 0 h 13716"/>
              <a:gd name="connsiteX7" fmla="*/ 4422976 w 8140446"/>
              <a:gd name="connsiteY7" fmla="*/ 0 h 13716"/>
              <a:gd name="connsiteX8" fmla="*/ 5264155 w 8140446"/>
              <a:gd name="connsiteY8" fmla="*/ 0 h 13716"/>
              <a:gd name="connsiteX9" fmla="*/ 6105335 w 8140446"/>
              <a:gd name="connsiteY9" fmla="*/ 0 h 13716"/>
              <a:gd name="connsiteX10" fmla="*/ 6783705 w 8140446"/>
              <a:gd name="connsiteY10" fmla="*/ 0 h 13716"/>
              <a:gd name="connsiteX11" fmla="*/ 8140446 w 8140446"/>
              <a:gd name="connsiteY11" fmla="*/ 0 h 13716"/>
              <a:gd name="connsiteX12" fmla="*/ 8140446 w 8140446"/>
              <a:gd name="connsiteY12" fmla="*/ 13716 h 13716"/>
              <a:gd name="connsiteX13" fmla="*/ 7706289 w 8140446"/>
              <a:gd name="connsiteY13" fmla="*/ 13716 h 13716"/>
              <a:gd name="connsiteX14" fmla="*/ 6865109 w 8140446"/>
              <a:gd name="connsiteY14" fmla="*/ 13716 h 13716"/>
              <a:gd name="connsiteX15" fmla="*/ 6349548 w 8140446"/>
              <a:gd name="connsiteY15" fmla="*/ 13716 h 13716"/>
              <a:gd name="connsiteX16" fmla="*/ 5671177 w 8140446"/>
              <a:gd name="connsiteY16" fmla="*/ 13716 h 13716"/>
              <a:gd name="connsiteX17" fmla="*/ 4829998 w 8140446"/>
              <a:gd name="connsiteY17" fmla="*/ 13716 h 13716"/>
              <a:gd name="connsiteX18" fmla="*/ 4151627 w 8140446"/>
              <a:gd name="connsiteY18" fmla="*/ 13716 h 13716"/>
              <a:gd name="connsiteX19" fmla="*/ 3717470 w 8140446"/>
              <a:gd name="connsiteY19" fmla="*/ 13716 h 13716"/>
              <a:gd name="connsiteX20" fmla="*/ 3201909 w 8140446"/>
              <a:gd name="connsiteY20" fmla="*/ 13716 h 13716"/>
              <a:gd name="connsiteX21" fmla="*/ 2360729 w 8140446"/>
              <a:gd name="connsiteY21" fmla="*/ 13716 h 13716"/>
              <a:gd name="connsiteX22" fmla="*/ 1682359 w 8140446"/>
              <a:gd name="connsiteY22" fmla="*/ 13716 h 13716"/>
              <a:gd name="connsiteX23" fmla="*/ 1166797 w 8140446"/>
              <a:gd name="connsiteY23" fmla="*/ 13716 h 13716"/>
              <a:gd name="connsiteX24" fmla="*/ 0 w 8140446"/>
              <a:gd name="connsiteY24" fmla="*/ 13716 h 13716"/>
              <a:gd name="connsiteX25" fmla="*/ 0 w 8140446"/>
              <a:gd name="connsiteY25"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3716"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575" y="3138"/>
                  <a:pt x="8140433" y="8565"/>
                  <a:pt x="8140446" y="13716"/>
                </a:cubicBezTo>
                <a:cubicBezTo>
                  <a:pt x="7908069" y="-25208"/>
                  <a:pt x="7683037" y="17405"/>
                  <a:pt x="7543480" y="13716"/>
                </a:cubicBezTo>
                <a:cubicBezTo>
                  <a:pt x="7393752" y="5478"/>
                  <a:pt x="7221032" y="-7801"/>
                  <a:pt x="7109323" y="13716"/>
                </a:cubicBezTo>
                <a:cubicBezTo>
                  <a:pt x="7015297" y="17911"/>
                  <a:pt x="6599332" y="36327"/>
                  <a:pt x="6430952" y="13716"/>
                </a:cubicBezTo>
                <a:cubicBezTo>
                  <a:pt x="6292915" y="-38722"/>
                  <a:pt x="6142305" y="16935"/>
                  <a:pt x="5915391" y="13716"/>
                </a:cubicBezTo>
                <a:cubicBezTo>
                  <a:pt x="5682725" y="43271"/>
                  <a:pt x="5440566" y="26848"/>
                  <a:pt x="5237020" y="13716"/>
                </a:cubicBezTo>
                <a:cubicBezTo>
                  <a:pt x="5046456" y="6005"/>
                  <a:pt x="4706449" y="47404"/>
                  <a:pt x="4558650" y="13716"/>
                </a:cubicBezTo>
                <a:cubicBezTo>
                  <a:pt x="4361396" y="-5559"/>
                  <a:pt x="4145362" y="-26875"/>
                  <a:pt x="3880279" y="13716"/>
                </a:cubicBezTo>
                <a:cubicBezTo>
                  <a:pt x="3610716" y="20839"/>
                  <a:pt x="3472690" y="-564"/>
                  <a:pt x="3201909" y="13716"/>
                </a:cubicBezTo>
                <a:cubicBezTo>
                  <a:pt x="2913595" y="30525"/>
                  <a:pt x="2753317" y="-5721"/>
                  <a:pt x="2604943" y="13716"/>
                </a:cubicBezTo>
                <a:cubicBezTo>
                  <a:pt x="2450130" y="32417"/>
                  <a:pt x="1974183" y="35587"/>
                  <a:pt x="1845168" y="13716"/>
                </a:cubicBezTo>
                <a:cubicBezTo>
                  <a:pt x="1677929" y="-4352"/>
                  <a:pt x="1378098" y="-5344"/>
                  <a:pt x="1166797" y="13716"/>
                </a:cubicBezTo>
                <a:cubicBezTo>
                  <a:pt x="921150" y="48705"/>
                  <a:pt x="327457" y="42725"/>
                  <a:pt x="0" y="13716"/>
                </a:cubicBezTo>
                <a:cubicBezTo>
                  <a:pt x="-457" y="9675"/>
                  <a:pt x="580" y="3290"/>
                  <a:pt x="0" y="0"/>
                </a:cubicBezTo>
                <a:close/>
              </a:path>
              <a:path w="8140446" h="13716"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39761" y="5232"/>
                  <a:pt x="8140368" y="9058"/>
                  <a:pt x="8140446" y="13716"/>
                </a:cubicBezTo>
                <a:cubicBezTo>
                  <a:pt x="7961834" y="3834"/>
                  <a:pt x="7874097" y="5778"/>
                  <a:pt x="7706289" y="13716"/>
                </a:cubicBezTo>
                <a:cubicBezTo>
                  <a:pt x="7582508" y="-19492"/>
                  <a:pt x="7179551" y="-37683"/>
                  <a:pt x="6865109" y="13716"/>
                </a:cubicBezTo>
                <a:cubicBezTo>
                  <a:pt x="6583382" y="19545"/>
                  <a:pt x="6525821" y="32124"/>
                  <a:pt x="6349548" y="13716"/>
                </a:cubicBezTo>
                <a:cubicBezTo>
                  <a:pt x="6209953" y="6309"/>
                  <a:pt x="5959707" y="-52400"/>
                  <a:pt x="5671177" y="13716"/>
                </a:cubicBezTo>
                <a:cubicBezTo>
                  <a:pt x="5387744" y="25237"/>
                  <a:pt x="5228514" y="96935"/>
                  <a:pt x="4829998" y="13716"/>
                </a:cubicBezTo>
                <a:cubicBezTo>
                  <a:pt x="4415646" y="-33168"/>
                  <a:pt x="4343809" y="24382"/>
                  <a:pt x="4151627" y="13716"/>
                </a:cubicBezTo>
                <a:cubicBezTo>
                  <a:pt x="3950673" y="-14368"/>
                  <a:pt x="3879947" y="36571"/>
                  <a:pt x="3717470" y="13716"/>
                </a:cubicBezTo>
                <a:cubicBezTo>
                  <a:pt x="3558660" y="5538"/>
                  <a:pt x="3468854" y="24803"/>
                  <a:pt x="3201909" y="13716"/>
                </a:cubicBezTo>
                <a:cubicBezTo>
                  <a:pt x="2965673" y="5933"/>
                  <a:pt x="2568327" y="17544"/>
                  <a:pt x="2360729" y="13716"/>
                </a:cubicBezTo>
                <a:cubicBezTo>
                  <a:pt x="2171885" y="44572"/>
                  <a:pt x="1923258" y="11448"/>
                  <a:pt x="1682359" y="13716"/>
                </a:cubicBezTo>
                <a:cubicBezTo>
                  <a:pt x="1430698" y="-6950"/>
                  <a:pt x="1324229" y="-6323"/>
                  <a:pt x="1166797" y="13716"/>
                </a:cubicBezTo>
                <a:cubicBezTo>
                  <a:pt x="1001390" y="37223"/>
                  <a:pt x="324313" y="53392"/>
                  <a:pt x="0" y="13716"/>
                </a:cubicBezTo>
                <a:cubicBezTo>
                  <a:pt x="427" y="7441"/>
                  <a:pt x="425" y="4765"/>
                  <a:pt x="0" y="0"/>
                </a:cubicBezTo>
                <a:close/>
              </a:path>
              <a:path w="8140446" h="13716"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370" y="2812"/>
                  <a:pt x="8139830" y="9122"/>
                  <a:pt x="8140446" y="13716"/>
                </a:cubicBezTo>
                <a:cubicBezTo>
                  <a:pt x="7892673" y="-8584"/>
                  <a:pt x="7668025" y="-3922"/>
                  <a:pt x="7543480" y="13716"/>
                </a:cubicBezTo>
                <a:cubicBezTo>
                  <a:pt x="7406710" y="-8039"/>
                  <a:pt x="7207646" y="4321"/>
                  <a:pt x="7109323" y="13716"/>
                </a:cubicBezTo>
                <a:cubicBezTo>
                  <a:pt x="6993037" y="44439"/>
                  <a:pt x="6598723" y="54833"/>
                  <a:pt x="6430952" y="13716"/>
                </a:cubicBezTo>
                <a:cubicBezTo>
                  <a:pt x="6284771" y="10743"/>
                  <a:pt x="6162730" y="15778"/>
                  <a:pt x="5915391" y="13716"/>
                </a:cubicBezTo>
                <a:cubicBezTo>
                  <a:pt x="5684668" y="9031"/>
                  <a:pt x="5422852" y="49046"/>
                  <a:pt x="5237020" y="13716"/>
                </a:cubicBezTo>
                <a:cubicBezTo>
                  <a:pt x="5035482" y="21724"/>
                  <a:pt x="4719808" y="50573"/>
                  <a:pt x="4558650" y="13716"/>
                </a:cubicBezTo>
                <a:cubicBezTo>
                  <a:pt x="4375169" y="-40159"/>
                  <a:pt x="4137553" y="7514"/>
                  <a:pt x="3880279" y="13716"/>
                </a:cubicBezTo>
                <a:cubicBezTo>
                  <a:pt x="3624533" y="28076"/>
                  <a:pt x="3467387" y="1908"/>
                  <a:pt x="3201909" y="13716"/>
                </a:cubicBezTo>
                <a:cubicBezTo>
                  <a:pt x="2918126" y="68770"/>
                  <a:pt x="2717830" y="-21728"/>
                  <a:pt x="2604943" y="13716"/>
                </a:cubicBezTo>
                <a:cubicBezTo>
                  <a:pt x="2496133" y="39953"/>
                  <a:pt x="2003915" y="13682"/>
                  <a:pt x="1845168" y="13716"/>
                </a:cubicBezTo>
                <a:cubicBezTo>
                  <a:pt x="1694518" y="10417"/>
                  <a:pt x="1344959" y="39616"/>
                  <a:pt x="1166797" y="13716"/>
                </a:cubicBezTo>
                <a:cubicBezTo>
                  <a:pt x="935925" y="64879"/>
                  <a:pt x="319712" y="-68544"/>
                  <a:pt x="0" y="13716"/>
                </a:cubicBezTo>
                <a:cubicBezTo>
                  <a:pt x="203" y="9362"/>
                  <a:pt x="845" y="232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3716"/>
                      <a:gd name="connsiteX1" fmla="*/ 434157 w 8140446"/>
                      <a:gd name="connsiteY1" fmla="*/ 0 h 13716"/>
                      <a:gd name="connsiteX2" fmla="*/ 1193932 w 8140446"/>
                      <a:gd name="connsiteY2" fmla="*/ 0 h 13716"/>
                      <a:gd name="connsiteX3" fmla="*/ 1628089 w 8140446"/>
                      <a:gd name="connsiteY3" fmla="*/ 0 h 13716"/>
                      <a:gd name="connsiteX4" fmla="*/ 2225055 w 8140446"/>
                      <a:gd name="connsiteY4" fmla="*/ 0 h 13716"/>
                      <a:gd name="connsiteX5" fmla="*/ 3066235 w 8140446"/>
                      <a:gd name="connsiteY5" fmla="*/ 0 h 13716"/>
                      <a:gd name="connsiteX6" fmla="*/ 3744605 w 8140446"/>
                      <a:gd name="connsiteY6" fmla="*/ 0 h 13716"/>
                      <a:gd name="connsiteX7" fmla="*/ 4504380 w 8140446"/>
                      <a:gd name="connsiteY7" fmla="*/ 0 h 13716"/>
                      <a:gd name="connsiteX8" fmla="*/ 5101346 w 8140446"/>
                      <a:gd name="connsiteY8" fmla="*/ 0 h 13716"/>
                      <a:gd name="connsiteX9" fmla="*/ 5779717 w 8140446"/>
                      <a:gd name="connsiteY9" fmla="*/ 0 h 13716"/>
                      <a:gd name="connsiteX10" fmla="*/ 6620896 w 8140446"/>
                      <a:gd name="connsiteY10" fmla="*/ 0 h 13716"/>
                      <a:gd name="connsiteX11" fmla="*/ 7136458 w 8140446"/>
                      <a:gd name="connsiteY11" fmla="*/ 0 h 13716"/>
                      <a:gd name="connsiteX12" fmla="*/ 8140446 w 8140446"/>
                      <a:gd name="connsiteY12" fmla="*/ 0 h 13716"/>
                      <a:gd name="connsiteX13" fmla="*/ 8140446 w 8140446"/>
                      <a:gd name="connsiteY13" fmla="*/ 13716 h 13716"/>
                      <a:gd name="connsiteX14" fmla="*/ 7543480 w 8140446"/>
                      <a:gd name="connsiteY14" fmla="*/ 13716 h 13716"/>
                      <a:gd name="connsiteX15" fmla="*/ 7109323 w 8140446"/>
                      <a:gd name="connsiteY15" fmla="*/ 13716 h 13716"/>
                      <a:gd name="connsiteX16" fmla="*/ 6430952 w 8140446"/>
                      <a:gd name="connsiteY16" fmla="*/ 13716 h 13716"/>
                      <a:gd name="connsiteX17" fmla="*/ 5915391 w 8140446"/>
                      <a:gd name="connsiteY17" fmla="*/ 13716 h 13716"/>
                      <a:gd name="connsiteX18" fmla="*/ 5237020 w 8140446"/>
                      <a:gd name="connsiteY18" fmla="*/ 13716 h 13716"/>
                      <a:gd name="connsiteX19" fmla="*/ 4558650 w 8140446"/>
                      <a:gd name="connsiteY19" fmla="*/ 13716 h 13716"/>
                      <a:gd name="connsiteX20" fmla="*/ 3880279 w 8140446"/>
                      <a:gd name="connsiteY20" fmla="*/ 13716 h 13716"/>
                      <a:gd name="connsiteX21" fmla="*/ 3201909 w 8140446"/>
                      <a:gd name="connsiteY21" fmla="*/ 13716 h 13716"/>
                      <a:gd name="connsiteX22" fmla="*/ 2604943 w 8140446"/>
                      <a:gd name="connsiteY22" fmla="*/ 13716 h 13716"/>
                      <a:gd name="connsiteX23" fmla="*/ 1845168 w 8140446"/>
                      <a:gd name="connsiteY23" fmla="*/ 13716 h 13716"/>
                      <a:gd name="connsiteX24" fmla="*/ 1166797 w 8140446"/>
                      <a:gd name="connsiteY24" fmla="*/ 13716 h 13716"/>
                      <a:gd name="connsiteX25" fmla="*/ 0 w 8140446"/>
                      <a:gd name="connsiteY25" fmla="*/ 13716 h 13716"/>
                      <a:gd name="connsiteX26" fmla="*/ 0 w 8140446"/>
                      <a:gd name="connsiteY2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3716"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543" y="2784"/>
                          <a:pt x="8140462" y="9558"/>
                          <a:pt x="8140446" y="13716"/>
                        </a:cubicBezTo>
                        <a:cubicBezTo>
                          <a:pt x="7906329" y="-7615"/>
                          <a:pt x="7681180" y="22893"/>
                          <a:pt x="7543480" y="13716"/>
                        </a:cubicBezTo>
                        <a:cubicBezTo>
                          <a:pt x="7405780" y="4539"/>
                          <a:pt x="7216607" y="-912"/>
                          <a:pt x="7109323" y="13716"/>
                        </a:cubicBezTo>
                        <a:cubicBezTo>
                          <a:pt x="7002039" y="28344"/>
                          <a:pt x="6576231" y="38120"/>
                          <a:pt x="6430952" y="13716"/>
                        </a:cubicBezTo>
                        <a:cubicBezTo>
                          <a:pt x="6285673" y="-10688"/>
                          <a:pt x="6138840" y="29949"/>
                          <a:pt x="5915391" y="13716"/>
                        </a:cubicBezTo>
                        <a:cubicBezTo>
                          <a:pt x="5691942" y="-2517"/>
                          <a:pt x="5459460" y="47094"/>
                          <a:pt x="5237020" y="13716"/>
                        </a:cubicBezTo>
                        <a:cubicBezTo>
                          <a:pt x="5014580" y="-19662"/>
                          <a:pt x="4747677" y="35877"/>
                          <a:pt x="4558650" y="13716"/>
                        </a:cubicBezTo>
                        <a:cubicBezTo>
                          <a:pt x="4369623" y="-8445"/>
                          <a:pt x="4146061" y="7996"/>
                          <a:pt x="3880279" y="13716"/>
                        </a:cubicBezTo>
                        <a:cubicBezTo>
                          <a:pt x="3614497" y="19436"/>
                          <a:pt x="3473808" y="-17480"/>
                          <a:pt x="3201909" y="13716"/>
                        </a:cubicBezTo>
                        <a:cubicBezTo>
                          <a:pt x="2930010" y="44912"/>
                          <a:pt x="2728175" y="-8002"/>
                          <a:pt x="2604943" y="13716"/>
                        </a:cubicBezTo>
                        <a:cubicBezTo>
                          <a:pt x="2481711" y="35434"/>
                          <a:pt x="2004334" y="22380"/>
                          <a:pt x="1845168" y="13716"/>
                        </a:cubicBezTo>
                        <a:cubicBezTo>
                          <a:pt x="1686003" y="5052"/>
                          <a:pt x="1375070" y="33008"/>
                          <a:pt x="1166797" y="13716"/>
                        </a:cubicBezTo>
                        <a:cubicBezTo>
                          <a:pt x="958524" y="-5576"/>
                          <a:pt x="342846" y="4308"/>
                          <a:pt x="0" y="13716"/>
                        </a:cubicBezTo>
                        <a:cubicBezTo>
                          <a:pt x="-100" y="9589"/>
                          <a:pt x="468" y="2983"/>
                          <a:pt x="0" y="0"/>
                        </a:cubicBezTo>
                        <a:close/>
                      </a:path>
                      <a:path w="8140446" h="13716"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39772" y="5682"/>
                          <a:pt x="8139843" y="9439"/>
                          <a:pt x="8140446" y="13716"/>
                        </a:cubicBezTo>
                        <a:cubicBezTo>
                          <a:pt x="7959314" y="-1227"/>
                          <a:pt x="7870113" y="5865"/>
                          <a:pt x="7706289" y="13716"/>
                        </a:cubicBezTo>
                        <a:cubicBezTo>
                          <a:pt x="7542465" y="21567"/>
                          <a:pt x="7157940" y="12910"/>
                          <a:pt x="6865109" y="13716"/>
                        </a:cubicBezTo>
                        <a:cubicBezTo>
                          <a:pt x="6572278" y="14522"/>
                          <a:pt x="6524256" y="33479"/>
                          <a:pt x="6349548" y="13716"/>
                        </a:cubicBezTo>
                        <a:cubicBezTo>
                          <a:pt x="6174840" y="-6047"/>
                          <a:pt x="5951624" y="-4398"/>
                          <a:pt x="5671177" y="13716"/>
                        </a:cubicBezTo>
                        <a:cubicBezTo>
                          <a:pt x="5390730" y="31830"/>
                          <a:pt x="5222992" y="55486"/>
                          <a:pt x="4829998" y="13716"/>
                        </a:cubicBezTo>
                        <a:cubicBezTo>
                          <a:pt x="4437004" y="-28054"/>
                          <a:pt x="4344181" y="34515"/>
                          <a:pt x="4151627" y="13716"/>
                        </a:cubicBezTo>
                        <a:cubicBezTo>
                          <a:pt x="3959073" y="-7083"/>
                          <a:pt x="3886970" y="28303"/>
                          <a:pt x="3717470" y="13716"/>
                        </a:cubicBezTo>
                        <a:cubicBezTo>
                          <a:pt x="3547970" y="-871"/>
                          <a:pt x="3451521" y="27300"/>
                          <a:pt x="3201909" y="13716"/>
                        </a:cubicBezTo>
                        <a:cubicBezTo>
                          <a:pt x="2952297" y="132"/>
                          <a:pt x="2543413" y="1457"/>
                          <a:pt x="2360729" y="13716"/>
                        </a:cubicBezTo>
                        <a:cubicBezTo>
                          <a:pt x="2178045" y="25975"/>
                          <a:pt x="1906056" y="21275"/>
                          <a:pt x="1682359" y="13716"/>
                        </a:cubicBezTo>
                        <a:cubicBezTo>
                          <a:pt x="1458662" y="6158"/>
                          <a:pt x="1330405" y="3474"/>
                          <a:pt x="1166797" y="13716"/>
                        </a:cubicBezTo>
                        <a:cubicBezTo>
                          <a:pt x="1003189" y="23958"/>
                          <a:pt x="278098" y="14961"/>
                          <a:pt x="0" y="13716"/>
                        </a:cubicBezTo>
                        <a:cubicBezTo>
                          <a:pt x="303" y="7982"/>
                          <a:pt x="182" y="520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65DB9A-408F-1B41-AEC9-B2C5D0F52D92}"/>
              </a:ext>
            </a:extLst>
          </p:cNvPr>
          <p:cNvSpPr>
            <a:spLocks noGrp="1"/>
          </p:cNvSpPr>
          <p:nvPr>
            <p:ph idx="1"/>
          </p:nvPr>
        </p:nvSpPr>
        <p:spPr>
          <a:xfrm>
            <a:off x="628650" y="1447038"/>
            <a:ext cx="7886700" cy="3188970"/>
          </a:xfrm>
        </p:spPr>
        <p:txBody>
          <a:bodyPr vert="horz" lIns="91440" tIns="45720" rIns="91440" bIns="45720" rtlCol="0">
            <a:normAutofit/>
          </a:bodyPr>
          <a:lstStyle/>
          <a:p>
            <a:pPr marL="457200" lvl="1" indent="-228600" defTabSz="914400">
              <a:lnSpc>
                <a:spcPct val="90000"/>
              </a:lnSpc>
            </a:pPr>
            <a:r>
              <a:rPr lang="en-US" sz="1700" dirty="0">
                <a:solidFill>
                  <a:schemeClr val="tx1"/>
                </a:solidFill>
                <a:effectLst/>
                <a:latin typeface="+mn-lt"/>
                <a:ea typeface="+mn-ea"/>
                <a:cs typeface="+mn-cs"/>
              </a:rPr>
              <a:t>Going forward, the key to unlocking the potential for ISA will be visionary agents in executive positions, defining ambitious, long-term and shared goals, motivated to action by the climate movement with its young, growing and politicized membership, and held to account by independent monitoring arrangements linked to existing political processes.</a:t>
            </a:r>
          </a:p>
          <a:p>
            <a:pPr marL="457200" lvl="1" indent="-228600" defTabSz="914400">
              <a:lnSpc>
                <a:spcPct val="90000"/>
              </a:lnSpc>
            </a:pPr>
            <a:endParaRPr lang="en-US" sz="1700" dirty="0">
              <a:solidFill>
                <a:schemeClr val="tx1"/>
              </a:solidFill>
              <a:effectLst/>
              <a:latin typeface="+mn-lt"/>
              <a:ea typeface="+mn-ea"/>
              <a:cs typeface="+mn-cs"/>
            </a:endParaRP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6457950" y="4767262"/>
            <a:ext cx="2057400" cy="273844"/>
          </a:xfrm>
        </p:spPr>
        <p:txBody>
          <a:bodyPr vert="horz" lIns="91440" tIns="45720" rIns="91440" bIns="45720" rtlCol="0" anchor="ctr">
            <a:normAutofit/>
          </a:bodyPr>
          <a:lstStyle/>
          <a:p>
            <a:pPr defTabSz="914400">
              <a:lnSpc>
                <a:spcPct val="90000"/>
              </a:lnSpc>
              <a:spcAft>
                <a:spcPts val="600"/>
              </a:spcAft>
            </a:pPr>
            <a:fld id="{F162394F-D6D9-FB47-AAC2-9C87875CA352}" type="slidenum">
              <a:rPr lang="en-US" sz="1200" smtClean="0">
                <a:solidFill>
                  <a:schemeClr val="tx1">
                    <a:tint val="75000"/>
                  </a:schemeClr>
                </a:solidFill>
                <a:latin typeface="+mn-lt"/>
                <a:ea typeface="+mn-ea"/>
                <a:cs typeface="+mn-cs"/>
              </a:rPr>
              <a:pPr defTabSz="914400">
                <a:lnSpc>
                  <a:spcPct val="90000"/>
                </a:lnSpc>
                <a:spcAft>
                  <a:spcPts val="600"/>
                </a:spcAft>
              </a:pPr>
              <a:t>8</a:t>
            </a:fld>
            <a:endParaRPr lang="en-US" sz="1200">
              <a:solidFill>
                <a:schemeClr val="tx1">
                  <a:tint val="75000"/>
                </a:schemeClr>
              </a:solidFill>
              <a:latin typeface="+mn-lt"/>
              <a:ea typeface="+mn-ea"/>
              <a:cs typeface="+mn-cs"/>
            </a:endParaRPr>
          </a:p>
        </p:txBody>
      </p:sp>
      <p:sp>
        <p:nvSpPr>
          <p:cNvPr id="9" name="TextBox 8">
            <a:extLst>
              <a:ext uri="{FF2B5EF4-FFF2-40B4-BE49-F238E27FC236}">
                <a16:creationId xmlns:a16="http://schemas.microsoft.com/office/drawing/2014/main" id="{E203DBEB-9DEA-DCAC-C43F-375D4947BCBB}"/>
              </a:ext>
            </a:extLst>
          </p:cNvPr>
          <p:cNvSpPr txBox="1"/>
          <p:nvPr/>
        </p:nvSpPr>
        <p:spPr>
          <a:xfrm>
            <a:off x="501777" y="4669602"/>
            <a:ext cx="5908729" cy="553998"/>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8" name="Bildobjekt 7">
            <a:extLst>
              <a:ext uri="{FF2B5EF4-FFF2-40B4-BE49-F238E27FC236}">
                <a16:creationId xmlns:a16="http://schemas.microsoft.com/office/drawing/2014/main" id="{94E2CC68-3387-7A5C-027A-EE3023BE9D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10" name="Picture 9" descr="Logo, company name&#10;&#10;Description automatically generated">
            <a:extLst>
              <a:ext uri="{FF2B5EF4-FFF2-40B4-BE49-F238E27FC236}">
                <a16:creationId xmlns:a16="http://schemas.microsoft.com/office/drawing/2014/main" id="{F85885AF-6E72-8592-677D-D017A03B6197}"/>
              </a:ext>
            </a:extLst>
          </p:cNvPr>
          <p:cNvPicPr>
            <a:picLocks noChangeAspect="1"/>
          </p:cNvPicPr>
          <p:nvPr/>
        </p:nvPicPr>
        <p:blipFill rotWithShape="1">
          <a:blip r:embed="rId3"/>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147812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B02D847-54D7-FA46-9D6C-01C7BECADC22}"/>
              </a:ext>
            </a:extLst>
          </p:cNvPr>
          <p:cNvSpPr>
            <a:spLocks noGrp="1"/>
          </p:cNvSpPr>
          <p:nvPr>
            <p:ph type="title"/>
          </p:nvPr>
        </p:nvSpPr>
        <p:spPr>
          <a:xfrm>
            <a:off x="953691" y="496800"/>
            <a:ext cx="7541790" cy="994172"/>
          </a:xfrm>
        </p:spPr>
        <p:txBody>
          <a:bodyPr vert="horz" lIns="91440" tIns="45720" rIns="91440" bIns="45720" rtlCol="0" anchor="t">
            <a:normAutofit/>
          </a:bodyPr>
          <a:lstStyle/>
          <a:p>
            <a:pPr defTabSz="914400">
              <a:lnSpc>
                <a:spcPct val="90000"/>
              </a:lnSpc>
              <a:spcBef>
                <a:spcPct val="0"/>
              </a:spcBef>
            </a:pPr>
            <a:r>
              <a:rPr lang="en-US" sz="3100" kern="1200">
                <a:solidFill>
                  <a:schemeClr val="tx1"/>
                </a:solidFill>
                <a:latin typeface="+mj-lt"/>
                <a:ea typeface="+mj-ea"/>
                <a:cs typeface="+mj-cs"/>
              </a:rPr>
              <a:t>Climate emergency imperative for intersectoral action</a:t>
            </a:r>
          </a:p>
        </p:txBody>
      </p:sp>
      <p:grpSp>
        <p:nvGrpSpPr>
          <p:cNvPr id="19"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64368" cy="51435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DC65DB9A-408F-1B41-AEC9-B2C5D0F52D92}"/>
              </a:ext>
            </a:extLst>
          </p:cNvPr>
          <p:cNvSpPr>
            <a:spLocks noGrp="1"/>
          </p:cNvSpPr>
          <p:nvPr>
            <p:ph idx="1"/>
          </p:nvPr>
        </p:nvSpPr>
        <p:spPr>
          <a:xfrm>
            <a:off x="938758" y="1714500"/>
            <a:ext cx="7566834" cy="2932200"/>
          </a:xfrm>
        </p:spPr>
        <p:txBody>
          <a:bodyPr vert="horz" lIns="91440" tIns="45720" rIns="91440" bIns="45720" rtlCol="0">
            <a:normAutofit/>
          </a:bodyPr>
          <a:lstStyle/>
          <a:p>
            <a:pPr marL="226695" indent="-228600" defTabSz="914400">
              <a:lnSpc>
                <a:spcPct val="90000"/>
              </a:lnSpc>
              <a:spcAft>
                <a:spcPts val="0"/>
              </a:spcAft>
            </a:pPr>
            <a:r>
              <a:rPr lang="en-US" sz="1400" dirty="0">
                <a:solidFill>
                  <a:schemeClr val="tx1">
                    <a:alpha val="60000"/>
                  </a:schemeClr>
                </a:solidFill>
                <a:effectLst/>
                <a:latin typeface="+mn-lt"/>
                <a:ea typeface="+mn-ea"/>
                <a:cs typeface="+mn-cs"/>
              </a:rPr>
              <a:t>Both adaptation and mitigation are required to reduce the health effects of climate change, but to be effective they must be transformational</a:t>
            </a:r>
          </a:p>
          <a:p>
            <a:pPr marL="226695" indent="-228600" defTabSz="914400">
              <a:lnSpc>
                <a:spcPct val="90000"/>
              </a:lnSpc>
              <a:spcAft>
                <a:spcPts val="0"/>
              </a:spcAft>
            </a:pPr>
            <a:r>
              <a:rPr lang="en-US" sz="1400" dirty="0">
                <a:solidFill>
                  <a:schemeClr val="tx1">
                    <a:alpha val="60000"/>
                  </a:schemeClr>
                </a:solidFill>
                <a:effectLst/>
                <a:latin typeface="+mn-lt"/>
                <a:ea typeface="+mn-ea"/>
                <a:cs typeface="+mn-cs"/>
              </a:rPr>
              <a:t>Increasingly adaptation and mitigation need to be integrated to </a:t>
            </a:r>
            <a:r>
              <a:rPr lang="en-US" sz="1400" dirty="0" err="1">
                <a:solidFill>
                  <a:schemeClr val="tx1">
                    <a:alpha val="60000"/>
                  </a:schemeClr>
                </a:solidFill>
                <a:effectLst/>
                <a:latin typeface="+mn-lt"/>
                <a:ea typeface="+mn-ea"/>
                <a:cs typeface="+mn-cs"/>
              </a:rPr>
              <a:t>minimise</a:t>
            </a:r>
            <a:r>
              <a:rPr lang="en-US" sz="1400" dirty="0">
                <a:solidFill>
                  <a:schemeClr val="tx1">
                    <a:alpha val="60000"/>
                  </a:schemeClr>
                </a:solidFill>
                <a:effectLst/>
                <a:latin typeface="+mn-lt"/>
                <a:ea typeface="+mn-ea"/>
                <a:cs typeface="+mn-cs"/>
              </a:rPr>
              <a:t> trade-offs and support equitable solutions. Both require actions across multiple sectors, including energy, housing, transport, waste, water and sanitation, health, and agriculture, food, and land use</a:t>
            </a:r>
          </a:p>
          <a:p>
            <a:pPr marL="226695" indent="-228600" defTabSz="914400">
              <a:lnSpc>
                <a:spcPct val="90000"/>
              </a:lnSpc>
              <a:spcAft>
                <a:spcPts val="0"/>
              </a:spcAft>
            </a:pPr>
            <a:r>
              <a:rPr lang="en-US" sz="1400" dirty="0">
                <a:solidFill>
                  <a:schemeClr val="tx1">
                    <a:alpha val="60000"/>
                  </a:schemeClr>
                </a:solidFill>
                <a:effectLst/>
                <a:latin typeface="+mn-lt"/>
                <a:ea typeface="+mn-ea"/>
                <a:cs typeface="+mn-cs"/>
              </a:rPr>
              <a:t>Many of the actions also have benefits for health—for example, by reducing air pollution from burning fossil fuels and promoting physical activity through increases in active transport</a:t>
            </a:r>
          </a:p>
          <a:p>
            <a:pPr marL="226695" indent="-228600" defTabSz="914400">
              <a:lnSpc>
                <a:spcPct val="90000"/>
              </a:lnSpc>
              <a:spcAft>
                <a:spcPts val="0"/>
              </a:spcAft>
            </a:pPr>
            <a:r>
              <a:rPr lang="en-US" sz="1400" dirty="0">
                <a:solidFill>
                  <a:schemeClr val="tx1">
                    <a:alpha val="60000"/>
                  </a:schemeClr>
                </a:solidFill>
                <a:effectLst/>
                <a:latin typeface="+mn-lt"/>
                <a:ea typeface="+mn-ea"/>
                <a:cs typeface="+mn-cs"/>
              </a:rPr>
              <a:t>Well-designed and implemented carbon pricing and subsidy removal can accelerate ISA by redirecting resources to actions that improve health equity and cut greenhouse gas emissions</a:t>
            </a:r>
          </a:p>
          <a:p>
            <a:pPr marL="226695" indent="-228600" defTabSz="914400">
              <a:lnSpc>
                <a:spcPct val="90000"/>
              </a:lnSpc>
              <a:spcAft>
                <a:spcPts val="0"/>
              </a:spcAft>
            </a:pPr>
            <a:r>
              <a:rPr lang="en-US" sz="1400" dirty="0">
                <a:solidFill>
                  <a:schemeClr val="tx1">
                    <a:alpha val="60000"/>
                  </a:schemeClr>
                </a:solidFill>
                <a:effectLst/>
                <a:latin typeface="+mn-lt"/>
                <a:ea typeface="+mn-ea"/>
                <a:cs typeface="+mn-cs"/>
              </a:rPr>
              <a:t>Health indicators should be integrated into reporting of efforts to reduce emissions and build resilience to climate change as well as fostering planetary health more widely</a:t>
            </a:r>
          </a:p>
        </p:txBody>
      </p:sp>
      <p:sp>
        <p:nvSpPr>
          <p:cNvPr id="12" name="Slide Number Placeholder 11">
            <a:extLst>
              <a:ext uri="{FF2B5EF4-FFF2-40B4-BE49-F238E27FC236}">
                <a16:creationId xmlns:a16="http://schemas.microsoft.com/office/drawing/2014/main" id="{DBAE13FC-E83A-CB4D-8945-0A840E86BA74}"/>
              </a:ext>
            </a:extLst>
          </p:cNvPr>
          <p:cNvSpPr>
            <a:spLocks noGrp="1"/>
          </p:cNvSpPr>
          <p:nvPr>
            <p:ph type="sldNum" sz="quarter" idx="4"/>
          </p:nvPr>
        </p:nvSpPr>
        <p:spPr>
          <a:xfrm>
            <a:off x="6457950" y="4767262"/>
            <a:ext cx="2110978" cy="273844"/>
          </a:xfrm>
        </p:spPr>
        <p:txBody>
          <a:bodyPr vert="horz" lIns="91440" tIns="45720" rIns="91440" bIns="45720" rtlCol="0" anchor="ctr">
            <a:normAutofit/>
          </a:bodyPr>
          <a:lstStyle/>
          <a:p>
            <a:pPr defTabSz="914400">
              <a:lnSpc>
                <a:spcPct val="90000"/>
              </a:lnSpc>
              <a:spcAft>
                <a:spcPts val="600"/>
              </a:spcAft>
            </a:pPr>
            <a:fld id="{F162394F-D6D9-FB47-AAC2-9C87875CA352}" type="slidenum">
              <a:rPr lang="en-US" sz="1200">
                <a:solidFill>
                  <a:schemeClr val="tx1">
                    <a:alpha val="60000"/>
                  </a:schemeClr>
                </a:solidFill>
                <a:latin typeface="+mn-lt"/>
                <a:ea typeface="+mn-ea"/>
                <a:cs typeface="+mn-cs"/>
              </a:rPr>
              <a:pPr defTabSz="914400">
                <a:lnSpc>
                  <a:spcPct val="90000"/>
                </a:lnSpc>
                <a:spcAft>
                  <a:spcPts val="600"/>
                </a:spcAft>
              </a:pPr>
              <a:t>9</a:t>
            </a:fld>
            <a:endParaRPr lang="en-US" sz="1200">
              <a:solidFill>
                <a:schemeClr val="tx1">
                  <a:alpha val="60000"/>
                </a:schemeClr>
              </a:solidFill>
              <a:latin typeface="+mn-lt"/>
              <a:ea typeface="+mn-ea"/>
              <a:cs typeface="+mn-cs"/>
            </a:endParaRPr>
          </a:p>
        </p:txBody>
      </p:sp>
      <p:sp>
        <p:nvSpPr>
          <p:cNvPr id="11" name="TextBox 10">
            <a:extLst>
              <a:ext uri="{FF2B5EF4-FFF2-40B4-BE49-F238E27FC236}">
                <a16:creationId xmlns:a16="http://schemas.microsoft.com/office/drawing/2014/main" id="{F2E74564-1E28-AD46-0E83-B199D79CDCBE}"/>
              </a:ext>
            </a:extLst>
          </p:cNvPr>
          <p:cNvSpPr txBox="1"/>
          <p:nvPr/>
        </p:nvSpPr>
        <p:spPr>
          <a:xfrm>
            <a:off x="501777" y="4669602"/>
            <a:ext cx="5956173" cy="553998"/>
          </a:xfrm>
          <a:prstGeom prst="rect">
            <a:avLst/>
          </a:prstGeom>
          <a:noFill/>
        </p:spPr>
        <p:txBody>
          <a:bodyPr wrap="square" rtlCol="0">
            <a:spAutoFit/>
          </a:bodyPr>
          <a:lstStyle/>
          <a:p>
            <a:r>
              <a:rPr lang="en-US" sz="1000" b="1" dirty="0"/>
              <a:t>Source: </a:t>
            </a:r>
            <a:r>
              <a:rPr lang="en-GB" sz="1000" dirty="0"/>
              <a:t>Buse K, Tomson G, Kuruvilla S, Mahmood J, Alden A, Van Der </a:t>
            </a:r>
            <a:r>
              <a:rPr lang="en-GB" sz="1000" dirty="0" err="1"/>
              <a:t>Meulen</a:t>
            </a:r>
            <a:r>
              <a:rPr lang="en-GB" sz="1000" dirty="0"/>
              <a:t> M, et al. Tackling the politics of intersectoral action for the health of people and planet. BMJ [Internet]. 2022 Jan 26;376(e068124):1–9. Available from: http://</a:t>
            </a:r>
            <a:r>
              <a:rPr lang="en-GB" sz="1000" dirty="0" err="1"/>
              <a:t>dx.doi.org</a:t>
            </a:r>
            <a:r>
              <a:rPr lang="en-GB" sz="1000" dirty="0"/>
              <a:t>/10.1136/bmj-2021-068124</a:t>
            </a:r>
          </a:p>
        </p:txBody>
      </p:sp>
      <p:pic>
        <p:nvPicPr>
          <p:cNvPr id="10" name="Bildobjekt 7">
            <a:extLst>
              <a:ext uri="{FF2B5EF4-FFF2-40B4-BE49-F238E27FC236}">
                <a16:creationId xmlns:a16="http://schemas.microsoft.com/office/drawing/2014/main" id="{B80C270F-578E-0EAB-A81D-1F5C1F7837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2784" y="4637067"/>
            <a:ext cx="1109813" cy="368316"/>
          </a:xfrm>
          <a:prstGeom prst="rect">
            <a:avLst/>
          </a:prstGeom>
        </p:spPr>
      </p:pic>
      <p:pic>
        <p:nvPicPr>
          <p:cNvPr id="13" name="Picture 12" descr="Logo, company name&#10;&#10;Description automatically generated">
            <a:extLst>
              <a:ext uri="{FF2B5EF4-FFF2-40B4-BE49-F238E27FC236}">
                <a16:creationId xmlns:a16="http://schemas.microsoft.com/office/drawing/2014/main" id="{3124B2DB-1661-DE83-EB04-560E993C275D}"/>
              </a:ext>
            </a:extLst>
          </p:cNvPr>
          <p:cNvPicPr>
            <a:picLocks noChangeAspect="1"/>
          </p:cNvPicPr>
          <p:nvPr/>
        </p:nvPicPr>
        <p:blipFill rotWithShape="1">
          <a:blip r:embed="rId3"/>
          <a:srcRect l="10642" t="26901" r="12264" b="7607"/>
          <a:stretch/>
        </p:blipFill>
        <p:spPr>
          <a:xfrm>
            <a:off x="6410506" y="4546771"/>
            <a:ext cx="1107953" cy="491789"/>
          </a:xfrm>
          <a:prstGeom prst="rect">
            <a:avLst/>
          </a:prstGeom>
        </p:spPr>
      </p:pic>
    </p:spTree>
    <p:extLst>
      <p:ext uri="{BB962C8B-B14F-4D97-AF65-F5344CB8AC3E}">
        <p14:creationId xmlns:p14="http://schemas.microsoft.com/office/powerpoint/2010/main" val="37989944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b35595b3-3c5a-493a-804d-072941a4ce77">PowerPoint</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9516DFFA1F0BE4DB9AFF0B77BAB3514" ma:contentTypeVersion="7" ma:contentTypeDescription="Create a new document." ma:contentTypeScope="" ma:versionID="935321f60a0617f0cc013ebdd5bc59d4">
  <xsd:schema xmlns:xsd="http://www.w3.org/2001/XMLSchema" xmlns:xs="http://www.w3.org/2001/XMLSchema" xmlns:p="http://schemas.microsoft.com/office/2006/metadata/properties" xmlns:ns2="b35595b3-3c5a-493a-804d-072941a4ce77" xmlns:ns3="a5b919ac-6786-4dee-8e48-17f49cef9213" targetNamespace="http://schemas.microsoft.com/office/2006/metadata/properties" ma:root="true" ma:fieldsID="66be476a79d3cbf359165dc30b8cf389" ns2:_="" ns3:_="">
    <xsd:import namespace="b35595b3-3c5a-493a-804d-072941a4ce77"/>
    <xsd:import namespace="a5b919ac-6786-4dee-8e48-17f49cef9213"/>
    <xsd:element name="properties">
      <xsd:complexType>
        <xsd:sequence>
          <xsd:element name="documentManagement">
            <xsd:complexType>
              <xsd:all>
                <xsd:element ref="ns2:Category"/>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5595b3-3c5a-493a-804d-072941a4ce77" elementFormDefault="qualified">
    <xsd:import namespace="http://schemas.microsoft.com/office/2006/documentManagement/types"/>
    <xsd:import namespace="http://schemas.microsoft.com/office/infopath/2007/PartnerControls"/>
    <xsd:element name="Category" ma:index="4" ma:displayName="Category" ma:format="Dropdown" ma:internalName="Category" ma:readOnly="false">
      <xsd:simpleType>
        <xsd:restriction base="dms:Choice">
          <xsd:enumeration value="Logo"/>
          <xsd:enumeration value="Letterhead"/>
          <xsd:enumeration value="PowerPoint"/>
          <xsd:enumeration value="Stationery"/>
        </xsd:restriction>
      </xsd:simpleType>
    </xsd:element>
  </xsd:schema>
  <xsd:schema xmlns:xsd="http://www.w3.org/2001/XMLSchema" xmlns:xs="http://www.w3.org/2001/XMLSchema" xmlns:dms="http://schemas.microsoft.com/office/2006/documentManagement/types" xmlns:pc="http://schemas.microsoft.com/office/infopath/2007/PartnerControls" targetNamespace="a5b919ac-6786-4dee-8e48-17f49cef9213"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D9CA70-0A38-46FE-AE96-8E6252D284E0}">
  <ds:schemaRefs>
    <ds:schemaRef ds:uri="http://schemas.microsoft.com/sharepoint/v3/contenttype/forms"/>
  </ds:schemaRefs>
</ds:datastoreItem>
</file>

<file path=customXml/itemProps2.xml><?xml version="1.0" encoding="utf-8"?>
<ds:datastoreItem xmlns:ds="http://schemas.openxmlformats.org/officeDocument/2006/customXml" ds:itemID="{DAD7CEEC-5544-4CDE-BDC6-1CE3524805D4}">
  <ds:schemaRefs>
    <ds:schemaRef ds:uri="http://schemas.openxmlformats.org/package/2006/metadata/core-properties"/>
    <ds:schemaRef ds:uri="http://schemas.microsoft.com/office/2006/metadata/properties"/>
    <ds:schemaRef ds:uri="http://www.w3.org/XML/1998/namespace"/>
    <ds:schemaRef ds:uri="a5b919ac-6786-4dee-8e48-17f49cef9213"/>
    <ds:schemaRef ds:uri="http://purl.org/dc/dcmitype/"/>
    <ds:schemaRef ds:uri="b35595b3-3c5a-493a-804d-072941a4ce77"/>
    <ds:schemaRef ds:uri="http://schemas.microsoft.com/office/infopath/2007/PartnerControls"/>
    <ds:schemaRef ds:uri="http://purl.org/dc/elements/1.1/"/>
    <ds:schemaRef ds:uri="http://schemas.microsoft.com/office/2006/documentManagement/types"/>
    <ds:schemaRef ds:uri="http://purl.org/dc/terms/"/>
  </ds:schemaRefs>
</ds:datastoreItem>
</file>

<file path=customXml/itemProps3.xml><?xml version="1.0" encoding="utf-8"?>
<ds:datastoreItem xmlns:ds="http://schemas.openxmlformats.org/officeDocument/2006/customXml" ds:itemID="{1C44CB96-A04A-4108-B494-37A7666348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5595b3-3c5a-493a-804d-072941a4ce77"/>
    <ds:schemaRef ds:uri="a5b919ac-6786-4dee-8e48-17f49cef92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2257</TotalTime>
  <Words>1784</Words>
  <Application>Microsoft Macintosh PowerPoint</Application>
  <PresentationFormat>On-screen Show (16:9)</PresentationFormat>
  <Paragraphs>107</Paragraphs>
  <Slides>12</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Tahoma</vt:lpstr>
      <vt:lpstr>Office Theme</vt:lpstr>
      <vt:lpstr>1_Office Theme</vt:lpstr>
      <vt:lpstr>Climate change  and the need  for intersectoral action</vt:lpstr>
      <vt:lpstr>PowerPoint Presentation</vt:lpstr>
      <vt:lpstr>Barriers and facilitators of intersectoral action</vt:lpstr>
      <vt:lpstr>The way forward</vt:lpstr>
      <vt:lpstr>Key Message 1</vt:lpstr>
      <vt:lpstr>Key Message 2</vt:lpstr>
      <vt:lpstr>Key Message 3</vt:lpstr>
      <vt:lpstr>Key Message 4</vt:lpstr>
      <vt:lpstr>Climate emergency imperative for intersectoral action</vt:lpstr>
      <vt:lpstr>Thinking politically about intersectoral action —the “three I’s”</vt:lpstr>
      <vt:lpstr>Applying a political lens…</vt:lpstr>
      <vt:lpstr>Applying a political lens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TGI UK 2021 Widescreen Temp</dc:title>
  <dc:creator>Alex Baldock</dc:creator>
  <cp:lastModifiedBy>sara causevic</cp:lastModifiedBy>
  <cp:revision>25</cp:revision>
  <dcterms:created xsi:type="dcterms:W3CDTF">2021-03-02T02:16:41Z</dcterms:created>
  <dcterms:modified xsi:type="dcterms:W3CDTF">2022-06-15T12:08:30Z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0x010100A9516DFFA1F0BE4DB9AFF0B77BAB3514</vt:lpwstr>
  </property>
</Properties>
</file>