
<file path=[Content_Types].xml><?xml version="1.0" encoding="utf-8"?>
<Types xmlns="http://schemas.openxmlformats.org/package/2006/content-types">
  <Default Extension="png" ContentType="image/png"/>
  <Default Extension="jpeg" ContentType="image/jpeg"/>
  <Default Extension="webp"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08" r:id="rId4"/>
    <p:sldMasterId id="2147483720" r:id="rId5"/>
    <p:sldMasterId id="2147483732" r:id="rId6"/>
    <p:sldMasterId id="2147483744" r:id="rId7"/>
    <p:sldMasterId id="2147483756" r:id="rId8"/>
    <p:sldMasterId id="2147483768" r:id="rId9"/>
    <p:sldMasterId id="2147483781" r:id="rId10"/>
  </p:sldMasterIdLst>
  <p:notesMasterIdLst>
    <p:notesMasterId r:id="rId29"/>
  </p:notesMasterIdLst>
  <p:sldIdLst>
    <p:sldId id="278" r:id="rId11"/>
    <p:sldId id="264" r:id="rId12"/>
    <p:sldId id="258" r:id="rId13"/>
    <p:sldId id="273" r:id="rId14"/>
    <p:sldId id="270" r:id="rId15"/>
    <p:sldId id="271" r:id="rId16"/>
    <p:sldId id="267" r:id="rId17"/>
    <p:sldId id="266" r:id="rId18"/>
    <p:sldId id="263" r:id="rId19"/>
    <p:sldId id="272" r:id="rId20"/>
    <p:sldId id="269" r:id="rId21"/>
    <p:sldId id="257" r:id="rId22"/>
    <p:sldId id="261" r:id="rId23"/>
    <p:sldId id="268" r:id="rId24"/>
    <p:sldId id="277" r:id="rId25"/>
    <p:sldId id="274" r:id="rId26"/>
    <p:sldId id="275" r:id="rId27"/>
    <p:sldId id="276"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1" d="100"/>
          <a:sy n="51" d="100"/>
        </p:scale>
        <p:origin x="6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32F36C-6CB9-43F3-ADDC-401D1CE0112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de-DE"/>
        </a:p>
      </dgm:t>
    </dgm:pt>
    <dgm:pt modelId="{9365DACC-F85A-48CE-9660-8649634231BC}">
      <dgm:prSet phldrT="[Text]"/>
      <dgm:spPr/>
      <dgm:t>
        <a:bodyPr/>
        <a:lstStyle/>
        <a:p>
          <a:r>
            <a:rPr lang="de-DE" dirty="0" err="1" smtClean="0"/>
            <a:t>Health</a:t>
          </a:r>
          <a:r>
            <a:rPr lang="de-DE" dirty="0" smtClean="0"/>
            <a:t> </a:t>
          </a:r>
          <a:r>
            <a:rPr lang="de-DE" dirty="0" err="1" smtClean="0"/>
            <a:t>risks</a:t>
          </a:r>
          <a:r>
            <a:rPr lang="de-DE" dirty="0" smtClean="0"/>
            <a:t> </a:t>
          </a:r>
          <a:r>
            <a:rPr lang="de-DE" dirty="0" err="1" smtClean="0"/>
            <a:t>as</a:t>
          </a:r>
          <a:r>
            <a:rPr lang="de-DE" dirty="0" smtClean="0"/>
            <a:t> push </a:t>
          </a:r>
          <a:r>
            <a:rPr lang="de-DE" dirty="0" err="1" smtClean="0"/>
            <a:t>factors</a:t>
          </a:r>
          <a:r>
            <a:rPr lang="de-DE" dirty="0" smtClean="0"/>
            <a:t> </a:t>
          </a:r>
          <a:r>
            <a:rPr lang="de-DE" dirty="0" err="1" smtClean="0"/>
            <a:t>of</a:t>
          </a:r>
          <a:r>
            <a:rPr lang="de-DE" dirty="0" smtClean="0"/>
            <a:t> </a:t>
          </a:r>
          <a:r>
            <a:rPr lang="de-DE" dirty="0" err="1" smtClean="0"/>
            <a:t>migration</a:t>
          </a:r>
          <a:endParaRPr lang="de-DE" dirty="0"/>
        </a:p>
      </dgm:t>
    </dgm:pt>
    <dgm:pt modelId="{896B69B6-75F0-4D88-854E-7F3704E477D8}" type="parTrans" cxnId="{39CBF371-A5F9-446A-B29E-7F68A2B0540F}">
      <dgm:prSet/>
      <dgm:spPr/>
      <dgm:t>
        <a:bodyPr/>
        <a:lstStyle/>
        <a:p>
          <a:endParaRPr lang="de-DE"/>
        </a:p>
      </dgm:t>
    </dgm:pt>
    <dgm:pt modelId="{3320143C-E16E-443D-9C4F-62F3008E21D7}" type="sibTrans" cxnId="{39CBF371-A5F9-446A-B29E-7F68A2B0540F}">
      <dgm:prSet/>
      <dgm:spPr/>
      <dgm:t>
        <a:bodyPr/>
        <a:lstStyle/>
        <a:p>
          <a:endParaRPr lang="de-DE"/>
        </a:p>
      </dgm:t>
    </dgm:pt>
    <dgm:pt modelId="{3BDBE6FB-1E08-4164-BA95-550DE5760E4D}">
      <dgm:prSet phldrT="[Text]"/>
      <dgm:spPr/>
      <dgm:t>
        <a:bodyPr/>
        <a:lstStyle/>
        <a:p>
          <a:r>
            <a:rPr lang="de-DE" dirty="0" smtClean="0"/>
            <a:t>Extreme </a:t>
          </a:r>
          <a:r>
            <a:rPr lang="de-DE" dirty="0" err="1" smtClean="0"/>
            <a:t>event</a:t>
          </a:r>
          <a:r>
            <a:rPr lang="de-DE" dirty="0" smtClean="0"/>
            <a:t>  </a:t>
          </a:r>
          <a:r>
            <a:rPr lang="de-DE" dirty="0" err="1" smtClean="0"/>
            <a:t>hazards</a:t>
          </a:r>
          <a:r>
            <a:rPr lang="de-DE" dirty="0" smtClean="0"/>
            <a:t> </a:t>
          </a:r>
          <a:r>
            <a:rPr lang="de-DE" dirty="0" err="1" smtClean="0"/>
            <a:t>for</a:t>
          </a:r>
          <a:r>
            <a:rPr lang="de-DE" dirty="0" smtClean="0"/>
            <a:t> </a:t>
          </a:r>
          <a:r>
            <a:rPr lang="de-DE" dirty="0" err="1" smtClean="0"/>
            <a:t>physical</a:t>
          </a:r>
          <a:r>
            <a:rPr lang="de-DE" dirty="0" smtClean="0"/>
            <a:t> </a:t>
          </a:r>
          <a:r>
            <a:rPr lang="de-DE" dirty="0" err="1" smtClean="0"/>
            <a:t>safety</a:t>
          </a:r>
          <a:r>
            <a:rPr lang="de-DE" dirty="0" smtClean="0"/>
            <a:t> </a:t>
          </a:r>
          <a:endParaRPr lang="de-DE" dirty="0"/>
        </a:p>
      </dgm:t>
    </dgm:pt>
    <dgm:pt modelId="{134B8F0A-A238-4685-8A61-D26EB8E93FC3}" type="parTrans" cxnId="{FB87548E-2A44-401B-A691-4D92AD9811D4}">
      <dgm:prSet/>
      <dgm:spPr/>
      <dgm:t>
        <a:bodyPr/>
        <a:lstStyle/>
        <a:p>
          <a:endParaRPr lang="de-DE"/>
        </a:p>
      </dgm:t>
    </dgm:pt>
    <dgm:pt modelId="{5F748A94-7244-4811-9377-AB27731378FE}" type="sibTrans" cxnId="{FB87548E-2A44-401B-A691-4D92AD9811D4}">
      <dgm:prSet/>
      <dgm:spPr/>
      <dgm:t>
        <a:bodyPr/>
        <a:lstStyle/>
        <a:p>
          <a:endParaRPr lang="de-DE"/>
        </a:p>
      </dgm:t>
    </dgm:pt>
    <dgm:pt modelId="{EBFE5AB2-5D9E-4D7E-BF41-CC93684908C7}">
      <dgm:prSet phldrT="[Text]"/>
      <dgm:spPr/>
      <dgm:t>
        <a:bodyPr/>
        <a:lstStyle/>
        <a:p>
          <a:r>
            <a:rPr lang="de-DE" dirty="0" smtClean="0"/>
            <a:t>Food </a:t>
          </a:r>
          <a:r>
            <a:rPr lang="de-DE" dirty="0" err="1" smtClean="0"/>
            <a:t>shortages</a:t>
          </a:r>
          <a:r>
            <a:rPr lang="de-DE" dirty="0" smtClean="0"/>
            <a:t> after </a:t>
          </a:r>
          <a:r>
            <a:rPr lang="de-DE" dirty="0" err="1" smtClean="0"/>
            <a:t>climate</a:t>
          </a:r>
          <a:r>
            <a:rPr lang="de-DE" dirty="0" smtClean="0"/>
            <a:t> </a:t>
          </a:r>
          <a:r>
            <a:rPr lang="de-DE" dirty="0" err="1" smtClean="0"/>
            <a:t>impacts</a:t>
          </a:r>
          <a:endParaRPr lang="de-DE" dirty="0"/>
        </a:p>
      </dgm:t>
    </dgm:pt>
    <dgm:pt modelId="{8B01595A-FFFA-4E9D-A893-8475995AB3FE}" type="parTrans" cxnId="{2A02D65A-9D67-46AB-B564-775E7E73A774}">
      <dgm:prSet/>
      <dgm:spPr/>
      <dgm:t>
        <a:bodyPr/>
        <a:lstStyle/>
        <a:p>
          <a:endParaRPr lang="de-DE"/>
        </a:p>
      </dgm:t>
    </dgm:pt>
    <dgm:pt modelId="{47E4D17D-424D-43C2-8C87-F48579559ED7}" type="sibTrans" cxnId="{2A02D65A-9D67-46AB-B564-775E7E73A774}">
      <dgm:prSet/>
      <dgm:spPr/>
      <dgm:t>
        <a:bodyPr/>
        <a:lstStyle/>
        <a:p>
          <a:endParaRPr lang="de-DE"/>
        </a:p>
      </dgm:t>
    </dgm:pt>
    <dgm:pt modelId="{5337FD91-A5A7-4075-9FBD-4FD9D60AE2FD}">
      <dgm:prSet phldrT="[Text]"/>
      <dgm:spPr/>
      <dgm:t>
        <a:bodyPr/>
        <a:lstStyle/>
        <a:p>
          <a:r>
            <a:rPr lang="de-DE" dirty="0" err="1" smtClean="0"/>
            <a:t>Health</a:t>
          </a:r>
          <a:r>
            <a:rPr lang="de-DE" dirty="0" smtClean="0"/>
            <a:t> </a:t>
          </a:r>
          <a:r>
            <a:rPr lang="de-DE" dirty="0" err="1" smtClean="0"/>
            <a:t>opportunities</a:t>
          </a:r>
          <a:r>
            <a:rPr lang="de-DE" dirty="0" smtClean="0"/>
            <a:t> </a:t>
          </a:r>
          <a:r>
            <a:rPr lang="de-DE" dirty="0" err="1" smtClean="0"/>
            <a:t>as</a:t>
          </a:r>
          <a:r>
            <a:rPr lang="de-DE" dirty="0" smtClean="0"/>
            <a:t> pull </a:t>
          </a:r>
          <a:r>
            <a:rPr lang="de-DE" dirty="0" err="1" smtClean="0"/>
            <a:t>factors</a:t>
          </a:r>
          <a:r>
            <a:rPr lang="de-DE" dirty="0" smtClean="0"/>
            <a:t> </a:t>
          </a:r>
          <a:r>
            <a:rPr lang="de-DE" dirty="0" err="1" smtClean="0"/>
            <a:t>of</a:t>
          </a:r>
          <a:r>
            <a:rPr lang="de-DE" dirty="0" smtClean="0"/>
            <a:t> </a:t>
          </a:r>
          <a:r>
            <a:rPr lang="de-DE" dirty="0" err="1" smtClean="0"/>
            <a:t>migration</a:t>
          </a:r>
          <a:r>
            <a:rPr lang="de-DE" dirty="0" smtClean="0"/>
            <a:t> </a:t>
          </a:r>
          <a:endParaRPr lang="de-DE" dirty="0"/>
        </a:p>
      </dgm:t>
    </dgm:pt>
    <dgm:pt modelId="{6AC01CE2-7ED3-41E2-81FE-123297CA2E67}" type="parTrans" cxnId="{C8FE79D3-3DF2-4779-88A2-E788601E535A}">
      <dgm:prSet/>
      <dgm:spPr/>
      <dgm:t>
        <a:bodyPr/>
        <a:lstStyle/>
        <a:p>
          <a:endParaRPr lang="de-DE"/>
        </a:p>
      </dgm:t>
    </dgm:pt>
    <dgm:pt modelId="{A4748C73-0F92-49BE-B84F-9DD523689A75}" type="sibTrans" cxnId="{C8FE79D3-3DF2-4779-88A2-E788601E535A}">
      <dgm:prSet/>
      <dgm:spPr/>
      <dgm:t>
        <a:bodyPr/>
        <a:lstStyle/>
        <a:p>
          <a:endParaRPr lang="de-DE"/>
        </a:p>
      </dgm:t>
    </dgm:pt>
    <dgm:pt modelId="{F13F1DCB-B27F-4751-8D50-F6DE8397A6B4}">
      <dgm:prSet phldrT="[Text]"/>
      <dgm:spPr/>
      <dgm:t>
        <a:bodyPr/>
        <a:lstStyle/>
        <a:p>
          <a:r>
            <a:rPr lang="de-DE" dirty="0" err="1" smtClean="0"/>
            <a:t>Better</a:t>
          </a:r>
          <a:r>
            <a:rPr lang="de-DE" dirty="0" smtClean="0"/>
            <a:t> </a:t>
          </a:r>
          <a:r>
            <a:rPr lang="de-DE" dirty="0" err="1" smtClean="0"/>
            <a:t>access</a:t>
          </a:r>
          <a:r>
            <a:rPr lang="de-DE" dirty="0" smtClean="0"/>
            <a:t> </a:t>
          </a:r>
          <a:r>
            <a:rPr lang="de-DE" dirty="0" err="1" smtClean="0"/>
            <a:t>to</a:t>
          </a:r>
          <a:r>
            <a:rPr lang="de-DE" dirty="0" smtClean="0"/>
            <a:t> </a:t>
          </a:r>
          <a:r>
            <a:rPr lang="de-DE" dirty="0" err="1" smtClean="0"/>
            <a:t>healthcare</a:t>
          </a:r>
          <a:r>
            <a:rPr lang="de-DE" dirty="0" smtClean="0"/>
            <a:t> </a:t>
          </a:r>
          <a:r>
            <a:rPr lang="de-DE" dirty="0" err="1" smtClean="0"/>
            <a:t>and</a:t>
          </a:r>
          <a:r>
            <a:rPr lang="de-DE" dirty="0" smtClean="0"/>
            <a:t> </a:t>
          </a:r>
          <a:r>
            <a:rPr lang="de-DE" dirty="0" err="1" smtClean="0"/>
            <a:t>saniation</a:t>
          </a:r>
          <a:endParaRPr lang="de-DE" dirty="0"/>
        </a:p>
      </dgm:t>
    </dgm:pt>
    <dgm:pt modelId="{A5EF097A-DEFF-432E-A729-39C32B89A0D8}" type="parTrans" cxnId="{769BB425-C9CD-4375-B89E-293038AD6523}">
      <dgm:prSet/>
      <dgm:spPr/>
      <dgm:t>
        <a:bodyPr/>
        <a:lstStyle/>
        <a:p>
          <a:endParaRPr lang="de-DE"/>
        </a:p>
      </dgm:t>
    </dgm:pt>
    <dgm:pt modelId="{F846D32B-0FCA-44EB-BDC6-5DCCEDDE3A30}" type="sibTrans" cxnId="{769BB425-C9CD-4375-B89E-293038AD6523}">
      <dgm:prSet/>
      <dgm:spPr/>
      <dgm:t>
        <a:bodyPr/>
        <a:lstStyle/>
        <a:p>
          <a:endParaRPr lang="de-DE"/>
        </a:p>
      </dgm:t>
    </dgm:pt>
    <dgm:pt modelId="{945ED8EE-B56F-4DB7-A820-480CCFE8C112}">
      <dgm:prSet phldrT="[Text]"/>
      <dgm:spPr/>
      <dgm:t>
        <a:bodyPr/>
        <a:lstStyle/>
        <a:p>
          <a:r>
            <a:rPr lang="de-DE" dirty="0" err="1" smtClean="0"/>
            <a:t>Better</a:t>
          </a:r>
          <a:r>
            <a:rPr lang="de-DE" dirty="0" smtClean="0"/>
            <a:t> </a:t>
          </a:r>
          <a:r>
            <a:rPr lang="de-DE" dirty="0" err="1" smtClean="0"/>
            <a:t>access</a:t>
          </a:r>
          <a:r>
            <a:rPr lang="de-DE" dirty="0" smtClean="0"/>
            <a:t> </a:t>
          </a:r>
          <a:r>
            <a:rPr lang="de-DE" dirty="0" err="1" smtClean="0"/>
            <a:t>to</a:t>
          </a:r>
          <a:r>
            <a:rPr lang="de-DE" dirty="0" smtClean="0"/>
            <a:t> </a:t>
          </a:r>
          <a:r>
            <a:rPr lang="de-DE" dirty="0" err="1" smtClean="0"/>
            <a:t>income</a:t>
          </a:r>
          <a:endParaRPr lang="de-DE" dirty="0"/>
        </a:p>
      </dgm:t>
    </dgm:pt>
    <dgm:pt modelId="{0CF9DAA5-5303-43EF-AAE3-A62D089CA145}" type="parTrans" cxnId="{A3BD9C6D-BB7F-4E99-95BF-E0E7157290A6}">
      <dgm:prSet/>
      <dgm:spPr/>
      <dgm:t>
        <a:bodyPr/>
        <a:lstStyle/>
        <a:p>
          <a:endParaRPr lang="de-DE"/>
        </a:p>
      </dgm:t>
    </dgm:pt>
    <dgm:pt modelId="{1A9E0DD4-DF3F-45CF-8D1C-58988CB4CE65}" type="sibTrans" cxnId="{A3BD9C6D-BB7F-4E99-95BF-E0E7157290A6}">
      <dgm:prSet/>
      <dgm:spPr/>
      <dgm:t>
        <a:bodyPr/>
        <a:lstStyle/>
        <a:p>
          <a:endParaRPr lang="de-DE"/>
        </a:p>
      </dgm:t>
    </dgm:pt>
    <dgm:pt modelId="{CC1934B2-1F59-40EF-8F3B-5B82900387C4}">
      <dgm:prSet phldrT="[Text]"/>
      <dgm:spPr/>
      <dgm:t>
        <a:bodyPr/>
        <a:lstStyle/>
        <a:p>
          <a:r>
            <a:rPr lang="de-DE" dirty="0" err="1" smtClean="0"/>
            <a:t>Health</a:t>
          </a:r>
          <a:r>
            <a:rPr lang="de-DE" dirty="0" smtClean="0"/>
            <a:t> </a:t>
          </a:r>
          <a:r>
            <a:rPr lang="de-DE" dirty="0" err="1" smtClean="0"/>
            <a:t>outcomes</a:t>
          </a:r>
          <a:r>
            <a:rPr lang="de-DE" dirty="0" smtClean="0"/>
            <a:t> </a:t>
          </a:r>
          <a:r>
            <a:rPr lang="de-DE" dirty="0" err="1" smtClean="0"/>
            <a:t>as</a:t>
          </a:r>
          <a:r>
            <a:rPr lang="de-DE" dirty="0" smtClean="0"/>
            <a:t> </a:t>
          </a:r>
          <a:r>
            <a:rPr lang="de-DE" dirty="0" err="1" smtClean="0"/>
            <a:t>risks</a:t>
          </a:r>
          <a:r>
            <a:rPr lang="de-DE" dirty="0" smtClean="0"/>
            <a:t> </a:t>
          </a:r>
          <a:r>
            <a:rPr lang="de-DE" dirty="0" err="1" smtClean="0"/>
            <a:t>of</a:t>
          </a:r>
          <a:r>
            <a:rPr lang="de-DE" dirty="0" smtClean="0"/>
            <a:t> </a:t>
          </a:r>
          <a:r>
            <a:rPr lang="de-DE" dirty="0" err="1" smtClean="0"/>
            <a:t>migration</a:t>
          </a:r>
          <a:endParaRPr lang="de-DE" dirty="0"/>
        </a:p>
      </dgm:t>
    </dgm:pt>
    <dgm:pt modelId="{8CC09D27-A97A-40F7-BD92-8D8997CB42A0}" type="parTrans" cxnId="{A6C702DF-A7AA-4D82-B312-7F811EAB233E}">
      <dgm:prSet/>
      <dgm:spPr/>
      <dgm:t>
        <a:bodyPr/>
        <a:lstStyle/>
        <a:p>
          <a:endParaRPr lang="de-DE"/>
        </a:p>
      </dgm:t>
    </dgm:pt>
    <dgm:pt modelId="{8511C60B-1F5D-49C9-8516-1E26D4940F4F}" type="sibTrans" cxnId="{A6C702DF-A7AA-4D82-B312-7F811EAB233E}">
      <dgm:prSet/>
      <dgm:spPr/>
      <dgm:t>
        <a:bodyPr/>
        <a:lstStyle/>
        <a:p>
          <a:endParaRPr lang="de-DE"/>
        </a:p>
      </dgm:t>
    </dgm:pt>
    <dgm:pt modelId="{999D4547-38F9-48AA-BA5C-F71794B63240}">
      <dgm:prSet phldrT="[Text]"/>
      <dgm:spPr/>
      <dgm:t>
        <a:bodyPr/>
        <a:lstStyle/>
        <a:p>
          <a:r>
            <a:rPr lang="de-DE" dirty="0" err="1" smtClean="0"/>
            <a:t>Injuries</a:t>
          </a:r>
          <a:r>
            <a:rPr lang="de-DE" dirty="0" smtClean="0"/>
            <a:t> </a:t>
          </a:r>
          <a:r>
            <a:rPr lang="de-DE" dirty="0" err="1" smtClean="0"/>
            <a:t>during</a:t>
          </a:r>
          <a:r>
            <a:rPr lang="de-DE" dirty="0" smtClean="0"/>
            <a:t> </a:t>
          </a:r>
          <a:r>
            <a:rPr lang="de-DE" dirty="0" err="1" smtClean="0"/>
            <a:t>migration</a:t>
          </a:r>
          <a:r>
            <a:rPr lang="de-DE" dirty="0" smtClean="0"/>
            <a:t> </a:t>
          </a:r>
          <a:endParaRPr lang="de-DE" dirty="0"/>
        </a:p>
      </dgm:t>
    </dgm:pt>
    <dgm:pt modelId="{F6C5E35D-E9C9-4B4A-BBAB-ADF2124C5654}" type="parTrans" cxnId="{D632CEDF-53A8-4969-905B-78118A695C48}">
      <dgm:prSet/>
      <dgm:spPr/>
      <dgm:t>
        <a:bodyPr/>
        <a:lstStyle/>
        <a:p>
          <a:endParaRPr lang="de-DE"/>
        </a:p>
      </dgm:t>
    </dgm:pt>
    <dgm:pt modelId="{9D845BF8-EF8D-4404-A97A-453842629C64}" type="sibTrans" cxnId="{D632CEDF-53A8-4969-905B-78118A695C48}">
      <dgm:prSet/>
      <dgm:spPr/>
      <dgm:t>
        <a:bodyPr/>
        <a:lstStyle/>
        <a:p>
          <a:endParaRPr lang="de-DE"/>
        </a:p>
      </dgm:t>
    </dgm:pt>
    <dgm:pt modelId="{9CCA007F-2D76-42C2-959F-1D3CDC400B8E}">
      <dgm:prSet phldrT="[Text]"/>
      <dgm:spPr/>
      <dgm:t>
        <a:bodyPr/>
        <a:lstStyle/>
        <a:p>
          <a:r>
            <a:rPr lang="de-DE" dirty="0" err="1" smtClean="0"/>
            <a:t>Exposure</a:t>
          </a:r>
          <a:r>
            <a:rPr lang="de-DE" dirty="0" smtClean="0"/>
            <a:t> </a:t>
          </a:r>
          <a:r>
            <a:rPr lang="de-DE" dirty="0" err="1" smtClean="0"/>
            <a:t>to</a:t>
          </a:r>
          <a:r>
            <a:rPr lang="de-DE" dirty="0" smtClean="0"/>
            <a:t> different </a:t>
          </a:r>
          <a:r>
            <a:rPr lang="de-DE" dirty="0" err="1" smtClean="0"/>
            <a:t>diseases</a:t>
          </a:r>
          <a:r>
            <a:rPr lang="de-DE" dirty="0" smtClean="0"/>
            <a:t> </a:t>
          </a:r>
          <a:endParaRPr lang="de-DE" dirty="0"/>
        </a:p>
      </dgm:t>
    </dgm:pt>
    <dgm:pt modelId="{D0E69649-F10D-4897-992B-931538A70BF9}" type="parTrans" cxnId="{BC8B6911-5BCE-4F48-8393-34BACD53CE83}">
      <dgm:prSet/>
      <dgm:spPr/>
      <dgm:t>
        <a:bodyPr/>
        <a:lstStyle/>
        <a:p>
          <a:endParaRPr lang="de-DE"/>
        </a:p>
      </dgm:t>
    </dgm:pt>
    <dgm:pt modelId="{E5AA656C-57D7-49E4-BCED-987D3FDD7DC5}" type="sibTrans" cxnId="{BC8B6911-5BCE-4F48-8393-34BACD53CE83}">
      <dgm:prSet/>
      <dgm:spPr/>
      <dgm:t>
        <a:bodyPr/>
        <a:lstStyle/>
        <a:p>
          <a:endParaRPr lang="de-DE"/>
        </a:p>
      </dgm:t>
    </dgm:pt>
    <dgm:pt modelId="{DC96EE99-00A8-4D56-86E5-8565C99641E3}" type="pres">
      <dgm:prSet presAssocID="{B532F36C-6CB9-43F3-ADDC-401D1CE01126}" presName="Name0" presStyleCnt="0">
        <dgm:presLayoutVars>
          <dgm:chPref val="3"/>
          <dgm:dir/>
          <dgm:animLvl val="lvl"/>
          <dgm:resizeHandles/>
        </dgm:presLayoutVars>
      </dgm:prSet>
      <dgm:spPr/>
    </dgm:pt>
    <dgm:pt modelId="{1C947650-DFC1-4F30-9FA4-B8C7848A7124}" type="pres">
      <dgm:prSet presAssocID="{9365DACC-F85A-48CE-9660-8649634231BC}" presName="horFlow" presStyleCnt="0"/>
      <dgm:spPr/>
    </dgm:pt>
    <dgm:pt modelId="{BC2C6990-96FC-4479-A5B6-5DE519C9A46B}" type="pres">
      <dgm:prSet presAssocID="{9365DACC-F85A-48CE-9660-8649634231BC}" presName="bigChev" presStyleLbl="node1" presStyleIdx="0" presStyleCnt="3"/>
      <dgm:spPr/>
      <dgm:t>
        <a:bodyPr/>
        <a:lstStyle/>
        <a:p>
          <a:endParaRPr lang="de-DE"/>
        </a:p>
      </dgm:t>
    </dgm:pt>
    <dgm:pt modelId="{314B4FFA-083C-4C09-A6AC-5E38DB418614}" type="pres">
      <dgm:prSet presAssocID="{134B8F0A-A238-4685-8A61-D26EB8E93FC3}" presName="parTrans" presStyleCnt="0"/>
      <dgm:spPr/>
    </dgm:pt>
    <dgm:pt modelId="{473F96A0-6E1E-4A20-9178-5E344E78285E}" type="pres">
      <dgm:prSet presAssocID="{3BDBE6FB-1E08-4164-BA95-550DE5760E4D}" presName="node" presStyleLbl="alignAccFollowNode1" presStyleIdx="0" presStyleCnt="6">
        <dgm:presLayoutVars>
          <dgm:bulletEnabled val="1"/>
        </dgm:presLayoutVars>
      </dgm:prSet>
      <dgm:spPr/>
      <dgm:t>
        <a:bodyPr/>
        <a:lstStyle/>
        <a:p>
          <a:endParaRPr lang="de-DE"/>
        </a:p>
      </dgm:t>
    </dgm:pt>
    <dgm:pt modelId="{33446212-897E-481C-83CA-FC0A1875CE23}" type="pres">
      <dgm:prSet presAssocID="{5F748A94-7244-4811-9377-AB27731378FE}" presName="sibTrans" presStyleCnt="0"/>
      <dgm:spPr/>
    </dgm:pt>
    <dgm:pt modelId="{3E436C22-5C20-4C13-BA66-E6E1A3E5703D}" type="pres">
      <dgm:prSet presAssocID="{EBFE5AB2-5D9E-4D7E-BF41-CC93684908C7}" presName="node" presStyleLbl="alignAccFollowNode1" presStyleIdx="1" presStyleCnt="6">
        <dgm:presLayoutVars>
          <dgm:bulletEnabled val="1"/>
        </dgm:presLayoutVars>
      </dgm:prSet>
      <dgm:spPr/>
      <dgm:t>
        <a:bodyPr/>
        <a:lstStyle/>
        <a:p>
          <a:endParaRPr lang="de-DE"/>
        </a:p>
      </dgm:t>
    </dgm:pt>
    <dgm:pt modelId="{1C2DF9B1-0048-4921-801A-B1C85366E91A}" type="pres">
      <dgm:prSet presAssocID="{9365DACC-F85A-48CE-9660-8649634231BC}" presName="vSp" presStyleCnt="0"/>
      <dgm:spPr/>
    </dgm:pt>
    <dgm:pt modelId="{A972F214-C04C-4E46-987C-3DB607B96F69}" type="pres">
      <dgm:prSet presAssocID="{5337FD91-A5A7-4075-9FBD-4FD9D60AE2FD}" presName="horFlow" presStyleCnt="0"/>
      <dgm:spPr/>
    </dgm:pt>
    <dgm:pt modelId="{10F849D6-5CB5-4271-B2CA-5BFF2D62C573}" type="pres">
      <dgm:prSet presAssocID="{5337FD91-A5A7-4075-9FBD-4FD9D60AE2FD}" presName="bigChev" presStyleLbl="node1" presStyleIdx="1" presStyleCnt="3"/>
      <dgm:spPr/>
      <dgm:t>
        <a:bodyPr/>
        <a:lstStyle/>
        <a:p>
          <a:endParaRPr lang="de-DE"/>
        </a:p>
      </dgm:t>
    </dgm:pt>
    <dgm:pt modelId="{0B606B2E-6BA2-4FFA-BD5F-F5C7F78E7645}" type="pres">
      <dgm:prSet presAssocID="{A5EF097A-DEFF-432E-A729-39C32B89A0D8}" presName="parTrans" presStyleCnt="0"/>
      <dgm:spPr/>
    </dgm:pt>
    <dgm:pt modelId="{DB64DA41-F3CF-4C90-A331-EB692CAA3A89}" type="pres">
      <dgm:prSet presAssocID="{F13F1DCB-B27F-4751-8D50-F6DE8397A6B4}" presName="node" presStyleLbl="alignAccFollowNode1" presStyleIdx="2" presStyleCnt="6">
        <dgm:presLayoutVars>
          <dgm:bulletEnabled val="1"/>
        </dgm:presLayoutVars>
      </dgm:prSet>
      <dgm:spPr/>
      <dgm:t>
        <a:bodyPr/>
        <a:lstStyle/>
        <a:p>
          <a:endParaRPr lang="de-DE"/>
        </a:p>
      </dgm:t>
    </dgm:pt>
    <dgm:pt modelId="{77F0CF79-DD76-496D-8A66-49F1B387BE3C}" type="pres">
      <dgm:prSet presAssocID="{F846D32B-0FCA-44EB-BDC6-5DCCEDDE3A30}" presName="sibTrans" presStyleCnt="0"/>
      <dgm:spPr/>
    </dgm:pt>
    <dgm:pt modelId="{FF048946-84A6-468B-B263-D37F46D57AA1}" type="pres">
      <dgm:prSet presAssocID="{945ED8EE-B56F-4DB7-A820-480CCFE8C112}" presName="node" presStyleLbl="alignAccFollowNode1" presStyleIdx="3" presStyleCnt="6">
        <dgm:presLayoutVars>
          <dgm:bulletEnabled val="1"/>
        </dgm:presLayoutVars>
      </dgm:prSet>
      <dgm:spPr/>
    </dgm:pt>
    <dgm:pt modelId="{1D4DBE21-5C3F-4C9B-852B-A2556D87BD36}" type="pres">
      <dgm:prSet presAssocID="{5337FD91-A5A7-4075-9FBD-4FD9D60AE2FD}" presName="vSp" presStyleCnt="0"/>
      <dgm:spPr/>
    </dgm:pt>
    <dgm:pt modelId="{5F21C55C-6205-46FA-BAC7-D7AC49AB5731}" type="pres">
      <dgm:prSet presAssocID="{CC1934B2-1F59-40EF-8F3B-5B82900387C4}" presName="horFlow" presStyleCnt="0"/>
      <dgm:spPr/>
    </dgm:pt>
    <dgm:pt modelId="{2E254CA8-5F78-4E39-96BC-629C48B6CBC4}" type="pres">
      <dgm:prSet presAssocID="{CC1934B2-1F59-40EF-8F3B-5B82900387C4}" presName="bigChev" presStyleLbl="node1" presStyleIdx="2" presStyleCnt="3"/>
      <dgm:spPr/>
      <dgm:t>
        <a:bodyPr/>
        <a:lstStyle/>
        <a:p>
          <a:endParaRPr lang="de-DE"/>
        </a:p>
      </dgm:t>
    </dgm:pt>
    <dgm:pt modelId="{99EB82E7-A3DB-412E-A9B3-84DB1FE4447A}" type="pres">
      <dgm:prSet presAssocID="{F6C5E35D-E9C9-4B4A-BBAB-ADF2124C5654}" presName="parTrans" presStyleCnt="0"/>
      <dgm:spPr/>
    </dgm:pt>
    <dgm:pt modelId="{251A5245-1D8F-46C0-BEE3-68956CB4CB3D}" type="pres">
      <dgm:prSet presAssocID="{999D4547-38F9-48AA-BA5C-F71794B63240}" presName="node" presStyleLbl="alignAccFollowNode1" presStyleIdx="4" presStyleCnt="6">
        <dgm:presLayoutVars>
          <dgm:bulletEnabled val="1"/>
        </dgm:presLayoutVars>
      </dgm:prSet>
      <dgm:spPr/>
    </dgm:pt>
    <dgm:pt modelId="{F366B30A-88FF-46A8-A5BF-A28B68E428EA}" type="pres">
      <dgm:prSet presAssocID="{9D845BF8-EF8D-4404-A97A-453842629C64}" presName="sibTrans" presStyleCnt="0"/>
      <dgm:spPr/>
    </dgm:pt>
    <dgm:pt modelId="{D6ED4CE2-299A-460D-AC7D-49D9D19911BC}" type="pres">
      <dgm:prSet presAssocID="{9CCA007F-2D76-42C2-959F-1D3CDC400B8E}" presName="node" presStyleLbl="alignAccFollowNode1" presStyleIdx="5" presStyleCnt="6">
        <dgm:presLayoutVars>
          <dgm:bulletEnabled val="1"/>
        </dgm:presLayoutVars>
      </dgm:prSet>
      <dgm:spPr/>
      <dgm:t>
        <a:bodyPr/>
        <a:lstStyle/>
        <a:p>
          <a:endParaRPr lang="de-DE"/>
        </a:p>
      </dgm:t>
    </dgm:pt>
  </dgm:ptLst>
  <dgm:cxnLst>
    <dgm:cxn modelId="{54A67572-D27D-466B-9163-A8691A12AB6A}" type="presOf" srcId="{9365DACC-F85A-48CE-9660-8649634231BC}" destId="{BC2C6990-96FC-4479-A5B6-5DE519C9A46B}" srcOrd="0" destOrd="0" presId="urn:microsoft.com/office/officeart/2005/8/layout/lProcess3"/>
    <dgm:cxn modelId="{56A19E6D-2B29-4799-BFB5-344906858897}" type="presOf" srcId="{B532F36C-6CB9-43F3-ADDC-401D1CE01126}" destId="{DC96EE99-00A8-4D56-86E5-8565C99641E3}" srcOrd="0" destOrd="0" presId="urn:microsoft.com/office/officeart/2005/8/layout/lProcess3"/>
    <dgm:cxn modelId="{FB87548E-2A44-401B-A691-4D92AD9811D4}" srcId="{9365DACC-F85A-48CE-9660-8649634231BC}" destId="{3BDBE6FB-1E08-4164-BA95-550DE5760E4D}" srcOrd="0" destOrd="0" parTransId="{134B8F0A-A238-4685-8A61-D26EB8E93FC3}" sibTransId="{5F748A94-7244-4811-9377-AB27731378FE}"/>
    <dgm:cxn modelId="{0728F084-383A-4C8D-BDBD-DE967DC1AFAE}" type="presOf" srcId="{EBFE5AB2-5D9E-4D7E-BF41-CC93684908C7}" destId="{3E436C22-5C20-4C13-BA66-E6E1A3E5703D}" srcOrd="0" destOrd="0" presId="urn:microsoft.com/office/officeart/2005/8/layout/lProcess3"/>
    <dgm:cxn modelId="{6C97F5D1-4E6A-4F5E-94B0-9E1C4605CE91}" type="presOf" srcId="{5337FD91-A5A7-4075-9FBD-4FD9D60AE2FD}" destId="{10F849D6-5CB5-4271-B2CA-5BFF2D62C573}" srcOrd="0" destOrd="0" presId="urn:microsoft.com/office/officeart/2005/8/layout/lProcess3"/>
    <dgm:cxn modelId="{D632CEDF-53A8-4969-905B-78118A695C48}" srcId="{CC1934B2-1F59-40EF-8F3B-5B82900387C4}" destId="{999D4547-38F9-48AA-BA5C-F71794B63240}" srcOrd="0" destOrd="0" parTransId="{F6C5E35D-E9C9-4B4A-BBAB-ADF2124C5654}" sibTransId="{9D845BF8-EF8D-4404-A97A-453842629C64}"/>
    <dgm:cxn modelId="{BC8B6911-5BCE-4F48-8393-34BACD53CE83}" srcId="{CC1934B2-1F59-40EF-8F3B-5B82900387C4}" destId="{9CCA007F-2D76-42C2-959F-1D3CDC400B8E}" srcOrd="1" destOrd="0" parTransId="{D0E69649-F10D-4897-992B-931538A70BF9}" sibTransId="{E5AA656C-57D7-49E4-BCED-987D3FDD7DC5}"/>
    <dgm:cxn modelId="{2A02D65A-9D67-46AB-B564-775E7E73A774}" srcId="{9365DACC-F85A-48CE-9660-8649634231BC}" destId="{EBFE5AB2-5D9E-4D7E-BF41-CC93684908C7}" srcOrd="1" destOrd="0" parTransId="{8B01595A-FFFA-4E9D-A893-8475995AB3FE}" sibTransId="{47E4D17D-424D-43C2-8C87-F48579559ED7}"/>
    <dgm:cxn modelId="{A3BD9C6D-BB7F-4E99-95BF-E0E7157290A6}" srcId="{5337FD91-A5A7-4075-9FBD-4FD9D60AE2FD}" destId="{945ED8EE-B56F-4DB7-A820-480CCFE8C112}" srcOrd="1" destOrd="0" parTransId="{0CF9DAA5-5303-43EF-AAE3-A62D089CA145}" sibTransId="{1A9E0DD4-DF3F-45CF-8D1C-58988CB4CE65}"/>
    <dgm:cxn modelId="{67F4CE9B-5DC9-4A65-9AC3-F896CE889486}" type="presOf" srcId="{9CCA007F-2D76-42C2-959F-1D3CDC400B8E}" destId="{D6ED4CE2-299A-460D-AC7D-49D9D19911BC}" srcOrd="0" destOrd="0" presId="urn:microsoft.com/office/officeart/2005/8/layout/lProcess3"/>
    <dgm:cxn modelId="{39CBF371-A5F9-446A-B29E-7F68A2B0540F}" srcId="{B532F36C-6CB9-43F3-ADDC-401D1CE01126}" destId="{9365DACC-F85A-48CE-9660-8649634231BC}" srcOrd="0" destOrd="0" parTransId="{896B69B6-75F0-4D88-854E-7F3704E477D8}" sibTransId="{3320143C-E16E-443D-9C4F-62F3008E21D7}"/>
    <dgm:cxn modelId="{C5E4CD6F-5CE2-4787-A1AA-F57DDAD93AD0}" type="presOf" srcId="{999D4547-38F9-48AA-BA5C-F71794B63240}" destId="{251A5245-1D8F-46C0-BEE3-68956CB4CB3D}" srcOrd="0" destOrd="0" presId="urn:microsoft.com/office/officeart/2005/8/layout/lProcess3"/>
    <dgm:cxn modelId="{D2D455FE-1795-4957-873C-0310BEE3F889}" type="presOf" srcId="{CC1934B2-1F59-40EF-8F3B-5B82900387C4}" destId="{2E254CA8-5F78-4E39-96BC-629C48B6CBC4}" srcOrd="0" destOrd="0" presId="urn:microsoft.com/office/officeart/2005/8/layout/lProcess3"/>
    <dgm:cxn modelId="{C8FE79D3-3DF2-4779-88A2-E788601E535A}" srcId="{B532F36C-6CB9-43F3-ADDC-401D1CE01126}" destId="{5337FD91-A5A7-4075-9FBD-4FD9D60AE2FD}" srcOrd="1" destOrd="0" parTransId="{6AC01CE2-7ED3-41E2-81FE-123297CA2E67}" sibTransId="{A4748C73-0F92-49BE-B84F-9DD523689A75}"/>
    <dgm:cxn modelId="{A6C702DF-A7AA-4D82-B312-7F811EAB233E}" srcId="{B532F36C-6CB9-43F3-ADDC-401D1CE01126}" destId="{CC1934B2-1F59-40EF-8F3B-5B82900387C4}" srcOrd="2" destOrd="0" parTransId="{8CC09D27-A97A-40F7-BD92-8D8997CB42A0}" sibTransId="{8511C60B-1F5D-49C9-8516-1E26D4940F4F}"/>
    <dgm:cxn modelId="{4C327145-3DF0-45A7-AEC4-08AD3AC505D3}" type="presOf" srcId="{3BDBE6FB-1E08-4164-BA95-550DE5760E4D}" destId="{473F96A0-6E1E-4A20-9178-5E344E78285E}" srcOrd="0" destOrd="0" presId="urn:microsoft.com/office/officeart/2005/8/layout/lProcess3"/>
    <dgm:cxn modelId="{D31FBF5E-8481-43D3-93BE-C5423900058C}" type="presOf" srcId="{945ED8EE-B56F-4DB7-A820-480CCFE8C112}" destId="{FF048946-84A6-468B-B263-D37F46D57AA1}" srcOrd="0" destOrd="0" presId="urn:microsoft.com/office/officeart/2005/8/layout/lProcess3"/>
    <dgm:cxn modelId="{B5491C31-AB95-4B02-9B05-3344FF014C9F}" type="presOf" srcId="{F13F1DCB-B27F-4751-8D50-F6DE8397A6B4}" destId="{DB64DA41-F3CF-4C90-A331-EB692CAA3A89}" srcOrd="0" destOrd="0" presId="urn:microsoft.com/office/officeart/2005/8/layout/lProcess3"/>
    <dgm:cxn modelId="{769BB425-C9CD-4375-B89E-293038AD6523}" srcId="{5337FD91-A5A7-4075-9FBD-4FD9D60AE2FD}" destId="{F13F1DCB-B27F-4751-8D50-F6DE8397A6B4}" srcOrd="0" destOrd="0" parTransId="{A5EF097A-DEFF-432E-A729-39C32B89A0D8}" sibTransId="{F846D32B-0FCA-44EB-BDC6-5DCCEDDE3A30}"/>
    <dgm:cxn modelId="{2A51DA67-42C9-4BCC-8C83-DB1C3A1DA43E}" type="presParOf" srcId="{DC96EE99-00A8-4D56-86E5-8565C99641E3}" destId="{1C947650-DFC1-4F30-9FA4-B8C7848A7124}" srcOrd="0" destOrd="0" presId="urn:microsoft.com/office/officeart/2005/8/layout/lProcess3"/>
    <dgm:cxn modelId="{81B5B258-50A7-4882-A7E5-A262C8CA3F9D}" type="presParOf" srcId="{1C947650-DFC1-4F30-9FA4-B8C7848A7124}" destId="{BC2C6990-96FC-4479-A5B6-5DE519C9A46B}" srcOrd="0" destOrd="0" presId="urn:microsoft.com/office/officeart/2005/8/layout/lProcess3"/>
    <dgm:cxn modelId="{82B73D88-497B-4AD1-AEF0-24ED9B6E7D6D}" type="presParOf" srcId="{1C947650-DFC1-4F30-9FA4-B8C7848A7124}" destId="{314B4FFA-083C-4C09-A6AC-5E38DB418614}" srcOrd="1" destOrd="0" presId="urn:microsoft.com/office/officeart/2005/8/layout/lProcess3"/>
    <dgm:cxn modelId="{1B556F3B-1036-4FDE-8692-C37764F2ABD1}" type="presParOf" srcId="{1C947650-DFC1-4F30-9FA4-B8C7848A7124}" destId="{473F96A0-6E1E-4A20-9178-5E344E78285E}" srcOrd="2" destOrd="0" presId="urn:microsoft.com/office/officeart/2005/8/layout/lProcess3"/>
    <dgm:cxn modelId="{A34E1887-88E7-4401-8BB1-A30CB5B3FA77}" type="presParOf" srcId="{1C947650-DFC1-4F30-9FA4-B8C7848A7124}" destId="{33446212-897E-481C-83CA-FC0A1875CE23}" srcOrd="3" destOrd="0" presId="urn:microsoft.com/office/officeart/2005/8/layout/lProcess3"/>
    <dgm:cxn modelId="{21AE182E-1269-427D-A3B4-72D700B95D8A}" type="presParOf" srcId="{1C947650-DFC1-4F30-9FA4-B8C7848A7124}" destId="{3E436C22-5C20-4C13-BA66-E6E1A3E5703D}" srcOrd="4" destOrd="0" presId="urn:microsoft.com/office/officeart/2005/8/layout/lProcess3"/>
    <dgm:cxn modelId="{5DB780B7-F828-4003-873A-0087F36FA9B3}" type="presParOf" srcId="{DC96EE99-00A8-4D56-86E5-8565C99641E3}" destId="{1C2DF9B1-0048-4921-801A-B1C85366E91A}" srcOrd="1" destOrd="0" presId="urn:microsoft.com/office/officeart/2005/8/layout/lProcess3"/>
    <dgm:cxn modelId="{2AF2DC35-74B5-4225-9AE1-960919EB4A39}" type="presParOf" srcId="{DC96EE99-00A8-4D56-86E5-8565C99641E3}" destId="{A972F214-C04C-4E46-987C-3DB607B96F69}" srcOrd="2" destOrd="0" presId="urn:microsoft.com/office/officeart/2005/8/layout/lProcess3"/>
    <dgm:cxn modelId="{434E5360-42B6-479D-89BC-18A41935D49E}" type="presParOf" srcId="{A972F214-C04C-4E46-987C-3DB607B96F69}" destId="{10F849D6-5CB5-4271-B2CA-5BFF2D62C573}" srcOrd="0" destOrd="0" presId="urn:microsoft.com/office/officeart/2005/8/layout/lProcess3"/>
    <dgm:cxn modelId="{1B5F854B-6D39-4480-B98A-6209F38B3DB4}" type="presParOf" srcId="{A972F214-C04C-4E46-987C-3DB607B96F69}" destId="{0B606B2E-6BA2-4FFA-BD5F-F5C7F78E7645}" srcOrd="1" destOrd="0" presId="urn:microsoft.com/office/officeart/2005/8/layout/lProcess3"/>
    <dgm:cxn modelId="{94715421-BC59-41FF-BF80-B5A23E5B622F}" type="presParOf" srcId="{A972F214-C04C-4E46-987C-3DB607B96F69}" destId="{DB64DA41-F3CF-4C90-A331-EB692CAA3A89}" srcOrd="2" destOrd="0" presId="urn:microsoft.com/office/officeart/2005/8/layout/lProcess3"/>
    <dgm:cxn modelId="{51543464-0D66-4388-90D5-11598DB97BB7}" type="presParOf" srcId="{A972F214-C04C-4E46-987C-3DB607B96F69}" destId="{77F0CF79-DD76-496D-8A66-49F1B387BE3C}" srcOrd="3" destOrd="0" presId="urn:microsoft.com/office/officeart/2005/8/layout/lProcess3"/>
    <dgm:cxn modelId="{CAABA253-30C9-46B8-959D-932692F30DF0}" type="presParOf" srcId="{A972F214-C04C-4E46-987C-3DB607B96F69}" destId="{FF048946-84A6-468B-B263-D37F46D57AA1}" srcOrd="4" destOrd="0" presId="urn:microsoft.com/office/officeart/2005/8/layout/lProcess3"/>
    <dgm:cxn modelId="{13C3ED59-1471-4C6E-AAAB-15B9ACAC9777}" type="presParOf" srcId="{DC96EE99-00A8-4D56-86E5-8565C99641E3}" destId="{1D4DBE21-5C3F-4C9B-852B-A2556D87BD36}" srcOrd="3" destOrd="0" presId="urn:microsoft.com/office/officeart/2005/8/layout/lProcess3"/>
    <dgm:cxn modelId="{A11EC24A-0548-4166-B5E1-00CF9394EC0C}" type="presParOf" srcId="{DC96EE99-00A8-4D56-86E5-8565C99641E3}" destId="{5F21C55C-6205-46FA-BAC7-D7AC49AB5731}" srcOrd="4" destOrd="0" presId="urn:microsoft.com/office/officeart/2005/8/layout/lProcess3"/>
    <dgm:cxn modelId="{95531D82-9D8B-46A0-8B7E-FAA1D38846F2}" type="presParOf" srcId="{5F21C55C-6205-46FA-BAC7-D7AC49AB5731}" destId="{2E254CA8-5F78-4E39-96BC-629C48B6CBC4}" srcOrd="0" destOrd="0" presId="urn:microsoft.com/office/officeart/2005/8/layout/lProcess3"/>
    <dgm:cxn modelId="{B39CF447-842A-401D-9F5E-6499816C52FA}" type="presParOf" srcId="{5F21C55C-6205-46FA-BAC7-D7AC49AB5731}" destId="{99EB82E7-A3DB-412E-A9B3-84DB1FE4447A}" srcOrd="1" destOrd="0" presId="urn:microsoft.com/office/officeart/2005/8/layout/lProcess3"/>
    <dgm:cxn modelId="{1649CFE9-A7E8-4401-BC53-2945A51B35A5}" type="presParOf" srcId="{5F21C55C-6205-46FA-BAC7-D7AC49AB5731}" destId="{251A5245-1D8F-46C0-BEE3-68956CB4CB3D}" srcOrd="2" destOrd="0" presId="urn:microsoft.com/office/officeart/2005/8/layout/lProcess3"/>
    <dgm:cxn modelId="{993E292D-C1C1-4679-8DD1-C23E72A2B628}" type="presParOf" srcId="{5F21C55C-6205-46FA-BAC7-D7AC49AB5731}" destId="{F366B30A-88FF-46A8-A5BF-A28B68E428EA}" srcOrd="3" destOrd="0" presId="urn:microsoft.com/office/officeart/2005/8/layout/lProcess3"/>
    <dgm:cxn modelId="{85A1C5AC-4DDF-4131-89E2-3EBEC2CB6CDF}" type="presParOf" srcId="{5F21C55C-6205-46FA-BAC7-D7AC49AB5731}" destId="{D6ED4CE2-299A-460D-AC7D-49D9D19911BC}"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C6990-96FC-4479-A5B6-5DE519C9A46B}">
      <dsp:nvSpPr>
        <dsp:cNvPr id="0" name=""/>
        <dsp:cNvSpPr/>
      </dsp:nvSpPr>
      <dsp:spPr>
        <a:xfrm>
          <a:off x="1328540" y="3013"/>
          <a:ext cx="3445073" cy="137802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de-DE" sz="2400" kern="1200" dirty="0" err="1" smtClean="0"/>
            <a:t>Health</a:t>
          </a:r>
          <a:r>
            <a:rPr lang="de-DE" sz="2400" kern="1200" dirty="0" smtClean="0"/>
            <a:t> </a:t>
          </a:r>
          <a:r>
            <a:rPr lang="de-DE" sz="2400" kern="1200" dirty="0" err="1" smtClean="0"/>
            <a:t>risks</a:t>
          </a:r>
          <a:r>
            <a:rPr lang="de-DE" sz="2400" kern="1200" dirty="0" smtClean="0"/>
            <a:t> </a:t>
          </a:r>
          <a:r>
            <a:rPr lang="de-DE" sz="2400" kern="1200" dirty="0" err="1" smtClean="0"/>
            <a:t>as</a:t>
          </a:r>
          <a:r>
            <a:rPr lang="de-DE" sz="2400" kern="1200" dirty="0" smtClean="0"/>
            <a:t> push </a:t>
          </a:r>
          <a:r>
            <a:rPr lang="de-DE" sz="2400" kern="1200" dirty="0" err="1" smtClean="0"/>
            <a:t>factors</a:t>
          </a:r>
          <a:r>
            <a:rPr lang="de-DE" sz="2400" kern="1200" dirty="0" smtClean="0"/>
            <a:t> </a:t>
          </a:r>
          <a:r>
            <a:rPr lang="de-DE" sz="2400" kern="1200" dirty="0" err="1" smtClean="0"/>
            <a:t>of</a:t>
          </a:r>
          <a:r>
            <a:rPr lang="de-DE" sz="2400" kern="1200" dirty="0" smtClean="0"/>
            <a:t> </a:t>
          </a:r>
          <a:r>
            <a:rPr lang="de-DE" sz="2400" kern="1200" dirty="0" err="1" smtClean="0"/>
            <a:t>migration</a:t>
          </a:r>
          <a:endParaRPr lang="de-DE" sz="2400" kern="1200" dirty="0"/>
        </a:p>
      </dsp:txBody>
      <dsp:txXfrm>
        <a:off x="2017555" y="3013"/>
        <a:ext cx="2067044" cy="1378029"/>
      </dsp:txXfrm>
    </dsp:sp>
    <dsp:sp modelId="{473F96A0-6E1E-4A20-9178-5E344E78285E}">
      <dsp:nvSpPr>
        <dsp:cNvPr id="0" name=""/>
        <dsp:cNvSpPr/>
      </dsp:nvSpPr>
      <dsp:spPr>
        <a:xfrm>
          <a:off x="4325754" y="120145"/>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smtClean="0"/>
            <a:t>Extreme </a:t>
          </a:r>
          <a:r>
            <a:rPr lang="de-DE" sz="2100" kern="1200" dirty="0" err="1" smtClean="0"/>
            <a:t>event</a:t>
          </a:r>
          <a:r>
            <a:rPr lang="de-DE" sz="2100" kern="1200" dirty="0" smtClean="0"/>
            <a:t>  </a:t>
          </a:r>
          <a:r>
            <a:rPr lang="de-DE" sz="2100" kern="1200" dirty="0" err="1" smtClean="0"/>
            <a:t>hazards</a:t>
          </a:r>
          <a:r>
            <a:rPr lang="de-DE" sz="2100" kern="1200" dirty="0" smtClean="0"/>
            <a:t> </a:t>
          </a:r>
          <a:r>
            <a:rPr lang="de-DE" sz="2100" kern="1200" dirty="0" err="1" smtClean="0"/>
            <a:t>for</a:t>
          </a:r>
          <a:r>
            <a:rPr lang="de-DE" sz="2100" kern="1200" dirty="0" smtClean="0"/>
            <a:t> </a:t>
          </a:r>
          <a:r>
            <a:rPr lang="de-DE" sz="2100" kern="1200" dirty="0" err="1" smtClean="0"/>
            <a:t>physical</a:t>
          </a:r>
          <a:r>
            <a:rPr lang="de-DE" sz="2100" kern="1200" dirty="0" smtClean="0"/>
            <a:t> </a:t>
          </a:r>
          <a:r>
            <a:rPr lang="de-DE" sz="2100" kern="1200" dirty="0" err="1" smtClean="0"/>
            <a:t>safety</a:t>
          </a:r>
          <a:r>
            <a:rPr lang="de-DE" sz="2100" kern="1200" dirty="0" smtClean="0"/>
            <a:t> </a:t>
          </a:r>
          <a:endParaRPr lang="de-DE" sz="2100" kern="1200" dirty="0"/>
        </a:p>
      </dsp:txBody>
      <dsp:txXfrm>
        <a:off x="4897636" y="120145"/>
        <a:ext cx="1715646" cy="1143764"/>
      </dsp:txXfrm>
    </dsp:sp>
    <dsp:sp modelId="{3E436C22-5C20-4C13-BA66-E6E1A3E5703D}">
      <dsp:nvSpPr>
        <dsp:cNvPr id="0" name=""/>
        <dsp:cNvSpPr/>
      </dsp:nvSpPr>
      <dsp:spPr>
        <a:xfrm>
          <a:off x="6784848" y="120145"/>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smtClean="0"/>
            <a:t>Food </a:t>
          </a:r>
          <a:r>
            <a:rPr lang="de-DE" sz="2100" kern="1200" dirty="0" err="1" smtClean="0"/>
            <a:t>shortages</a:t>
          </a:r>
          <a:r>
            <a:rPr lang="de-DE" sz="2100" kern="1200" dirty="0" smtClean="0"/>
            <a:t> after </a:t>
          </a:r>
          <a:r>
            <a:rPr lang="de-DE" sz="2100" kern="1200" dirty="0" err="1" smtClean="0"/>
            <a:t>climate</a:t>
          </a:r>
          <a:r>
            <a:rPr lang="de-DE" sz="2100" kern="1200" dirty="0" smtClean="0"/>
            <a:t> </a:t>
          </a:r>
          <a:r>
            <a:rPr lang="de-DE" sz="2100" kern="1200" dirty="0" err="1" smtClean="0"/>
            <a:t>impacts</a:t>
          </a:r>
          <a:endParaRPr lang="de-DE" sz="2100" kern="1200" dirty="0"/>
        </a:p>
      </dsp:txBody>
      <dsp:txXfrm>
        <a:off x="7356730" y="120145"/>
        <a:ext cx="1715646" cy="1143764"/>
      </dsp:txXfrm>
    </dsp:sp>
    <dsp:sp modelId="{10F849D6-5CB5-4271-B2CA-5BFF2D62C573}">
      <dsp:nvSpPr>
        <dsp:cNvPr id="0" name=""/>
        <dsp:cNvSpPr/>
      </dsp:nvSpPr>
      <dsp:spPr>
        <a:xfrm>
          <a:off x="1328540" y="1573966"/>
          <a:ext cx="3445073" cy="137802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de-DE" sz="2400" kern="1200" dirty="0" err="1" smtClean="0"/>
            <a:t>Health</a:t>
          </a:r>
          <a:r>
            <a:rPr lang="de-DE" sz="2400" kern="1200" dirty="0" smtClean="0"/>
            <a:t> </a:t>
          </a:r>
          <a:r>
            <a:rPr lang="de-DE" sz="2400" kern="1200" dirty="0" err="1" smtClean="0"/>
            <a:t>opportunities</a:t>
          </a:r>
          <a:r>
            <a:rPr lang="de-DE" sz="2400" kern="1200" dirty="0" smtClean="0"/>
            <a:t> </a:t>
          </a:r>
          <a:r>
            <a:rPr lang="de-DE" sz="2400" kern="1200" dirty="0" err="1" smtClean="0"/>
            <a:t>as</a:t>
          </a:r>
          <a:r>
            <a:rPr lang="de-DE" sz="2400" kern="1200" dirty="0" smtClean="0"/>
            <a:t> pull </a:t>
          </a:r>
          <a:r>
            <a:rPr lang="de-DE" sz="2400" kern="1200" dirty="0" err="1" smtClean="0"/>
            <a:t>factors</a:t>
          </a:r>
          <a:r>
            <a:rPr lang="de-DE" sz="2400" kern="1200" dirty="0" smtClean="0"/>
            <a:t> </a:t>
          </a:r>
          <a:r>
            <a:rPr lang="de-DE" sz="2400" kern="1200" dirty="0" err="1" smtClean="0"/>
            <a:t>of</a:t>
          </a:r>
          <a:r>
            <a:rPr lang="de-DE" sz="2400" kern="1200" dirty="0" smtClean="0"/>
            <a:t> </a:t>
          </a:r>
          <a:r>
            <a:rPr lang="de-DE" sz="2400" kern="1200" dirty="0" err="1" smtClean="0"/>
            <a:t>migration</a:t>
          </a:r>
          <a:r>
            <a:rPr lang="de-DE" sz="2400" kern="1200" dirty="0" smtClean="0"/>
            <a:t> </a:t>
          </a:r>
          <a:endParaRPr lang="de-DE" sz="2400" kern="1200" dirty="0"/>
        </a:p>
      </dsp:txBody>
      <dsp:txXfrm>
        <a:off x="2017555" y="1573966"/>
        <a:ext cx="2067044" cy="1378029"/>
      </dsp:txXfrm>
    </dsp:sp>
    <dsp:sp modelId="{DB64DA41-F3CF-4C90-A331-EB692CAA3A89}">
      <dsp:nvSpPr>
        <dsp:cNvPr id="0" name=""/>
        <dsp:cNvSpPr/>
      </dsp:nvSpPr>
      <dsp:spPr>
        <a:xfrm>
          <a:off x="4325754" y="1691099"/>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smtClean="0"/>
            <a:t>Better</a:t>
          </a:r>
          <a:r>
            <a:rPr lang="de-DE" sz="2100" kern="1200" dirty="0" smtClean="0"/>
            <a:t> </a:t>
          </a:r>
          <a:r>
            <a:rPr lang="de-DE" sz="2100" kern="1200" dirty="0" err="1" smtClean="0"/>
            <a:t>access</a:t>
          </a:r>
          <a:r>
            <a:rPr lang="de-DE" sz="2100" kern="1200" dirty="0" smtClean="0"/>
            <a:t> </a:t>
          </a:r>
          <a:r>
            <a:rPr lang="de-DE" sz="2100" kern="1200" dirty="0" err="1" smtClean="0"/>
            <a:t>to</a:t>
          </a:r>
          <a:r>
            <a:rPr lang="de-DE" sz="2100" kern="1200" dirty="0" smtClean="0"/>
            <a:t> </a:t>
          </a:r>
          <a:r>
            <a:rPr lang="de-DE" sz="2100" kern="1200" dirty="0" err="1" smtClean="0"/>
            <a:t>healthcare</a:t>
          </a:r>
          <a:r>
            <a:rPr lang="de-DE" sz="2100" kern="1200" dirty="0" smtClean="0"/>
            <a:t> </a:t>
          </a:r>
          <a:r>
            <a:rPr lang="de-DE" sz="2100" kern="1200" dirty="0" err="1" smtClean="0"/>
            <a:t>and</a:t>
          </a:r>
          <a:r>
            <a:rPr lang="de-DE" sz="2100" kern="1200" dirty="0" smtClean="0"/>
            <a:t> </a:t>
          </a:r>
          <a:r>
            <a:rPr lang="de-DE" sz="2100" kern="1200" dirty="0" err="1" smtClean="0"/>
            <a:t>saniation</a:t>
          </a:r>
          <a:endParaRPr lang="de-DE" sz="2100" kern="1200" dirty="0"/>
        </a:p>
      </dsp:txBody>
      <dsp:txXfrm>
        <a:off x="4897636" y="1691099"/>
        <a:ext cx="1715646" cy="1143764"/>
      </dsp:txXfrm>
    </dsp:sp>
    <dsp:sp modelId="{FF048946-84A6-468B-B263-D37F46D57AA1}">
      <dsp:nvSpPr>
        <dsp:cNvPr id="0" name=""/>
        <dsp:cNvSpPr/>
      </dsp:nvSpPr>
      <dsp:spPr>
        <a:xfrm>
          <a:off x="6784848" y="1691099"/>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smtClean="0"/>
            <a:t>Better</a:t>
          </a:r>
          <a:r>
            <a:rPr lang="de-DE" sz="2100" kern="1200" dirty="0" smtClean="0"/>
            <a:t> </a:t>
          </a:r>
          <a:r>
            <a:rPr lang="de-DE" sz="2100" kern="1200" dirty="0" err="1" smtClean="0"/>
            <a:t>access</a:t>
          </a:r>
          <a:r>
            <a:rPr lang="de-DE" sz="2100" kern="1200" dirty="0" smtClean="0"/>
            <a:t> </a:t>
          </a:r>
          <a:r>
            <a:rPr lang="de-DE" sz="2100" kern="1200" dirty="0" err="1" smtClean="0"/>
            <a:t>to</a:t>
          </a:r>
          <a:r>
            <a:rPr lang="de-DE" sz="2100" kern="1200" dirty="0" smtClean="0"/>
            <a:t> </a:t>
          </a:r>
          <a:r>
            <a:rPr lang="de-DE" sz="2100" kern="1200" dirty="0" err="1" smtClean="0"/>
            <a:t>income</a:t>
          </a:r>
          <a:endParaRPr lang="de-DE" sz="2100" kern="1200" dirty="0"/>
        </a:p>
      </dsp:txBody>
      <dsp:txXfrm>
        <a:off x="7356730" y="1691099"/>
        <a:ext cx="1715646" cy="1143764"/>
      </dsp:txXfrm>
    </dsp:sp>
    <dsp:sp modelId="{2E254CA8-5F78-4E39-96BC-629C48B6CBC4}">
      <dsp:nvSpPr>
        <dsp:cNvPr id="0" name=""/>
        <dsp:cNvSpPr/>
      </dsp:nvSpPr>
      <dsp:spPr>
        <a:xfrm>
          <a:off x="1328540" y="3144920"/>
          <a:ext cx="3445073" cy="137802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de-DE" sz="2400" kern="1200" dirty="0" err="1" smtClean="0"/>
            <a:t>Health</a:t>
          </a:r>
          <a:r>
            <a:rPr lang="de-DE" sz="2400" kern="1200" dirty="0" smtClean="0"/>
            <a:t> </a:t>
          </a:r>
          <a:r>
            <a:rPr lang="de-DE" sz="2400" kern="1200" dirty="0" err="1" smtClean="0"/>
            <a:t>outcomes</a:t>
          </a:r>
          <a:r>
            <a:rPr lang="de-DE" sz="2400" kern="1200" dirty="0" smtClean="0"/>
            <a:t> </a:t>
          </a:r>
          <a:r>
            <a:rPr lang="de-DE" sz="2400" kern="1200" dirty="0" err="1" smtClean="0"/>
            <a:t>as</a:t>
          </a:r>
          <a:r>
            <a:rPr lang="de-DE" sz="2400" kern="1200" dirty="0" smtClean="0"/>
            <a:t> </a:t>
          </a:r>
          <a:r>
            <a:rPr lang="de-DE" sz="2400" kern="1200" dirty="0" err="1" smtClean="0"/>
            <a:t>risks</a:t>
          </a:r>
          <a:r>
            <a:rPr lang="de-DE" sz="2400" kern="1200" dirty="0" smtClean="0"/>
            <a:t> </a:t>
          </a:r>
          <a:r>
            <a:rPr lang="de-DE" sz="2400" kern="1200" dirty="0" err="1" smtClean="0"/>
            <a:t>of</a:t>
          </a:r>
          <a:r>
            <a:rPr lang="de-DE" sz="2400" kern="1200" dirty="0" smtClean="0"/>
            <a:t> </a:t>
          </a:r>
          <a:r>
            <a:rPr lang="de-DE" sz="2400" kern="1200" dirty="0" err="1" smtClean="0"/>
            <a:t>migration</a:t>
          </a:r>
          <a:endParaRPr lang="de-DE" sz="2400" kern="1200" dirty="0"/>
        </a:p>
      </dsp:txBody>
      <dsp:txXfrm>
        <a:off x="2017555" y="3144920"/>
        <a:ext cx="2067044" cy="1378029"/>
      </dsp:txXfrm>
    </dsp:sp>
    <dsp:sp modelId="{251A5245-1D8F-46C0-BEE3-68956CB4CB3D}">
      <dsp:nvSpPr>
        <dsp:cNvPr id="0" name=""/>
        <dsp:cNvSpPr/>
      </dsp:nvSpPr>
      <dsp:spPr>
        <a:xfrm>
          <a:off x="4325754" y="3262052"/>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smtClean="0"/>
            <a:t>Injuries</a:t>
          </a:r>
          <a:r>
            <a:rPr lang="de-DE" sz="2100" kern="1200" dirty="0" smtClean="0"/>
            <a:t> </a:t>
          </a:r>
          <a:r>
            <a:rPr lang="de-DE" sz="2100" kern="1200" dirty="0" err="1" smtClean="0"/>
            <a:t>during</a:t>
          </a:r>
          <a:r>
            <a:rPr lang="de-DE" sz="2100" kern="1200" dirty="0" smtClean="0"/>
            <a:t> </a:t>
          </a:r>
          <a:r>
            <a:rPr lang="de-DE" sz="2100" kern="1200" dirty="0" err="1" smtClean="0"/>
            <a:t>migration</a:t>
          </a:r>
          <a:r>
            <a:rPr lang="de-DE" sz="2100" kern="1200" dirty="0" smtClean="0"/>
            <a:t> </a:t>
          </a:r>
          <a:endParaRPr lang="de-DE" sz="2100" kern="1200" dirty="0"/>
        </a:p>
      </dsp:txBody>
      <dsp:txXfrm>
        <a:off x="4897636" y="3262052"/>
        <a:ext cx="1715646" cy="1143764"/>
      </dsp:txXfrm>
    </dsp:sp>
    <dsp:sp modelId="{D6ED4CE2-299A-460D-AC7D-49D9D19911BC}">
      <dsp:nvSpPr>
        <dsp:cNvPr id="0" name=""/>
        <dsp:cNvSpPr/>
      </dsp:nvSpPr>
      <dsp:spPr>
        <a:xfrm>
          <a:off x="6784848" y="3262052"/>
          <a:ext cx="2859410" cy="1143764"/>
        </a:xfrm>
        <a:prstGeom prst="chevron">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3335" rIns="0" bIns="13335" numCol="1" spcCol="1270" anchor="ctr" anchorCtr="0">
          <a:noAutofit/>
        </a:bodyPr>
        <a:lstStyle/>
        <a:p>
          <a:pPr lvl="0" algn="ctr" defTabSz="933450">
            <a:lnSpc>
              <a:spcPct val="90000"/>
            </a:lnSpc>
            <a:spcBef>
              <a:spcPct val="0"/>
            </a:spcBef>
            <a:spcAft>
              <a:spcPct val="35000"/>
            </a:spcAft>
          </a:pPr>
          <a:r>
            <a:rPr lang="de-DE" sz="2100" kern="1200" dirty="0" err="1" smtClean="0"/>
            <a:t>Exposure</a:t>
          </a:r>
          <a:r>
            <a:rPr lang="de-DE" sz="2100" kern="1200" dirty="0" smtClean="0"/>
            <a:t> </a:t>
          </a:r>
          <a:r>
            <a:rPr lang="de-DE" sz="2100" kern="1200" dirty="0" err="1" smtClean="0"/>
            <a:t>to</a:t>
          </a:r>
          <a:r>
            <a:rPr lang="de-DE" sz="2100" kern="1200" dirty="0" smtClean="0"/>
            <a:t> different </a:t>
          </a:r>
          <a:r>
            <a:rPr lang="de-DE" sz="2100" kern="1200" dirty="0" err="1" smtClean="0"/>
            <a:t>diseases</a:t>
          </a:r>
          <a:r>
            <a:rPr lang="de-DE" sz="2100" kern="1200" dirty="0" smtClean="0"/>
            <a:t> </a:t>
          </a:r>
          <a:endParaRPr lang="de-DE" sz="2100" kern="1200" dirty="0"/>
        </a:p>
      </dsp:txBody>
      <dsp:txXfrm>
        <a:off x="7356730" y="3262052"/>
        <a:ext cx="1715646" cy="114376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CED76-7442-4837-BED0-BBB8AEE3DBD3}" type="datetimeFigureOut">
              <a:rPr lang="de-DE" smtClean="0"/>
              <a:t>23.06.2022</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763C5-4F49-4A72-AE48-F1775C6FB2FA}" type="slidenum">
              <a:rPr lang="de-DE" smtClean="0"/>
              <a:t>‹#›</a:t>
            </a:fld>
            <a:endParaRPr lang="de-DE"/>
          </a:p>
        </p:txBody>
      </p:sp>
    </p:spTree>
    <p:extLst>
      <p:ext uri="{BB962C8B-B14F-4D97-AF65-F5344CB8AC3E}">
        <p14:creationId xmlns:p14="http://schemas.microsoft.com/office/powerpoint/2010/main" val="160456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9A3FF802-C7B5-4693-AFD6-4E7BFC9A3DBE}"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7254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a:t>
            </a:r>
            <a:r>
              <a:rPr lang="de-DE" baseline="0" dirty="0" smtClean="0"/>
              <a:t> orange </a:t>
            </a:r>
            <a:r>
              <a:rPr lang="de-DE" baseline="0" dirty="0" err="1" smtClean="0"/>
              <a:t>are</a:t>
            </a:r>
            <a:r>
              <a:rPr lang="de-DE" baseline="0" dirty="0" smtClean="0"/>
              <a:t> </a:t>
            </a:r>
            <a:r>
              <a:rPr lang="de-DE" baseline="0" dirty="0" err="1" smtClean="0"/>
              <a:t>the</a:t>
            </a:r>
            <a:r>
              <a:rPr lang="de-DE" baseline="0" dirty="0" smtClean="0"/>
              <a:t> </a:t>
            </a:r>
            <a:r>
              <a:rPr lang="de-DE" baseline="0" dirty="0" err="1" smtClean="0"/>
              <a:t>most</a:t>
            </a:r>
            <a:r>
              <a:rPr lang="de-DE" baseline="0" dirty="0" smtClean="0"/>
              <a:t> </a:t>
            </a:r>
            <a:r>
              <a:rPr lang="de-DE" baseline="0" dirty="0" err="1" smtClean="0"/>
              <a:t>significant</a:t>
            </a:r>
            <a:r>
              <a:rPr lang="de-DE" baseline="0" dirty="0" smtClean="0"/>
              <a:t> </a:t>
            </a:r>
            <a:r>
              <a:rPr lang="de-DE" baseline="0" dirty="0" err="1" smtClean="0"/>
              <a:t>climate</a:t>
            </a:r>
            <a:r>
              <a:rPr lang="de-DE" baseline="0" dirty="0" smtClean="0"/>
              <a:t> </a:t>
            </a:r>
            <a:r>
              <a:rPr lang="de-DE" baseline="0" dirty="0" err="1" smtClean="0"/>
              <a:t>impacts</a:t>
            </a:r>
            <a:r>
              <a:rPr lang="de-DE" baseline="0" dirty="0" smtClean="0"/>
              <a:t> </a:t>
            </a:r>
            <a:r>
              <a:rPr lang="de-DE" baseline="0" dirty="0" err="1" smtClean="0"/>
              <a:t>which</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drivers</a:t>
            </a:r>
            <a:r>
              <a:rPr lang="de-DE" baseline="0" dirty="0" smtClean="0"/>
              <a:t> </a:t>
            </a:r>
            <a:r>
              <a:rPr lang="de-DE" baseline="0" dirty="0" err="1" smtClean="0"/>
              <a:t>for</a:t>
            </a:r>
            <a:r>
              <a:rPr lang="de-DE" baseline="0" dirty="0" smtClean="0"/>
              <a:t> </a:t>
            </a:r>
            <a:r>
              <a:rPr lang="de-DE" baseline="0" dirty="0" err="1" smtClean="0"/>
              <a:t>outmigration</a:t>
            </a:r>
            <a:r>
              <a:rPr lang="de-DE" baseline="0" dirty="0" smtClean="0"/>
              <a:t>. </a:t>
            </a:r>
          </a:p>
          <a:p>
            <a:r>
              <a:rPr lang="de-DE" dirty="0" smtClean="0"/>
              <a:t>Cascadal Migration </a:t>
            </a:r>
          </a:p>
          <a:p>
            <a:r>
              <a:rPr lang="de-DE" dirty="0" smtClean="0"/>
              <a:t>Migration </a:t>
            </a:r>
            <a:r>
              <a:rPr lang="de-DE" dirty="0" err="1" smtClean="0"/>
              <a:t>into</a:t>
            </a:r>
            <a:r>
              <a:rPr lang="de-DE" dirty="0" smtClean="0"/>
              <a:t> </a:t>
            </a:r>
            <a:r>
              <a:rPr lang="de-DE" dirty="0" err="1" smtClean="0"/>
              <a:t>already</a:t>
            </a:r>
            <a:r>
              <a:rPr lang="de-DE" dirty="0" smtClean="0"/>
              <a:t> </a:t>
            </a:r>
            <a:r>
              <a:rPr lang="de-DE" dirty="0" err="1" smtClean="0"/>
              <a:t>densely</a:t>
            </a:r>
            <a:r>
              <a:rPr lang="de-DE" baseline="0" dirty="0" smtClean="0"/>
              <a:t> </a:t>
            </a:r>
            <a:r>
              <a:rPr lang="de-DE" baseline="0" dirty="0" err="1" smtClean="0"/>
              <a:t>populated</a:t>
            </a:r>
            <a:r>
              <a:rPr lang="de-DE" baseline="0" dirty="0" smtClean="0"/>
              <a:t> </a:t>
            </a:r>
            <a:r>
              <a:rPr lang="de-DE" baseline="0" dirty="0" err="1" smtClean="0"/>
              <a:t>areas</a:t>
            </a:r>
            <a:endParaRPr lang="de-DE" baseline="0" dirty="0" smtClean="0"/>
          </a:p>
          <a:p>
            <a:r>
              <a:rPr lang="de-DE" dirty="0" smtClean="0"/>
              <a:t>Interview </a:t>
            </a:r>
            <a:r>
              <a:rPr lang="de-DE" dirty="0" err="1" smtClean="0"/>
              <a:t>Excerpt</a:t>
            </a:r>
            <a:endParaRPr lang="de-DE" dirty="0" smtClean="0"/>
          </a:p>
          <a:p>
            <a:endParaRPr lang="de-DE" dirty="0"/>
          </a:p>
        </p:txBody>
      </p:sp>
      <p:sp>
        <p:nvSpPr>
          <p:cNvPr id="4" name="Slide Number Placeholder 3"/>
          <p:cNvSpPr>
            <a:spLocks noGrp="1"/>
          </p:cNvSpPr>
          <p:nvPr>
            <p:ph type="sldNum" sz="quarter" idx="10"/>
          </p:nvPr>
        </p:nvSpPr>
        <p:spPr/>
        <p:txBody>
          <a:bodyPr/>
          <a:lstStyle/>
          <a:p>
            <a:fld id="{314D6D26-D5B5-42F2-A13A-5C23F4BFB3ED}" type="slidenum">
              <a:rPr lang="de-DE" smtClean="0">
                <a:solidFill>
                  <a:prstClr val="black"/>
                </a:solidFill>
              </a:rPr>
              <a:pPr/>
              <a:t>7</a:t>
            </a:fld>
            <a:endParaRPr lang="de-DE">
              <a:solidFill>
                <a:prstClr val="black"/>
              </a:solidFill>
            </a:endParaRPr>
          </a:p>
        </p:txBody>
      </p:sp>
    </p:spTree>
    <p:extLst>
      <p:ext uri="{BB962C8B-B14F-4D97-AF65-F5344CB8AC3E}">
        <p14:creationId xmlns:p14="http://schemas.microsoft.com/office/powerpoint/2010/main" val="305961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5F9E4B04-4DBB-4A95-8E78-6A77D59ED144}" type="slidenum">
              <a:rPr lang="de-DE">
                <a:solidFill>
                  <a:prstClr val="black"/>
                </a:solidFill>
              </a:rPr>
              <a:pPr/>
              <a:t>8</a:t>
            </a:fld>
            <a:endParaRPr lang="de-DE">
              <a:solidFill>
                <a:prstClr val="black"/>
              </a:solidFill>
            </a:endParaRPr>
          </a:p>
        </p:txBody>
      </p:sp>
    </p:spTree>
    <p:extLst>
      <p:ext uri="{BB962C8B-B14F-4D97-AF65-F5344CB8AC3E}">
        <p14:creationId xmlns:p14="http://schemas.microsoft.com/office/powerpoint/2010/main" val="27291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Impacts</a:t>
            </a:r>
            <a:r>
              <a:rPr lang="de-DE" baseline="0" dirty="0" smtClean="0"/>
              <a:t> </a:t>
            </a:r>
          </a:p>
          <a:p>
            <a:r>
              <a:rPr lang="de-DE" baseline="0" dirty="0" smtClean="0"/>
              <a:t>Quote</a:t>
            </a:r>
          </a:p>
          <a:p>
            <a:endParaRPr lang="de-DE" dirty="0"/>
          </a:p>
        </p:txBody>
      </p:sp>
      <p:sp>
        <p:nvSpPr>
          <p:cNvPr id="4" name="Slide Number Placeholder 3"/>
          <p:cNvSpPr>
            <a:spLocks noGrp="1"/>
          </p:cNvSpPr>
          <p:nvPr>
            <p:ph type="sldNum" sz="quarter" idx="10"/>
          </p:nvPr>
        </p:nvSpPr>
        <p:spPr/>
        <p:txBody>
          <a:bodyPr/>
          <a:lstStyle/>
          <a:p>
            <a:fld id="{314D6D26-D5B5-42F2-A13A-5C23F4BFB3ED}" type="slidenum">
              <a:rPr lang="de-DE" smtClean="0">
                <a:solidFill>
                  <a:prstClr val="black"/>
                </a:solidFill>
              </a:rPr>
              <a:pPr/>
              <a:t>10</a:t>
            </a:fld>
            <a:endParaRPr lang="de-DE">
              <a:solidFill>
                <a:prstClr val="black"/>
              </a:solidFill>
            </a:endParaRPr>
          </a:p>
        </p:txBody>
      </p:sp>
    </p:spTree>
    <p:extLst>
      <p:ext uri="{BB962C8B-B14F-4D97-AF65-F5344CB8AC3E}">
        <p14:creationId xmlns:p14="http://schemas.microsoft.com/office/powerpoint/2010/main" val="267749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B8DC908B-A717-4CBA-9124-02162FE5F616}" type="slidenum">
              <a:rPr lang="de-DE" smtClean="0">
                <a:solidFill>
                  <a:prstClr val="black"/>
                </a:solidFill>
              </a:rPr>
              <a:pPr/>
              <a:t>15</a:t>
            </a:fld>
            <a:endParaRPr lang="de-DE">
              <a:solidFill>
                <a:prstClr val="black"/>
              </a:solidFill>
            </a:endParaRPr>
          </a:p>
        </p:txBody>
      </p:sp>
    </p:spTree>
    <p:extLst>
      <p:ext uri="{BB962C8B-B14F-4D97-AF65-F5344CB8AC3E}">
        <p14:creationId xmlns:p14="http://schemas.microsoft.com/office/powerpoint/2010/main" val="2074076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9A9B9D09-275A-4E6B-BEAA-456AE6254F32}" type="datetimeFigureOut">
              <a:rPr lang="de-DE" smtClean="0"/>
              <a:t>23.06.2022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3952966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9A9B9D09-275A-4E6B-BEAA-456AE6254F32}" type="datetimeFigureOut">
              <a:rPr lang="de-DE" smtClean="0"/>
              <a:t>23.06.2022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11374966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chemeClr val="bg1">
                    <a:lumMod val="50000"/>
                  </a:schemeClr>
                </a:solidFill>
              </a:defRPr>
            </a:lvl1pPr>
          </a:lstStyle>
          <a:p>
            <a:r>
              <a:rPr lang="sv-SE" dirty="0" smtClean="0"/>
              <a:t>Klicka här för att ändra format</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Tree>
    <p:extLst>
      <p:ext uri="{BB962C8B-B14F-4D97-AF65-F5344CB8AC3E}">
        <p14:creationId xmlns:p14="http://schemas.microsoft.com/office/powerpoint/2010/main" val="11455992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72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6014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6176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297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2972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0389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650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3892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75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9A9B9D09-275A-4E6B-BEAA-456AE6254F32}" type="datetimeFigureOut">
              <a:rPr lang="de-DE" smtClean="0"/>
              <a:t>23.06.2022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36218598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5508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854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chemeClr val="bg1">
                    <a:lumMod val="50000"/>
                  </a:schemeClr>
                </a:solidFill>
              </a:defRPr>
            </a:lvl1pPr>
          </a:lstStyle>
          <a:p>
            <a:r>
              <a:rPr lang="sv-SE" dirty="0" smtClean="0"/>
              <a:t>Klicka här för att ändra format</a:t>
            </a:r>
            <a:endParaRPr lang="en-US" dirty="0"/>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p:txBody>
      </p:sp>
    </p:spTree>
    <p:extLst>
      <p:ext uri="{BB962C8B-B14F-4D97-AF65-F5344CB8AC3E}">
        <p14:creationId xmlns:p14="http://schemas.microsoft.com/office/powerpoint/2010/main" val="3093608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7115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974011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53733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100423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49101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70275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58319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87637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9A9B9D09-275A-4E6B-BEAA-456AE6254F32}" type="datetimeFigureOut">
              <a:rPr lang="de-DE" smtClean="0"/>
              <a:t>23.06.2022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4141793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629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57174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19105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93544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18914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123413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33648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2284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735266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4950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9B9D09-275A-4E6B-BEAA-456AE6254F32}" type="datetimeFigureOut">
              <a:rPr lang="de-DE" smtClean="0"/>
              <a:t>23.06.2022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21174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03090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246876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62305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36412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14762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815749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82441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064911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77674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6593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9A9B9D09-275A-4E6B-BEAA-456AE6254F32}" type="datetimeFigureOut">
              <a:rPr lang="de-DE" smtClean="0"/>
              <a:t>23.06.2022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3510320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42492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09544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024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088487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DBFF3E35-6B81-45B5-BBE7-05E63FA7BB62}" type="datetimeFigureOut">
              <a:rPr lang="de-DE">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381B7810-3A7C-4698-B45E-E1C0E07CF47D}" type="slidenum">
              <a:rPr lang="de-DE">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59540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459130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71685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de-DE"/>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50945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59418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810442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9A9B9D09-275A-4E6B-BEAA-456AE6254F32}" type="datetimeFigureOut">
              <a:rPr lang="de-DE" smtClean="0"/>
              <a:t>23.06.2022</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20000466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82481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75195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de-DE"/>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14670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785135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77885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7452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81029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73854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de-DE"/>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52203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4547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9A9B9D09-275A-4E6B-BEAA-456AE6254F32}" type="datetimeFigureOut">
              <a:rPr lang="de-DE" smtClean="0"/>
              <a:t>23.06.2022</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3724808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58805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00348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924545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de-DE"/>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87053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451015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641763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92847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4491"/>
            </a:lvl1pPr>
          </a:lstStyle>
          <a:p>
            <a:r>
              <a:rPr lang="en-US" smtClean="0"/>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1796"/>
            </a:lvl1pPr>
            <a:lvl2pPr marL="342215" indent="0" algn="ctr">
              <a:buNone/>
              <a:defRPr sz="1497"/>
            </a:lvl2pPr>
            <a:lvl3pPr marL="684428" indent="0" algn="ctr">
              <a:buNone/>
              <a:defRPr sz="1347"/>
            </a:lvl3pPr>
            <a:lvl4pPr marL="1026643" indent="0" algn="ctr">
              <a:buNone/>
              <a:defRPr sz="1198"/>
            </a:lvl4pPr>
            <a:lvl5pPr marL="1368857" indent="0" algn="ctr">
              <a:buNone/>
              <a:defRPr sz="1198"/>
            </a:lvl5pPr>
            <a:lvl6pPr marL="1711071" indent="0" algn="ctr">
              <a:buNone/>
              <a:defRPr sz="1198"/>
            </a:lvl6pPr>
            <a:lvl7pPr marL="2053286" indent="0" algn="ctr">
              <a:buNone/>
              <a:defRPr sz="1198"/>
            </a:lvl7pPr>
            <a:lvl8pPr marL="2395499" indent="0" algn="ctr">
              <a:buNone/>
              <a:defRPr sz="1198"/>
            </a:lvl8pPr>
            <a:lvl9pPr marL="2737714" indent="0" algn="ctr">
              <a:buNone/>
              <a:defRPr sz="1198"/>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747965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945467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491"/>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796">
                <a:solidFill>
                  <a:schemeClr val="tx1">
                    <a:tint val="75000"/>
                  </a:schemeClr>
                </a:solidFill>
              </a:defRPr>
            </a:lvl1pPr>
            <a:lvl2pPr marL="342215" indent="0">
              <a:buNone/>
              <a:defRPr sz="1497">
                <a:solidFill>
                  <a:schemeClr val="tx1">
                    <a:tint val="75000"/>
                  </a:schemeClr>
                </a:solidFill>
              </a:defRPr>
            </a:lvl2pPr>
            <a:lvl3pPr marL="684428" indent="0">
              <a:buNone/>
              <a:defRPr sz="1347">
                <a:solidFill>
                  <a:schemeClr val="tx1">
                    <a:tint val="75000"/>
                  </a:schemeClr>
                </a:solidFill>
              </a:defRPr>
            </a:lvl3pPr>
            <a:lvl4pPr marL="1026643" indent="0">
              <a:buNone/>
              <a:defRPr sz="1198">
                <a:solidFill>
                  <a:schemeClr val="tx1">
                    <a:tint val="75000"/>
                  </a:schemeClr>
                </a:solidFill>
              </a:defRPr>
            </a:lvl4pPr>
            <a:lvl5pPr marL="1368857" indent="0">
              <a:buNone/>
              <a:defRPr sz="1198">
                <a:solidFill>
                  <a:schemeClr val="tx1">
                    <a:tint val="75000"/>
                  </a:schemeClr>
                </a:solidFill>
              </a:defRPr>
            </a:lvl5pPr>
            <a:lvl6pPr marL="1711071" indent="0">
              <a:buNone/>
              <a:defRPr sz="1198">
                <a:solidFill>
                  <a:schemeClr val="tx1">
                    <a:tint val="75000"/>
                  </a:schemeClr>
                </a:solidFill>
              </a:defRPr>
            </a:lvl6pPr>
            <a:lvl7pPr marL="2053286" indent="0">
              <a:buNone/>
              <a:defRPr sz="1198">
                <a:solidFill>
                  <a:schemeClr val="tx1">
                    <a:tint val="75000"/>
                  </a:schemeClr>
                </a:solidFill>
              </a:defRPr>
            </a:lvl7pPr>
            <a:lvl8pPr marL="2395499" indent="0">
              <a:buNone/>
              <a:defRPr sz="1198">
                <a:solidFill>
                  <a:schemeClr val="tx1">
                    <a:tint val="75000"/>
                  </a:schemeClr>
                </a:solidFill>
              </a:defRPr>
            </a:lvl8pPr>
            <a:lvl9pPr marL="2737714" indent="0">
              <a:buNone/>
              <a:defRPr sz="119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2740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B9D09-275A-4E6B-BEAA-456AE6254F32}" type="datetimeFigureOut">
              <a:rPr lang="de-DE" smtClean="0"/>
              <a:t>23.06.2022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1381202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5163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796" b="1"/>
            </a:lvl1pPr>
            <a:lvl2pPr marL="342215" indent="0">
              <a:buNone/>
              <a:defRPr sz="1497" b="1"/>
            </a:lvl2pPr>
            <a:lvl3pPr marL="684428" indent="0">
              <a:buNone/>
              <a:defRPr sz="1347" b="1"/>
            </a:lvl3pPr>
            <a:lvl4pPr marL="1026643" indent="0">
              <a:buNone/>
              <a:defRPr sz="1198" b="1"/>
            </a:lvl4pPr>
            <a:lvl5pPr marL="1368857" indent="0">
              <a:buNone/>
              <a:defRPr sz="1198" b="1"/>
            </a:lvl5pPr>
            <a:lvl6pPr marL="1711071" indent="0">
              <a:buNone/>
              <a:defRPr sz="1198" b="1"/>
            </a:lvl6pPr>
            <a:lvl7pPr marL="2053286" indent="0">
              <a:buNone/>
              <a:defRPr sz="1198" b="1"/>
            </a:lvl7pPr>
            <a:lvl8pPr marL="2395499" indent="0">
              <a:buNone/>
              <a:defRPr sz="1198" b="1"/>
            </a:lvl8pPr>
            <a:lvl9pPr marL="2737714" indent="0">
              <a:buNone/>
              <a:defRPr sz="1198"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96" b="1"/>
            </a:lvl1pPr>
            <a:lvl2pPr marL="342215" indent="0">
              <a:buNone/>
              <a:defRPr sz="1497" b="1"/>
            </a:lvl2pPr>
            <a:lvl3pPr marL="684428" indent="0">
              <a:buNone/>
              <a:defRPr sz="1347" b="1"/>
            </a:lvl3pPr>
            <a:lvl4pPr marL="1026643" indent="0">
              <a:buNone/>
              <a:defRPr sz="1198" b="1"/>
            </a:lvl4pPr>
            <a:lvl5pPr marL="1368857" indent="0">
              <a:buNone/>
              <a:defRPr sz="1198" b="1"/>
            </a:lvl5pPr>
            <a:lvl6pPr marL="1711071" indent="0">
              <a:buNone/>
              <a:defRPr sz="1198" b="1"/>
            </a:lvl6pPr>
            <a:lvl7pPr marL="2053286" indent="0">
              <a:buNone/>
              <a:defRPr sz="1198" b="1"/>
            </a:lvl7pPr>
            <a:lvl8pPr marL="2395499" indent="0">
              <a:buNone/>
              <a:defRPr sz="1198" b="1"/>
            </a:lvl8pPr>
            <a:lvl9pPr marL="2737714" indent="0">
              <a:buNone/>
              <a:defRPr sz="1198"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6316125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680758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44140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96"/>
            </a:lvl1pPr>
          </a:lstStyle>
          <a:p>
            <a:r>
              <a:rPr lang="en-US" smtClean="0"/>
              <a:t>Click to edit Master title style</a:t>
            </a:r>
            <a:endParaRPr lang="en-US" dirty="0"/>
          </a:p>
        </p:txBody>
      </p:sp>
      <p:sp>
        <p:nvSpPr>
          <p:cNvPr id="3" name="Content Placeholder 2"/>
          <p:cNvSpPr>
            <a:spLocks noGrp="1"/>
          </p:cNvSpPr>
          <p:nvPr>
            <p:ph idx="1"/>
          </p:nvPr>
        </p:nvSpPr>
        <p:spPr>
          <a:xfrm>
            <a:off x="5183189" y="987429"/>
            <a:ext cx="6172200" cy="4873625"/>
          </a:xfrm>
        </p:spPr>
        <p:txBody>
          <a:bodyPr/>
          <a:lstStyle>
            <a:lvl1pPr>
              <a:defRPr sz="2396"/>
            </a:lvl1pPr>
            <a:lvl2pPr>
              <a:defRPr sz="2096"/>
            </a:lvl2pPr>
            <a:lvl3pPr>
              <a:defRPr sz="1796"/>
            </a:lvl3pPr>
            <a:lvl4pPr>
              <a:defRPr sz="1497"/>
            </a:lvl4pPr>
            <a:lvl5pPr>
              <a:defRPr sz="1497"/>
            </a:lvl5pPr>
            <a:lvl6pPr>
              <a:defRPr sz="1497"/>
            </a:lvl6pPr>
            <a:lvl7pPr>
              <a:defRPr sz="1497"/>
            </a:lvl7pPr>
            <a:lvl8pPr>
              <a:defRPr sz="1497"/>
            </a:lvl8pPr>
            <a:lvl9pPr>
              <a:defRPr sz="14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98"/>
            </a:lvl1pPr>
            <a:lvl2pPr marL="342215" indent="0">
              <a:buNone/>
              <a:defRPr sz="1048"/>
            </a:lvl2pPr>
            <a:lvl3pPr marL="684428" indent="0">
              <a:buNone/>
              <a:defRPr sz="899"/>
            </a:lvl3pPr>
            <a:lvl4pPr marL="1026643" indent="0">
              <a:buNone/>
              <a:defRPr sz="749"/>
            </a:lvl4pPr>
            <a:lvl5pPr marL="1368857" indent="0">
              <a:buNone/>
              <a:defRPr sz="749"/>
            </a:lvl5pPr>
            <a:lvl6pPr marL="1711071" indent="0">
              <a:buNone/>
              <a:defRPr sz="749"/>
            </a:lvl6pPr>
            <a:lvl7pPr marL="2053286" indent="0">
              <a:buNone/>
              <a:defRPr sz="749"/>
            </a:lvl7pPr>
            <a:lvl8pPr marL="2395499" indent="0">
              <a:buNone/>
              <a:defRPr sz="749"/>
            </a:lvl8pPr>
            <a:lvl9pPr marL="2737714" indent="0">
              <a:buNone/>
              <a:defRPr sz="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86297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96"/>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9" y="987429"/>
            <a:ext cx="6172200" cy="4873625"/>
          </a:xfrm>
        </p:spPr>
        <p:txBody>
          <a:bodyPr anchor="t"/>
          <a:lstStyle>
            <a:lvl1pPr marL="0" indent="0">
              <a:buNone/>
              <a:defRPr sz="2396"/>
            </a:lvl1pPr>
            <a:lvl2pPr marL="342215" indent="0">
              <a:buNone/>
              <a:defRPr sz="2096"/>
            </a:lvl2pPr>
            <a:lvl3pPr marL="684428" indent="0">
              <a:buNone/>
              <a:defRPr sz="1796"/>
            </a:lvl3pPr>
            <a:lvl4pPr marL="1026643" indent="0">
              <a:buNone/>
              <a:defRPr sz="1497"/>
            </a:lvl4pPr>
            <a:lvl5pPr marL="1368857" indent="0">
              <a:buNone/>
              <a:defRPr sz="1497"/>
            </a:lvl5pPr>
            <a:lvl6pPr marL="1711071" indent="0">
              <a:buNone/>
              <a:defRPr sz="1497"/>
            </a:lvl6pPr>
            <a:lvl7pPr marL="2053286" indent="0">
              <a:buNone/>
              <a:defRPr sz="1497"/>
            </a:lvl7pPr>
            <a:lvl8pPr marL="2395499" indent="0">
              <a:buNone/>
              <a:defRPr sz="1497"/>
            </a:lvl8pPr>
            <a:lvl9pPr marL="2737714" indent="0">
              <a:buNone/>
              <a:defRPr sz="1497"/>
            </a:lvl9pPr>
          </a:lstStyle>
          <a:p>
            <a:r>
              <a:rPr lang="en-US" smtClean="0"/>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98"/>
            </a:lvl1pPr>
            <a:lvl2pPr marL="342215" indent="0">
              <a:buNone/>
              <a:defRPr sz="1048"/>
            </a:lvl2pPr>
            <a:lvl3pPr marL="684428" indent="0">
              <a:buNone/>
              <a:defRPr sz="899"/>
            </a:lvl3pPr>
            <a:lvl4pPr marL="1026643" indent="0">
              <a:buNone/>
              <a:defRPr sz="749"/>
            </a:lvl4pPr>
            <a:lvl5pPr marL="1368857" indent="0">
              <a:buNone/>
              <a:defRPr sz="749"/>
            </a:lvl5pPr>
            <a:lvl6pPr marL="1711071" indent="0">
              <a:buNone/>
              <a:defRPr sz="749"/>
            </a:lvl6pPr>
            <a:lvl7pPr marL="2053286" indent="0">
              <a:buNone/>
              <a:defRPr sz="749"/>
            </a:lvl7pPr>
            <a:lvl8pPr marL="2395499" indent="0">
              <a:buNone/>
              <a:defRPr sz="749"/>
            </a:lvl8pPr>
            <a:lvl9pPr marL="2737714" indent="0">
              <a:buNone/>
              <a:defRPr sz="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287126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43912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904884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4491"/>
            </a:lvl1pPr>
          </a:lstStyle>
          <a:p>
            <a:r>
              <a:rPr lang="en-US" smtClean="0"/>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1796"/>
            </a:lvl1pPr>
            <a:lvl2pPr marL="342215" indent="0" algn="ctr">
              <a:buNone/>
              <a:defRPr sz="1497"/>
            </a:lvl2pPr>
            <a:lvl3pPr marL="684428" indent="0" algn="ctr">
              <a:buNone/>
              <a:defRPr sz="1347"/>
            </a:lvl3pPr>
            <a:lvl4pPr marL="1026643" indent="0" algn="ctr">
              <a:buNone/>
              <a:defRPr sz="1198"/>
            </a:lvl4pPr>
            <a:lvl5pPr marL="1368857" indent="0" algn="ctr">
              <a:buNone/>
              <a:defRPr sz="1198"/>
            </a:lvl5pPr>
            <a:lvl6pPr marL="1711071" indent="0" algn="ctr">
              <a:buNone/>
              <a:defRPr sz="1198"/>
            </a:lvl6pPr>
            <a:lvl7pPr marL="2053286" indent="0" algn="ctr">
              <a:buNone/>
              <a:defRPr sz="1198"/>
            </a:lvl7pPr>
            <a:lvl8pPr marL="2395499" indent="0" algn="ctr">
              <a:buNone/>
              <a:defRPr sz="1198"/>
            </a:lvl8pPr>
            <a:lvl9pPr marL="2737714" indent="0" algn="ctr">
              <a:buNone/>
              <a:defRPr sz="1198"/>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650779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7547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B9D09-275A-4E6B-BEAA-456AE6254F32}" type="datetimeFigureOut">
              <a:rPr lang="de-DE" smtClean="0"/>
              <a:t>23.06.2022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3159601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491"/>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796">
                <a:solidFill>
                  <a:schemeClr val="tx1">
                    <a:tint val="75000"/>
                  </a:schemeClr>
                </a:solidFill>
              </a:defRPr>
            </a:lvl1pPr>
            <a:lvl2pPr marL="342215" indent="0">
              <a:buNone/>
              <a:defRPr sz="1497">
                <a:solidFill>
                  <a:schemeClr val="tx1">
                    <a:tint val="75000"/>
                  </a:schemeClr>
                </a:solidFill>
              </a:defRPr>
            </a:lvl2pPr>
            <a:lvl3pPr marL="684428" indent="0">
              <a:buNone/>
              <a:defRPr sz="1347">
                <a:solidFill>
                  <a:schemeClr val="tx1">
                    <a:tint val="75000"/>
                  </a:schemeClr>
                </a:solidFill>
              </a:defRPr>
            </a:lvl3pPr>
            <a:lvl4pPr marL="1026643" indent="0">
              <a:buNone/>
              <a:defRPr sz="1198">
                <a:solidFill>
                  <a:schemeClr val="tx1">
                    <a:tint val="75000"/>
                  </a:schemeClr>
                </a:solidFill>
              </a:defRPr>
            </a:lvl4pPr>
            <a:lvl5pPr marL="1368857" indent="0">
              <a:buNone/>
              <a:defRPr sz="1198">
                <a:solidFill>
                  <a:schemeClr val="tx1">
                    <a:tint val="75000"/>
                  </a:schemeClr>
                </a:solidFill>
              </a:defRPr>
            </a:lvl5pPr>
            <a:lvl6pPr marL="1711071" indent="0">
              <a:buNone/>
              <a:defRPr sz="1198">
                <a:solidFill>
                  <a:schemeClr val="tx1">
                    <a:tint val="75000"/>
                  </a:schemeClr>
                </a:solidFill>
              </a:defRPr>
            </a:lvl6pPr>
            <a:lvl7pPr marL="2053286" indent="0">
              <a:buNone/>
              <a:defRPr sz="1198">
                <a:solidFill>
                  <a:schemeClr val="tx1">
                    <a:tint val="75000"/>
                  </a:schemeClr>
                </a:solidFill>
              </a:defRPr>
            </a:lvl7pPr>
            <a:lvl8pPr marL="2395499" indent="0">
              <a:buNone/>
              <a:defRPr sz="1198">
                <a:solidFill>
                  <a:schemeClr val="tx1">
                    <a:tint val="75000"/>
                  </a:schemeClr>
                </a:solidFill>
              </a:defRPr>
            </a:lvl8pPr>
            <a:lvl9pPr marL="2737714" indent="0">
              <a:buNone/>
              <a:defRPr sz="1198">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60029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48891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796" b="1"/>
            </a:lvl1pPr>
            <a:lvl2pPr marL="342215" indent="0">
              <a:buNone/>
              <a:defRPr sz="1497" b="1"/>
            </a:lvl2pPr>
            <a:lvl3pPr marL="684428" indent="0">
              <a:buNone/>
              <a:defRPr sz="1347" b="1"/>
            </a:lvl3pPr>
            <a:lvl4pPr marL="1026643" indent="0">
              <a:buNone/>
              <a:defRPr sz="1198" b="1"/>
            </a:lvl4pPr>
            <a:lvl5pPr marL="1368857" indent="0">
              <a:buNone/>
              <a:defRPr sz="1198" b="1"/>
            </a:lvl5pPr>
            <a:lvl6pPr marL="1711071" indent="0">
              <a:buNone/>
              <a:defRPr sz="1198" b="1"/>
            </a:lvl6pPr>
            <a:lvl7pPr marL="2053286" indent="0">
              <a:buNone/>
              <a:defRPr sz="1198" b="1"/>
            </a:lvl7pPr>
            <a:lvl8pPr marL="2395499" indent="0">
              <a:buNone/>
              <a:defRPr sz="1198" b="1"/>
            </a:lvl8pPr>
            <a:lvl9pPr marL="2737714" indent="0">
              <a:buNone/>
              <a:defRPr sz="1198"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96" b="1"/>
            </a:lvl1pPr>
            <a:lvl2pPr marL="342215" indent="0">
              <a:buNone/>
              <a:defRPr sz="1497" b="1"/>
            </a:lvl2pPr>
            <a:lvl3pPr marL="684428" indent="0">
              <a:buNone/>
              <a:defRPr sz="1347" b="1"/>
            </a:lvl3pPr>
            <a:lvl4pPr marL="1026643" indent="0">
              <a:buNone/>
              <a:defRPr sz="1198" b="1"/>
            </a:lvl4pPr>
            <a:lvl5pPr marL="1368857" indent="0">
              <a:buNone/>
              <a:defRPr sz="1198" b="1"/>
            </a:lvl5pPr>
            <a:lvl6pPr marL="1711071" indent="0">
              <a:buNone/>
              <a:defRPr sz="1198" b="1"/>
            </a:lvl6pPr>
            <a:lvl7pPr marL="2053286" indent="0">
              <a:buNone/>
              <a:defRPr sz="1198" b="1"/>
            </a:lvl7pPr>
            <a:lvl8pPr marL="2395499" indent="0">
              <a:buNone/>
              <a:defRPr sz="1198" b="1"/>
            </a:lvl8pPr>
            <a:lvl9pPr marL="2737714" indent="0">
              <a:buNone/>
              <a:defRPr sz="1198"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67851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939884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735932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96"/>
            </a:lvl1pPr>
          </a:lstStyle>
          <a:p>
            <a:r>
              <a:rPr lang="en-US" smtClean="0"/>
              <a:t>Click to edit Master title style</a:t>
            </a:r>
            <a:endParaRPr lang="en-US" dirty="0"/>
          </a:p>
        </p:txBody>
      </p:sp>
      <p:sp>
        <p:nvSpPr>
          <p:cNvPr id="3" name="Content Placeholder 2"/>
          <p:cNvSpPr>
            <a:spLocks noGrp="1"/>
          </p:cNvSpPr>
          <p:nvPr>
            <p:ph idx="1"/>
          </p:nvPr>
        </p:nvSpPr>
        <p:spPr>
          <a:xfrm>
            <a:off x="5183189" y="987429"/>
            <a:ext cx="6172200" cy="4873625"/>
          </a:xfrm>
        </p:spPr>
        <p:txBody>
          <a:bodyPr/>
          <a:lstStyle>
            <a:lvl1pPr>
              <a:defRPr sz="2396"/>
            </a:lvl1pPr>
            <a:lvl2pPr>
              <a:defRPr sz="2096"/>
            </a:lvl2pPr>
            <a:lvl3pPr>
              <a:defRPr sz="1796"/>
            </a:lvl3pPr>
            <a:lvl4pPr>
              <a:defRPr sz="1497"/>
            </a:lvl4pPr>
            <a:lvl5pPr>
              <a:defRPr sz="1497"/>
            </a:lvl5pPr>
            <a:lvl6pPr>
              <a:defRPr sz="1497"/>
            </a:lvl6pPr>
            <a:lvl7pPr>
              <a:defRPr sz="1497"/>
            </a:lvl7pPr>
            <a:lvl8pPr>
              <a:defRPr sz="1497"/>
            </a:lvl8pPr>
            <a:lvl9pPr>
              <a:defRPr sz="149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98"/>
            </a:lvl1pPr>
            <a:lvl2pPr marL="342215" indent="0">
              <a:buNone/>
              <a:defRPr sz="1048"/>
            </a:lvl2pPr>
            <a:lvl3pPr marL="684428" indent="0">
              <a:buNone/>
              <a:defRPr sz="899"/>
            </a:lvl3pPr>
            <a:lvl4pPr marL="1026643" indent="0">
              <a:buNone/>
              <a:defRPr sz="749"/>
            </a:lvl4pPr>
            <a:lvl5pPr marL="1368857" indent="0">
              <a:buNone/>
              <a:defRPr sz="749"/>
            </a:lvl5pPr>
            <a:lvl6pPr marL="1711071" indent="0">
              <a:buNone/>
              <a:defRPr sz="749"/>
            </a:lvl6pPr>
            <a:lvl7pPr marL="2053286" indent="0">
              <a:buNone/>
              <a:defRPr sz="749"/>
            </a:lvl7pPr>
            <a:lvl8pPr marL="2395499" indent="0">
              <a:buNone/>
              <a:defRPr sz="749"/>
            </a:lvl8pPr>
            <a:lvl9pPr marL="2737714" indent="0">
              <a:buNone/>
              <a:defRPr sz="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213349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96"/>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9" y="987429"/>
            <a:ext cx="6172200" cy="4873625"/>
          </a:xfrm>
        </p:spPr>
        <p:txBody>
          <a:bodyPr anchor="t"/>
          <a:lstStyle>
            <a:lvl1pPr marL="0" indent="0">
              <a:buNone/>
              <a:defRPr sz="2396"/>
            </a:lvl1pPr>
            <a:lvl2pPr marL="342215" indent="0">
              <a:buNone/>
              <a:defRPr sz="2096"/>
            </a:lvl2pPr>
            <a:lvl3pPr marL="684428" indent="0">
              <a:buNone/>
              <a:defRPr sz="1796"/>
            </a:lvl3pPr>
            <a:lvl4pPr marL="1026643" indent="0">
              <a:buNone/>
              <a:defRPr sz="1497"/>
            </a:lvl4pPr>
            <a:lvl5pPr marL="1368857" indent="0">
              <a:buNone/>
              <a:defRPr sz="1497"/>
            </a:lvl5pPr>
            <a:lvl6pPr marL="1711071" indent="0">
              <a:buNone/>
              <a:defRPr sz="1497"/>
            </a:lvl6pPr>
            <a:lvl7pPr marL="2053286" indent="0">
              <a:buNone/>
              <a:defRPr sz="1497"/>
            </a:lvl7pPr>
            <a:lvl8pPr marL="2395499" indent="0">
              <a:buNone/>
              <a:defRPr sz="1497"/>
            </a:lvl8pPr>
            <a:lvl9pPr marL="2737714" indent="0">
              <a:buNone/>
              <a:defRPr sz="1497"/>
            </a:lvl9pPr>
          </a:lstStyle>
          <a:p>
            <a:r>
              <a:rPr lang="en-US" smtClean="0"/>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98"/>
            </a:lvl1pPr>
            <a:lvl2pPr marL="342215" indent="0">
              <a:buNone/>
              <a:defRPr sz="1048"/>
            </a:lvl2pPr>
            <a:lvl3pPr marL="684428" indent="0">
              <a:buNone/>
              <a:defRPr sz="899"/>
            </a:lvl3pPr>
            <a:lvl4pPr marL="1026643" indent="0">
              <a:buNone/>
              <a:defRPr sz="749"/>
            </a:lvl4pPr>
            <a:lvl5pPr marL="1368857" indent="0">
              <a:buNone/>
              <a:defRPr sz="749"/>
            </a:lvl5pPr>
            <a:lvl6pPr marL="1711071" indent="0">
              <a:buNone/>
              <a:defRPr sz="749"/>
            </a:lvl6pPr>
            <a:lvl7pPr marL="2053286" indent="0">
              <a:buNone/>
              <a:defRPr sz="749"/>
            </a:lvl7pPr>
            <a:lvl8pPr marL="2395499" indent="0">
              <a:buNone/>
              <a:defRPr sz="749"/>
            </a:lvl8pPr>
            <a:lvl9pPr marL="2737714" indent="0">
              <a:buNone/>
              <a:defRPr sz="749"/>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439774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236171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35374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4EE036-6ACA-4D6C-8C61-1A3E6F3898AC}"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25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B9D09-275A-4E6B-BEAA-456AE6254F32}" type="datetimeFigureOut">
              <a:rPr lang="de-DE" smtClean="0"/>
              <a:t>23.06.2022</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F828F10-254B-475A-A496-629625C268FE}" type="slidenum">
              <a:rPr lang="de-DE" smtClean="0"/>
              <a:t>‹#›</a:t>
            </a:fld>
            <a:endParaRPr lang="de-DE"/>
          </a:p>
        </p:txBody>
      </p:sp>
    </p:spTree>
    <p:extLst>
      <p:ext uri="{BB962C8B-B14F-4D97-AF65-F5344CB8AC3E}">
        <p14:creationId xmlns:p14="http://schemas.microsoft.com/office/powerpoint/2010/main" val="4230366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C9E9C4-0D93-4A88-885D-F4BD142073FF}"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154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5132D4-E187-4489-9BDC-E8F14C1971EF}"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540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BE274D-CBE8-4F53-BFAD-170D56FCD807}" type="datetime1">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969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E61235-2832-4D96-B986-1BAB3A76BA50}" type="datetime1">
              <a:rPr lang="en-US" smtClean="0">
                <a:solidFill>
                  <a:prstClr val="black">
                    <a:tint val="75000"/>
                  </a:prstClr>
                </a:solidFill>
              </a:rPr>
              <a:pPr/>
              <a:t>6/23/2022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5917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684A92-BB1D-4925-AC15-0055B0F1F4B7}" type="datetime1">
              <a:rPr lang="en-US" smtClean="0">
                <a:solidFill>
                  <a:prstClr val="black">
                    <a:tint val="75000"/>
                  </a:prstClr>
                </a:solidFill>
              </a:rPr>
              <a:pPr/>
              <a:t>6/23/2022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4724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EF1E6-9F4D-4BFC-AA4A-F672E35001DB}" type="datetime1">
              <a:rPr lang="en-US" smtClean="0">
                <a:solidFill>
                  <a:prstClr val="black">
                    <a:tint val="75000"/>
                  </a:prstClr>
                </a:solidFill>
              </a:rPr>
              <a:pPr/>
              <a:t>6/23/2022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61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8727CA-ED66-4305-9888-A9519E638EA4}" type="datetime1">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4821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47613-79FC-4BC4-A807-143922C25B63}" type="datetime1">
              <a:rPr lang="en-US" smtClean="0">
                <a:solidFill>
                  <a:prstClr val="black">
                    <a:tint val="75000"/>
                  </a:prstClr>
                </a:solidFill>
              </a:rPr>
              <a:pPr/>
              <a:t>6/23/2022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0858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29C723-3750-44B2-A14E-9FC84278D790}"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60116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84D887-6A45-4D23-87A6-671A5D606AD3}"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131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B9D09-275A-4E6B-BEAA-456AE6254F32}" type="datetimeFigureOut">
              <a:rPr lang="de-DE" smtClean="0"/>
              <a:t>23.06.2022</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28F10-254B-475A-A496-629625C268FE}" type="slidenum">
              <a:rPr lang="de-DE" smtClean="0"/>
              <a:t>‹#›</a:t>
            </a:fld>
            <a:endParaRPr lang="de-DE"/>
          </a:p>
        </p:txBody>
      </p:sp>
    </p:spTree>
    <p:extLst>
      <p:ext uri="{BB962C8B-B14F-4D97-AF65-F5344CB8AC3E}">
        <p14:creationId xmlns:p14="http://schemas.microsoft.com/office/powerpoint/2010/main" val="31557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7B52A-7F17-445A-BFE2-A6D6E726385C}" type="datetimeFigureOut">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7994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9B963F-540B-46F2-B575-441AC524E7CE}"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FF991-8DE0-49A5-B8A4-696214BF941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541353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F3E35-6B81-45B5-BBE7-05E63FA7BB62}" type="datetimeFigureOut">
              <a:rPr lang="de-DE" smtClean="0">
                <a:solidFill>
                  <a:prstClr val="black">
                    <a:tint val="75000"/>
                  </a:prstClr>
                </a:solidFill>
              </a:rPr>
              <a:pPr/>
              <a:t>23.06.2022</a:t>
            </a:fld>
            <a:endParaRPr lang="de-DE" smtClean="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smtClean="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B7810-3A7C-4698-B45E-E1C0E07CF47D}" type="slidenum">
              <a:rPr lang="de-DE" smtClean="0">
                <a:solidFill>
                  <a:prstClr val="black">
                    <a:tint val="75000"/>
                  </a:prstClr>
                </a:solidFill>
              </a:rPr>
              <a:pPr/>
              <a:t>‹#›</a:t>
            </a:fld>
            <a:endParaRPr lang="de-DE" smtClean="0">
              <a:solidFill>
                <a:prstClr val="black">
                  <a:tint val="75000"/>
                </a:prstClr>
              </a:solidFill>
            </a:endParaRPr>
          </a:p>
        </p:txBody>
      </p:sp>
    </p:spTree>
    <p:extLst>
      <p:ext uri="{BB962C8B-B14F-4D97-AF65-F5344CB8AC3E}">
        <p14:creationId xmlns:p14="http://schemas.microsoft.com/office/powerpoint/2010/main" val="2165512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F3E35-6B81-45B5-BBE7-05E63FA7BB62}" type="datetimeFigureOut">
              <a:rPr lang="de-DE" smtClean="0">
                <a:solidFill>
                  <a:prstClr val="black">
                    <a:tint val="75000"/>
                  </a:prstClr>
                </a:solidFill>
              </a:rPr>
              <a:pPr/>
              <a:t>23.06.2022</a:t>
            </a:fld>
            <a:endParaRPr lang="de-DE" smtClean="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smtClean="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B7810-3A7C-4698-B45E-E1C0E07CF47D}" type="slidenum">
              <a:rPr lang="de-DE" smtClean="0">
                <a:solidFill>
                  <a:prstClr val="black">
                    <a:tint val="75000"/>
                  </a:prstClr>
                </a:solidFill>
              </a:rPr>
              <a:pPr/>
              <a:t>‹#›</a:t>
            </a:fld>
            <a:endParaRPr lang="de-DE" smtClean="0">
              <a:solidFill>
                <a:prstClr val="black">
                  <a:tint val="75000"/>
                </a:prstClr>
              </a:solidFill>
            </a:endParaRPr>
          </a:p>
        </p:txBody>
      </p:sp>
    </p:spTree>
    <p:extLst>
      <p:ext uri="{BB962C8B-B14F-4D97-AF65-F5344CB8AC3E}">
        <p14:creationId xmlns:p14="http://schemas.microsoft.com/office/powerpoint/2010/main" val="18090387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629150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16FEAFE-5E9A-494B-8450-39EBDFCC814C}"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3237D6-FD61-45A2-A539-108E11BDE00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910067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99">
                <a:solidFill>
                  <a:schemeClr val="tx1">
                    <a:tint val="75000"/>
                  </a:schemeClr>
                </a:solidFill>
              </a:defRPr>
            </a:lvl1p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899">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899">
                <a:solidFill>
                  <a:schemeClr val="tx1">
                    <a:tint val="75000"/>
                  </a:schemeClr>
                </a:solidFill>
              </a:defRPr>
            </a:lvl1p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002113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4428" rtl="0" eaLnBrk="1" latinLnBrk="0" hangingPunct="1">
        <a:lnSpc>
          <a:spcPct val="90000"/>
        </a:lnSpc>
        <a:spcBef>
          <a:spcPct val="0"/>
        </a:spcBef>
        <a:buNone/>
        <a:defRPr sz="3293" kern="1200">
          <a:solidFill>
            <a:schemeClr val="tx1"/>
          </a:solidFill>
          <a:latin typeface="+mj-lt"/>
          <a:ea typeface="+mj-ea"/>
          <a:cs typeface="+mj-cs"/>
        </a:defRPr>
      </a:lvl1pPr>
    </p:titleStyle>
    <p:bodyStyle>
      <a:lvl1pPr marL="171107" indent="-171107" algn="l" defTabSz="684428" rtl="0" eaLnBrk="1" latinLnBrk="0" hangingPunct="1">
        <a:lnSpc>
          <a:spcPct val="90000"/>
        </a:lnSpc>
        <a:spcBef>
          <a:spcPts val="749"/>
        </a:spcBef>
        <a:buFont typeface="Arial" panose="020B0604020202020204" pitchFamily="34" charset="0"/>
        <a:buChar char="•"/>
        <a:defRPr sz="2096" kern="1200">
          <a:solidFill>
            <a:schemeClr val="tx1"/>
          </a:solidFill>
          <a:latin typeface="+mn-lt"/>
          <a:ea typeface="+mn-ea"/>
          <a:cs typeface="+mn-cs"/>
        </a:defRPr>
      </a:lvl1pPr>
      <a:lvl2pPr marL="513321" indent="-171107" algn="l" defTabSz="684428" rtl="0" eaLnBrk="1" latinLnBrk="0" hangingPunct="1">
        <a:lnSpc>
          <a:spcPct val="90000"/>
        </a:lnSpc>
        <a:spcBef>
          <a:spcPts val="374"/>
        </a:spcBef>
        <a:buFont typeface="Arial" panose="020B0604020202020204" pitchFamily="34" charset="0"/>
        <a:buChar char="•"/>
        <a:defRPr sz="1796" kern="1200">
          <a:solidFill>
            <a:schemeClr val="tx1"/>
          </a:solidFill>
          <a:latin typeface="+mn-lt"/>
          <a:ea typeface="+mn-ea"/>
          <a:cs typeface="+mn-cs"/>
        </a:defRPr>
      </a:lvl2pPr>
      <a:lvl3pPr marL="855536" indent="-171107" algn="l" defTabSz="684428" rtl="0" eaLnBrk="1" latinLnBrk="0" hangingPunct="1">
        <a:lnSpc>
          <a:spcPct val="90000"/>
        </a:lnSpc>
        <a:spcBef>
          <a:spcPts val="374"/>
        </a:spcBef>
        <a:buFont typeface="Arial" panose="020B0604020202020204" pitchFamily="34" charset="0"/>
        <a:buChar char="•"/>
        <a:defRPr sz="1497" kern="1200">
          <a:solidFill>
            <a:schemeClr val="tx1"/>
          </a:solidFill>
          <a:latin typeface="+mn-lt"/>
          <a:ea typeface="+mn-ea"/>
          <a:cs typeface="+mn-cs"/>
        </a:defRPr>
      </a:lvl3pPr>
      <a:lvl4pPr marL="1197750"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964"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2178"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4392"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6607"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8821"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p:bodyStyle>
    <p:otherStyle>
      <a:defPPr>
        <a:defRPr lang="en-US"/>
      </a:defPPr>
      <a:lvl1pPr marL="0" algn="l" defTabSz="684428" rtl="0" eaLnBrk="1" latinLnBrk="0" hangingPunct="1">
        <a:defRPr sz="1347" kern="1200">
          <a:solidFill>
            <a:schemeClr val="tx1"/>
          </a:solidFill>
          <a:latin typeface="+mn-lt"/>
          <a:ea typeface="+mn-ea"/>
          <a:cs typeface="+mn-cs"/>
        </a:defRPr>
      </a:lvl1pPr>
      <a:lvl2pPr marL="342215" algn="l" defTabSz="684428" rtl="0" eaLnBrk="1" latinLnBrk="0" hangingPunct="1">
        <a:defRPr sz="1347" kern="1200">
          <a:solidFill>
            <a:schemeClr val="tx1"/>
          </a:solidFill>
          <a:latin typeface="+mn-lt"/>
          <a:ea typeface="+mn-ea"/>
          <a:cs typeface="+mn-cs"/>
        </a:defRPr>
      </a:lvl2pPr>
      <a:lvl3pPr marL="684428" algn="l" defTabSz="684428" rtl="0" eaLnBrk="1" latinLnBrk="0" hangingPunct="1">
        <a:defRPr sz="1347" kern="1200">
          <a:solidFill>
            <a:schemeClr val="tx1"/>
          </a:solidFill>
          <a:latin typeface="+mn-lt"/>
          <a:ea typeface="+mn-ea"/>
          <a:cs typeface="+mn-cs"/>
        </a:defRPr>
      </a:lvl3pPr>
      <a:lvl4pPr marL="1026643" algn="l" defTabSz="684428" rtl="0" eaLnBrk="1" latinLnBrk="0" hangingPunct="1">
        <a:defRPr sz="1347" kern="1200">
          <a:solidFill>
            <a:schemeClr val="tx1"/>
          </a:solidFill>
          <a:latin typeface="+mn-lt"/>
          <a:ea typeface="+mn-ea"/>
          <a:cs typeface="+mn-cs"/>
        </a:defRPr>
      </a:lvl4pPr>
      <a:lvl5pPr marL="1368857" algn="l" defTabSz="684428" rtl="0" eaLnBrk="1" latinLnBrk="0" hangingPunct="1">
        <a:defRPr sz="1347" kern="1200">
          <a:solidFill>
            <a:schemeClr val="tx1"/>
          </a:solidFill>
          <a:latin typeface="+mn-lt"/>
          <a:ea typeface="+mn-ea"/>
          <a:cs typeface="+mn-cs"/>
        </a:defRPr>
      </a:lvl5pPr>
      <a:lvl6pPr marL="1711071" algn="l" defTabSz="684428" rtl="0" eaLnBrk="1" latinLnBrk="0" hangingPunct="1">
        <a:defRPr sz="1347" kern="1200">
          <a:solidFill>
            <a:schemeClr val="tx1"/>
          </a:solidFill>
          <a:latin typeface="+mn-lt"/>
          <a:ea typeface="+mn-ea"/>
          <a:cs typeface="+mn-cs"/>
        </a:defRPr>
      </a:lvl6pPr>
      <a:lvl7pPr marL="2053286" algn="l" defTabSz="684428" rtl="0" eaLnBrk="1" latinLnBrk="0" hangingPunct="1">
        <a:defRPr sz="1347" kern="1200">
          <a:solidFill>
            <a:schemeClr val="tx1"/>
          </a:solidFill>
          <a:latin typeface="+mn-lt"/>
          <a:ea typeface="+mn-ea"/>
          <a:cs typeface="+mn-cs"/>
        </a:defRPr>
      </a:lvl7pPr>
      <a:lvl8pPr marL="2395499" algn="l" defTabSz="684428" rtl="0" eaLnBrk="1" latinLnBrk="0" hangingPunct="1">
        <a:defRPr sz="1347" kern="1200">
          <a:solidFill>
            <a:schemeClr val="tx1"/>
          </a:solidFill>
          <a:latin typeface="+mn-lt"/>
          <a:ea typeface="+mn-ea"/>
          <a:cs typeface="+mn-cs"/>
        </a:defRPr>
      </a:lvl8pPr>
      <a:lvl9pPr marL="2737714" algn="l" defTabSz="684428" rtl="0" eaLnBrk="1" latinLnBrk="0" hangingPunct="1">
        <a:defRPr sz="13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899">
                <a:solidFill>
                  <a:schemeClr val="tx1">
                    <a:tint val="75000"/>
                  </a:schemeClr>
                </a:solidFill>
              </a:defRPr>
            </a:lvl1pPr>
          </a:lstStyle>
          <a:p>
            <a:fld id="{984C38A9-DBF0-454F-BC10-4DA28DD68DBA}" type="datetimeFigureOut">
              <a:rPr lang="de-DE" smtClean="0">
                <a:solidFill>
                  <a:prstClr val="black">
                    <a:tint val="75000"/>
                  </a:prstClr>
                </a:solidFill>
              </a:rPr>
              <a:pPr/>
              <a:t>23.06.2022</a:t>
            </a:fld>
            <a:endParaRPr lang="de-DE">
              <a:solidFill>
                <a:prstClr val="black">
                  <a:tint val="75000"/>
                </a:prstClr>
              </a:solidFill>
            </a:endParaRPr>
          </a:p>
        </p:txBody>
      </p:sp>
      <p:sp>
        <p:nvSpPr>
          <p:cNvPr id="5" name="Footer Placeholder 4"/>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899">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899">
                <a:solidFill>
                  <a:schemeClr val="tx1">
                    <a:tint val="75000"/>
                  </a:schemeClr>
                </a:solidFill>
              </a:defRPr>
            </a:lvl1pPr>
          </a:lstStyle>
          <a:p>
            <a:fld id="{F731BE68-B6DB-49D3-A613-383D61D0C65F}"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9211548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4428" rtl="0" eaLnBrk="1" latinLnBrk="0" hangingPunct="1">
        <a:lnSpc>
          <a:spcPct val="90000"/>
        </a:lnSpc>
        <a:spcBef>
          <a:spcPct val="0"/>
        </a:spcBef>
        <a:buNone/>
        <a:defRPr sz="3293" kern="1200">
          <a:solidFill>
            <a:schemeClr val="tx1"/>
          </a:solidFill>
          <a:latin typeface="+mj-lt"/>
          <a:ea typeface="+mj-ea"/>
          <a:cs typeface="+mj-cs"/>
        </a:defRPr>
      </a:lvl1pPr>
    </p:titleStyle>
    <p:bodyStyle>
      <a:lvl1pPr marL="171107" indent="-171107" algn="l" defTabSz="684428" rtl="0" eaLnBrk="1" latinLnBrk="0" hangingPunct="1">
        <a:lnSpc>
          <a:spcPct val="90000"/>
        </a:lnSpc>
        <a:spcBef>
          <a:spcPts val="749"/>
        </a:spcBef>
        <a:buFont typeface="Arial" panose="020B0604020202020204" pitchFamily="34" charset="0"/>
        <a:buChar char="•"/>
        <a:defRPr sz="2096" kern="1200">
          <a:solidFill>
            <a:schemeClr val="tx1"/>
          </a:solidFill>
          <a:latin typeface="+mn-lt"/>
          <a:ea typeface="+mn-ea"/>
          <a:cs typeface="+mn-cs"/>
        </a:defRPr>
      </a:lvl1pPr>
      <a:lvl2pPr marL="513321" indent="-171107" algn="l" defTabSz="684428" rtl="0" eaLnBrk="1" latinLnBrk="0" hangingPunct="1">
        <a:lnSpc>
          <a:spcPct val="90000"/>
        </a:lnSpc>
        <a:spcBef>
          <a:spcPts val="374"/>
        </a:spcBef>
        <a:buFont typeface="Arial" panose="020B0604020202020204" pitchFamily="34" charset="0"/>
        <a:buChar char="•"/>
        <a:defRPr sz="1796" kern="1200">
          <a:solidFill>
            <a:schemeClr val="tx1"/>
          </a:solidFill>
          <a:latin typeface="+mn-lt"/>
          <a:ea typeface="+mn-ea"/>
          <a:cs typeface="+mn-cs"/>
        </a:defRPr>
      </a:lvl2pPr>
      <a:lvl3pPr marL="855536" indent="-171107" algn="l" defTabSz="684428" rtl="0" eaLnBrk="1" latinLnBrk="0" hangingPunct="1">
        <a:lnSpc>
          <a:spcPct val="90000"/>
        </a:lnSpc>
        <a:spcBef>
          <a:spcPts val="374"/>
        </a:spcBef>
        <a:buFont typeface="Arial" panose="020B0604020202020204" pitchFamily="34" charset="0"/>
        <a:buChar char="•"/>
        <a:defRPr sz="1497" kern="1200">
          <a:solidFill>
            <a:schemeClr val="tx1"/>
          </a:solidFill>
          <a:latin typeface="+mn-lt"/>
          <a:ea typeface="+mn-ea"/>
          <a:cs typeface="+mn-cs"/>
        </a:defRPr>
      </a:lvl3pPr>
      <a:lvl4pPr marL="1197750"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4pPr>
      <a:lvl5pPr marL="1539964"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5pPr>
      <a:lvl6pPr marL="1882178"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6pPr>
      <a:lvl7pPr marL="2224392"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7pPr>
      <a:lvl8pPr marL="2566607"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8pPr>
      <a:lvl9pPr marL="2908821" indent="-171107" algn="l" defTabSz="684428" rtl="0" eaLnBrk="1" latinLnBrk="0" hangingPunct="1">
        <a:lnSpc>
          <a:spcPct val="90000"/>
        </a:lnSpc>
        <a:spcBef>
          <a:spcPts val="374"/>
        </a:spcBef>
        <a:buFont typeface="Arial" panose="020B0604020202020204" pitchFamily="34" charset="0"/>
        <a:buChar char="•"/>
        <a:defRPr sz="1347" kern="1200">
          <a:solidFill>
            <a:schemeClr val="tx1"/>
          </a:solidFill>
          <a:latin typeface="+mn-lt"/>
          <a:ea typeface="+mn-ea"/>
          <a:cs typeface="+mn-cs"/>
        </a:defRPr>
      </a:lvl9pPr>
    </p:bodyStyle>
    <p:otherStyle>
      <a:defPPr>
        <a:defRPr lang="en-US"/>
      </a:defPPr>
      <a:lvl1pPr marL="0" algn="l" defTabSz="684428" rtl="0" eaLnBrk="1" latinLnBrk="0" hangingPunct="1">
        <a:defRPr sz="1347" kern="1200">
          <a:solidFill>
            <a:schemeClr val="tx1"/>
          </a:solidFill>
          <a:latin typeface="+mn-lt"/>
          <a:ea typeface="+mn-ea"/>
          <a:cs typeface="+mn-cs"/>
        </a:defRPr>
      </a:lvl1pPr>
      <a:lvl2pPr marL="342215" algn="l" defTabSz="684428" rtl="0" eaLnBrk="1" latinLnBrk="0" hangingPunct="1">
        <a:defRPr sz="1347" kern="1200">
          <a:solidFill>
            <a:schemeClr val="tx1"/>
          </a:solidFill>
          <a:latin typeface="+mn-lt"/>
          <a:ea typeface="+mn-ea"/>
          <a:cs typeface="+mn-cs"/>
        </a:defRPr>
      </a:lvl2pPr>
      <a:lvl3pPr marL="684428" algn="l" defTabSz="684428" rtl="0" eaLnBrk="1" latinLnBrk="0" hangingPunct="1">
        <a:defRPr sz="1347" kern="1200">
          <a:solidFill>
            <a:schemeClr val="tx1"/>
          </a:solidFill>
          <a:latin typeface="+mn-lt"/>
          <a:ea typeface="+mn-ea"/>
          <a:cs typeface="+mn-cs"/>
        </a:defRPr>
      </a:lvl3pPr>
      <a:lvl4pPr marL="1026643" algn="l" defTabSz="684428" rtl="0" eaLnBrk="1" latinLnBrk="0" hangingPunct="1">
        <a:defRPr sz="1347" kern="1200">
          <a:solidFill>
            <a:schemeClr val="tx1"/>
          </a:solidFill>
          <a:latin typeface="+mn-lt"/>
          <a:ea typeface="+mn-ea"/>
          <a:cs typeface="+mn-cs"/>
        </a:defRPr>
      </a:lvl4pPr>
      <a:lvl5pPr marL="1368857" algn="l" defTabSz="684428" rtl="0" eaLnBrk="1" latinLnBrk="0" hangingPunct="1">
        <a:defRPr sz="1347" kern="1200">
          <a:solidFill>
            <a:schemeClr val="tx1"/>
          </a:solidFill>
          <a:latin typeface="+mn-lt"/>
          <a:ea typeface="+mn-ea"/>
          <a:cs typeface="+mn-cs"/>
        </a:defRPr>
      </a:lvl5pPr>
      <a:lvl6pPr marL="1711071" algn="l" defTabSz="684428" rtl="0" eaLnBrk="1" latinLnBrk="0" hangingPunct="1">
        <a:defRPr sz="1347" kern="1200">
          <a:solidFill>
            <a:schemeClr val="tx1"/>
          </a:solidFill>
          <a:latin typeface="+mn-lt"/>
          <a:ea typeface="+mn-ea"/>
          <a:cs typeface="+mn-cs"/>
        </a:defRPr>
      </a:lvl6pPr>
      <a:lvl7pPr marL="2053286" algn="l" defTabSz="684428" rtl="0" eaLnBrk="1" latinLnBrk="0" hangingPunct="1">
        <a:defRPr sz="1347" kern="1200">
          <a:solidFill>
            <a:schemeClr val="tx1"/>
          </a:solidFill>
          <a:latin typeface="+mn-lt"/>
          <a:ea typeface="+mn-ea"/>
          <a:cs typeface="+mn-cs"/>
        </a:defRPr>
      </a:lvl7pPr>
      <a:lvl8pPr marL="2395499" algn="l" defTabSz="684428" rtl="0" eaLnBrk="1" latinLnBrk="0" hangingPunct="1">
        <a:defRPr sz="1347" kern="1200">
          <a:solidFill>
            <a:schemeClr val="tx1"/>
          </a:solidFill>
          <a:latin typeface="+mn-lt"/>
          <a:ea typeface="+mn-ea"/>
          <a:cs typeface="+mn-cs"/>
        </a:defRPr>
      </a:lvl8pPr>
      <a:lvl9pPr marL="2737714" algn="l" defTabSz="684428" rtl="0" eaLnBrk="1" latinLnBrk="0" hangingPunct="1">
        <a:defRPr sz="134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C821E-6CA6-49F4-B469-0ABD379B6A15}" type="datetime1">
              <a:rPr lang="en-US" smtClean="0">
                <a:solidFill>
                  <a:prstClr val="black">
                    <a:tint val="75000"/>
                  </a:prstClr>
                </a:solidFill>
              </a:rPr>
              <a:pPr/>
              <a:t>6/23/2022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FABD5-1496-44B0-B7AB-42471227ED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68593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webp"/><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857" y="500502"/>
            <a:ext cx="12152376" cy="1470025"/>
          </a:xfrm>
        </p:spPr>
        <p:txBody>
          <a:bodyPr>
            <a:normAutofit/>
          </a:bodyPr>
          <a:lstStyle/>
          <a:p>
            <a:r>
              <a:rPr lang="en-US" sz="3600" b="1" dirty="0">
                <a:latin typeface="Times New Roman" panose="02020603050405020304" pitchFamily="18" charset="0"/>
                <a:cs typeface="Times New Roman" panose="02020603050405020304" pitchFamily="18" charset="0"/>
              </a:rPr>
              <a:t>Climate migration as </a:t>
            </a:r>
            <a:r>
              <a:rPr lang="en-US" sz="3600" b="1" dirty="0" smtClean="0">
                <a:latin typeface="Times New Roman" panose="02020603050405020304" pitchFamily="18" charset="0"/>
                <a:cs typeface="Times New Roman" panose="02020603050405020304" pitchFamily="18" charset="0"/>
              </a:rPr>
              <a:t>a stressor </a:t>
            </a:r>
            <a:r>
              <a:rPr lang="en-US" sz="3600" b="1" dirty="0">
                <a:latin typeface="Times New Roman" panose="02020603050405020304" pitchFamily="18" charset="0"/>
                <a:cs typeface="Times New Roman" panose="02020603050405020304" pitchFamily="18" charset="0"/>
              </a:rPr>
              <a:t>for health systems?</a:t>
            </a:r>
            <a:r>
              <a:rPr lang="en-US" sz="3600" b="1" dirty="0">
                <a:solidFill>
                  <a:srgbClr val="000099"/>
                </a:solidFill>
                <a:latin typeface="Times New Roman" panose="02020603050405020304" pitchFamily="18" charset="0"/>
                <a:cs typeface="Times New Roman" panose="02020603050405020304" pitchFamily="18" charset="0"/>
              </a:rPr>
              <a:t>	</a:t>
            </a:r>
            <a:endParaRPr lang="en-US" sz="2700" b="1" dirty="0">
              <a:solidFill>
                <a:srgbClr val="000099"/>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78857" y="2133018"/>
            <a:ext cx="11768328" cy="1752600"/>
          </a:xfrm>
        </p:spPr>
        <p:txBody>
          <a:bodyPr>
            <a:normAutofit fontScale="77500" lnSpcReduction="20000"/>
          </a:bodyPr>
          <a:lstStyle/>
          <a:p>
            <a:r>
              <a:rPr lang="de-DE" sz="2800" b="1" i="1" dirty="0">
                <a:solidFill>
                  <a:schemeClr val="tx1"/>
                </a:solidFill>
              </a:rPr>
              <a:t>Dr. Kira </a:t>
            </a:r>
            <a:r>
              <a:rPr lang="de-DE" sz="2800" b="1" i="1" dirty="0" smtClean="0">
                <a:solidFill>
                  <a:schemeClr val="tx1"/>
                </a:solidFill>
              </a:rPr>
              <a:t>Vinke</a:t>
            </a:r>
          </a:p>
          <a:p>
            <a:r>
              <a:rPr lang="de-DE" sz="2800" i="1" dirty="0" smtClean="0">
                <a:solidFill>
                  <a:schemeClr val="tx1"/>
                </a:solidFill>
              </a:rPr>
              <a:t>German Council on </a:t>
            </a:r>
            <a:r>
              <a:rPr lang="de-DE" sz="2800" i="1" dirty="0" err="1" smtClean="0">
                <a:solidFill>
                  <a:schemeClr val="tx1"/>
                </a:solidFill>
              </a:rPr>
              <a:t>Foreign</a:t>
            </a:r>
            <a:r>
              <a:rPr lang="de-DE" sz="2800" i="1" dirty="0" smtClean="0">
                <a:solidFill>
                  <a:schemeClr val="tx1"/>
                </a:solidFill>
              </a:rPr>
              <a:t> Relations (DGAP)</a:t>
            </a:r>
            <a:endParaRPr lang="en-US" sz="2800" i="1" dirty="0">
              <a:solidFill>
                <a:schemeClr val="tx1"/>
              </a:solidFill>
            </a:endParaRPr>
          </a:p>
          <a:p>
            <a:r>
              <a:rPr lang="en-US" sz="2800" i="1" dirty="0" smtClean="0">
                <a:solidFill>
                  <a:schemeClr val="tx1"/>
                </a:solidFill>
              </a:rPr>
              <a:t>Potsdam-Institute </a:t>
            </a:r>
            <a:r>
              <a:rPr lang="en-US" sz="2800" i="1" dirty="0">
                <a:solidFill>
                  <a:schemeClr val="tx1"/>
                </a:solidFill>
              </a:rPr>
              <a:t>for Climate Impact Research</a:t>
            </a:r>
          </a:p>
          <a:p>
            <a:r>
              <a:rPr lang="en-US" sz="2800" i="1" dirty="0">
                <a:solidFill>
                  <a:schemeClr val="tx1"/>
                </a:solidFill>
              </a:rPr>
              <a:t>Co-Chair of the Advisory Board to the German Federal Government for Civilian Crisis Prevention and </a:t>
            </a:r>
            <a:r>
              <a:rPr lang="en-US" sz="2800" i="1" dirty="0" smtClean="0">
                <a:solidFill>
                  <a:schemeClr val="tx1"/>
                </a:solidFill>
              </a:rPr>
              <a:t>Peacebuilding</a:t>
            </a:r>
          </a:p>
          <a:p>
            <a:endParaRPr lang="en-US" sz="2800" i="1" dirty="0">
              <a:solidFill>
                <a:schemeClr val="tx1"/>
              </a:solidFill>
            </a:endParaRPr>
          </a:p>
          <a:p>
            <a:endParaRPr lang="en-US" sz="2800" i="1" dirty="0">
              <a:solidFill>
                <a:schemeClr val="tx1"/>
              </a:solidFill>
            </a:endParaRPr>
          </a:p>
          <a:p>
            <a:endParaRPr lang="en-US" dirty="0">
              <a:solidFill>
                <a:schemeClr val="tx1"/>
              </a:solidFill>
            </a:endParaRPr>
          </a:p>
        </p:txBody>
      </p:sp>
      <p:pic>
        <p:nvPicPr>
          <p:cNvPr id="4" name="Picture 6" descr="Logo_Pik_en_CMYK_ohne Schr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95" y="5150743"/>
            <a:ext cx="2890664" cy="120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data:image/jpeg;base64,/9j/4AAQSkZJRgABAQAAAQABAAD/2wCEAAkGBxQTEhQSExQWFhUWGB0bGRYYGBgfHBkdFx0aHB0gFiAaHygiGRslHBcYIzEiJSkrLi4uHB8zODMsNygtLisBCgoKDg0OGxAQGzAmICUvLTI0LzQ0LCwsLzQvNDQsLCw0LCwsLCwsLCwsLCwsLCwsLCwsLCwsLCwsLCwsLCwsLP/AABEIAJgBTAMBEQACEQEDEQH/xAAcAAEAAgIDAQAAAAAAAAAAAAAABQcEBgECAwj/xABLEAACAQIDBAcDBwkGAwkAAAABAgMAEQQSIQUGEzEHIkFRYXGBMpGhFDRCUnKxsiM1YnOCkqLB0RUXJDNTY4PC8BYlRFR0k9Lh4v/EABoBAQACAwEAAAAAAAAAAAAAAAADBQEEBgL/xAA3EQACAQIEAwUGBQUBAQEAAAAAAQIDEQQSITEFQVETM2FxgRQiMpGxwRVSodHwIzRC4fFigiT/2gAMAwEAAhEDEQA/ALxoBQCgFAKAUAoBQCgFAKAUAoBQCgFAKAUAoBQCgFAKAUAoCN25t2HCJnme3co1Zvsjt+6pKVKVR2iiGtXhSjebKt2pvvNisREo/JwiVLRg6tZh7Z7fLlVrDCQpwbersUtTHTq1ElorrQuSqY6AUAoBQCgFAKAUAoBQCgFAKAUAoBQCgFAKAUAoBQCgFAKAUAoBQCgFAKAUAoBQCgFAKAUAoDyxSuUYRsFcjRiuYA+IuL++sxtfU8yTa03Kh3p3Ox4ZpnJxPey3LAfZ5geC6CrihiqNsq0KHE4KvfO/e/nQ1LC6SJfSzD0sRW3LWLNCGk0fSFc2deKAUAoBQCgFAKAUAoBQCgFAKAUBUe0t/wDHQyyRHhXRivsHsNr8+2reGDpSipa6lFU4hXhNxdtPAmNxt9p8TieDPksyErlW3WFj3916hxOFhThmiT4LHTq1Ms7FiVXFsKAwduY/gYeWb6iEjztp8bV7pQzzUepHVnkg5dCqP7ysb/tfuH+tW3sFLxKL8TreBuPR5vXLjDMk2XMgUrlFrg3B9xA99aeLw8aVnEsMDi5VrqfI3StIsRQGv78bcbCYUypbOXVVuLi5uT/CprYw1JVZ2exq4yu6NPMtyuv7ysb/ALX7h/rVj7BS8So/E63gWzseSRoImltxGRSwAsASLkel7VU1ElJqOxe0nJwTluV3vTv3ioMXNDHw8iMALrc6qDrr41Y0MJTnTUncqsVj6tOq4RtZEV/eVjf9r9w/1qX2Cl4mv+J1vAf3lY3/AGv3D/WnsFLxH4nW8DJg6UMSPajiYeTD+deXw+nybPceK1FukbJsXpKw8pCzKYCe0nMnqQAR6i3jWtUwM46x1NyjxOnPSWn0N3RgQCDcHkR2+VaJZbnNAKAUBBbf3sw2E0ke7/6a6t69i+pFT0sPUqbLQ1q+LpUfievQ0baPSlKTaGFEHe5LH4WA+Nb0OHxXxMranFZP4ERTdIeOJvxFHgEW1TexUuhA+JV77mZg+k7FKfyiRyDyKn3g/wAq8SwFN7NokhxSqviSZuWwN/8ADYghHJhkPJX9k+TcvfatKrg6kNVqiwocQpVNHozI3o3NhxfXAEcw1EgHtW7HH0h48/urzRxMqem6PeIwcKuuz6my1rG2KArHb/SHiIMTNCqRFUcqCQ17Dv61WdLBQnBSbepTV+I1KdRxSWhI7kb6T4zEmGRIwvDZrqGvcFR2k95qPE4WNKGZMmweNnWqZWuRvtaBZigFARW9G0mw+FlnQAsgBAa9tSBrbzqWhBTmoshxFR06bmuRW/8Aehiv9OH3N/8AKrL8Pp9WU/4rU6Iszd7HNPhoZnADOgYgcrnuvVZVgoTcVyLmjNzpqT5kjUZKKAUAoBQFL9KOA4eNLgaSqH9R1T+EH1q6wM81K3Q57iVPLWv1ILdvG8HFQS/VkW/2SbN/CTU9aOam14Grhp5KsZeJ9C1zx1YoDR+lrH5MKkQOsri/2U1P8WWt7AQvUzdCt4nUy0sq5sqGrg582bo4x/Cx0QPKS8Z/a9n+ID31q4yGak/A3uH1MlZeOheFUZ0goCr+mHHXeCAdgLn16o+5qtOHw0cim4rU1jD1NK3cwPHxUEX1nF/sjVv4Qa3a08lNyK3Dwz1Yx8T6EArnjqyid/vzhiftD8K1e4TuYnM4/wDuJHhupsP5ZPwc+Tqlr2vyt/WvVer2UM1jxhaHbTy3sbi3RSezE/wf/qtP8R/8lg+E/wDoitr9G2JiUvGyzAcwtw3oDoffUtPHU5Oz0IavDKkVeLuaWRW6VpZPRPt5izYNzcWLR37LWuo8NbjyNVuPoq3aL1LnhmIb/pP0LNqsLgUBXO/m/RRmw2FbrDR5R9E9qp4957PPlY4XCXWefyKjG4/K8lPfmysHYkkkkk6knmfOrQpW29WSeyd3cTidYYmZfrcl95sDUVSvTp/EyelhqtX4UTg6Nsba9oh4Z9fut8ag9upeJs/hla3IiNrbrYrDgtLC2Uc2WzKPMre3rU1PEU56JmvVwlWmryWhmdH+w/lWKXMLxxdd+429kep+ANeMXV7OnpuyXA0O1q67IvGqM6QUAoCgt8vn2J/WtV/h+6j5HLYvv5eZNdE3z4/qW/ElQ4/uvU2eF98/IuOqY6AUAoDXukD834j7I/EtbGE76Jq43uJFFVfHLl97lfMMN+qWufxPey8zqsL3MfIm6hNgUAoBQCgNA6X8DmgimA1R8p8nH9VA9asOHztNx6lXxSnempdCqKtihPoLdfHcbCQS9rRjN9oaN8Qa56vDJUaOsw889KMvAlKiJinelbH8TGCMHSJAP2m6x+GX3VcYGFqd+pz/ABOpmq5ehDbI2PxcJi57f5QTL6tdv4R8amqVctSMetyCjRz0pz6WIjDTFHV15qwYeYN6mkrqzNaEssk1yPovAYkSxRyrydFYeTAH+dc7KOWTT5HXQkpRUlzPevJ6KJ39x3Fx07A3CnIP2BY/G9X2FhlpI5nHTz15fImuiPAZ8TJKeUSWHm+g+CtUGPnaCj1NjhdO9Ry6fctyqgviiN/vzhiftD8K1e4TuYnM4/8AuJEl0UfPv+E/3rUeO7r1JeGd96Fy1THQigKM6QsMsePmC2sxDEDvYAn46+tXuEk3SVzmsfFRrux26OL/ANoQ2/Sv5ZTWMZ3LM8Pv26sXjVGdIav0hbwHC4ayG0st1TwH0m9AR6kVtYSj2k9dkaWOxHY09N2UiTV4c2WXuHuKpVcTilvfVIjyt2M/f4CqzFYt3yQ+Zc4LAK3aVPRFlKoAsNAOyqwuDmgFAYmB2bFCXMUaoZGzNl7Ty9PTxr3KpKVsz2PEKcYXyq1zImmVAWZgqjmSQAPMmvKTbsj02krs64bELIodGDKwuGBuCPCjTi7MRkpK6PWsGSgt8vn2J/WtV/h+6j5HLYvv5eZNdE3z4/qW/ElQ4/uvU2eF98/IuOqY6AUAoDXukD834j7I/EtbGE76Jq43uJFFVfHLl97lfMMN+qWufxPey8zqsL3MfIm6hNgUAoBQCgInevAcfCTx2uShK/aXrD4gVLQnkqJkGJp56Uo+B8/10JypbvRJjs+FeLtif4PqPiG91U+PhaopdS/4ZUzUnHobu7AAk6Aak+VaJZN2Pnba+OM88sx+m5byBOg9BYV0dOGSKj0OSrVO0m5dS09xNjX2W6MLHECT3MCin3C/rVViqtq91ysXmDo//ms/8rlRyxlWKnQqSCPEaGrdO6uigkmnZl0dGWP4uBRb6xMUPkNR8GFUuNhlqt9TouH1M9FeGhsm0MUIopJTyRS3uF61oRzSSNyclGLk+R85yOWJZjck3J7ydTXRpW0RyDbbuy4eirAcPB8S2srlvReqPuPvqnx071LdDoeG08tG/U3OtIsCiN/vzhiftD8K1e4TuYnM4/8AuJEj0VuBjrkgfkn5+a14x3depLwx/wBb0LhOJT66+8VTZWdBmXUidsb1YXDqS8qlhyRSGY+g5eZqanh6k3oiCriqVNav0KR21tFsRPJO2hdr27hyA9AAKu6cFCCiuRzVaq6s3N8ze+ifYLZmxjghcpWO/be12HhYW9T3VoY+srdmvUtOGYdpuq/Qs6qwuSmOlHHmTGsn0YlCjzIDH7wPSrrAwy0r9TnuJVM1bL0MDcXZAxOMjRhdFu7jvC8h6tYeV6kxVXs6ba3IsFR7Wqk9kXtVCdMKAUBhbT2rDh1zTSKg8TqfIcz6V7hTlN2irkdSrCmrydjQ9udKAF1wsd/9yTl6KNT6keVb9Ph73mysrcUS0pr1ZoO1dtT4k3mlZ+4HRR5KNB7qsKdKFP4UVVWvUq/Gyw+iLaxZJMKx9jrp9lj1h6NY/tVXY+nZqa5ltwuteLpvkWJVcWxQW+Xz7E/rWq/w/dR8jlsX38vMmuib58f1LfiSocf3XqbPC++fkXHVMdAKAUBr3SB+b8R9kfiWtjCd9E1cb3Eiiqvjly+9yvmGG/VLXP4nvZeZ1WF7mPkTdQmwKAUAoBQCgPnveXA8DFTxWsFc2Hg3WX4EV0NGeempHKYmn2dWUTZeiXHZMW8R5Sobeaaj4Zq1sfC9NS6G5wupao49fsb/AL+bQ4OBmYHrMMi+bm3wBJ9Kr8LDPVSLXGVOzoyZRmHhLsqLqzEKB4sbD4mr1uyuzmYxcpJLmfRmAwoijSJeSKFHoLVzkpZm2zroRUYqK5FI7/4Dg46YW6rnOvk+p/izCrvCTzUkc3jqeSu/HU2Dogx+WaaAn21DDzQ2Pwb4Vr8QheKkbfCqlpSgbR0n47h4FlB1lZUHl7R+CketauChmq36G7xGplotddCl40LEKOZNh5mrpu2pziV3Y+itk4MQwxRDkiBfcP61ztSWaTl1OupwyQUVyMuvB7KI3+/OGJ+0PwrV7hO5iczj/wC4kQFbJqHF6AUBP7r4rBRuDi4pH17CCnqtgT7z5Vr141WvcZt4adCLvUT+3yLs2Vj4Zo1eBlaPkMulrdlvo27jVJOEoytLc6KnOE43g9DMrwSFAb3m+OxP61vga6DD91HyOWxnfy8zbOhxBxcQe0Io95P9BWpxH4Ym9wn4pehadVRdigNb3+xeIiwjS4dspUjObAnKdCVvyIJHxrZwsYSqWmamNnUhScoFI4nEPIxaR2djzZiSfeau1FRVkjmpSlJ3k7nOEwrysEjRnY8lUEn4UlJRV2zMISm7RVz22ns2XDvw5lyvYG1wdG5cqxCpGavEzVpSpvLJak90Z4grj4x9dWU/uk/8ta+Njekzb4dK1dLqXbVIdGUFvl8+xP61qv8AD91HyOWxffy8ya6Jvnx/Ut+JKhx/deps8L75+RcdUx0AoBQGvdIH5vxH2R+Ja2MJ30TVxvcSKKq+OXL73K+YYb9Utc/ie9l5nVYXuY+RN1CbAoBQCgFAKAqTpcwGXExzAaSpY+aafcV91W+AneDj0KLilO1RS6/Y1fdjGcLFwSd0i38m6p+BNbVeOanJeBpYWeSrF+JvXTDj+rBADzJc+nVX7291aHD4auRZ8VqaRh6mtdG2A4uOjJGkYMh/ZsB/EwrZxk8tJ+OhpcOp56y8NS7qpDpCs+mLAf5E4H1kb8S/8/wqz4fPeJT8Vp/DP0NN3OxvBxuHk7M4U+T3U/ircxEc1KSK7BzyVos2zphx15YIB9FS5/aJUfhPvrU4fDRyN/itTWMPU1vcLAcbHQgi4Q5z+xqP4rVs4qeWk/kaeBp56y8NS9qojphQFEb/AH5wxP2h+FavcJ3MTmcf/cSM7ovgV8bldVYcJtGAI5r314xrapadSThsU61muRbv9lQf6MX7i/0qo7SfVl/2UOi+Rh47dbCSghsPH5qoUjyK2r3HEVI7SI54alPeKKk323YOClAUlonuUY8xbmreIuNe2rfDYjtY67oocZhewlpszH3R2+2DnVwTw20kXsK99vrDmPd216xFFVYW5njC4h0Z35cy+lYEAjUGqA6govpAwpjx847GIceOcAn43HpV7hJZqSOZx8MteRI9Fe0RHjOGeUylR9pesPgCPO1R46GanfoTcMqZauV8y5KpjoBQHlisOsiNGwurqVI7wwsazFtO6MSipJpmgbJ6L41bNiJS4voiaAjszHny7rVYVOISa9xFXS4XFO83c3nZ2zYoFyQxqg/RHPzPMnzrRnOU3eTLKFOEFaKsU90mzhsfJb6Kqp8wLn76uMErUkc/xGSddnTo1gLbQiI+iGY/ukfzrOMdqLMcOjeuvC5d9UZ0hQW+Xz7E/rWq/wAP3UfI5bGd/LzJnonP+OPjE/3p/Socf3XqbPC++9C5KpjoBQCgNe6QPzfiPsj8S1sYTvomrje4kUVV8cuX5uWP8Dhv1S1z+I72XmdVhe5j5E1UJsCgFAKAUAoDTelTAcTB8QDWJw3oeqfvB9K3MDPLUt1K/iVPNRv0Kbq6OeJ7fTa3ymdZAb2hjHkcuZh6MxrXw1Ps4W8WbWMqqrNPwRuvQ/gLRTTkauwQeSC5+LfCtLiE7yUSy4VTtBz6lh1XFqa70gYDjYGYAaoM4/Y1P8N62MJPLVRqY2nnoyXqUWD3VfHMomt8NqfKcSZRyKIPcgv8Sagw9PJC3mbOMq9pUzeCNv6Htn6z4g9wjX8TfctafEJ7R9Tf4VT+KfoWbVYXIoCiN/vzhiftD8K1e4TuYnM4/wDuJEl0UfPv+E/3rUeO7r1JeGd96Fy1THQigNC6YLfJob8+Lp+6b1v8P+N+RWcV7peZU1W5Qn0Nu8xOFgJ58JPwiudq/G/M6yi70436GldLmxiyR4pR7HUfyJ6p9DceordwFWzcGV3FKN4qouW5WMEzIyupsykEEdhHKrRpNWZSxk4u6L13Q3lTGQhgQJVFpE7j3j9E/wD1VDiKDpStyOnwuJjXhfnzJ6oDZFAKAiN5tvR4OEyOQW5Il9Wbw8O81NRourKyIMRXjRhmZQuKxDSO0jm7OSxPeTqavoxUVZHLTk5ScnzLJ6IdkkCXFMPa6ieQN2PvAHoareIVNVBFzwujZOo/Isiq0tyjekTDlNoTfpZWHqo/mDV5g5Xoo5riEbV34nXo+xoix8JJsGJT98WHxtWcXDNSYwE1Cur89C9KojpRQCgNP6U8cEwJS/WlZVHkDmP4betbmBherfoaHEp5aLXUpmro50+iNhYbh4aCP6saD3KK5yrLNNvxOtoxy04x6JGdXgkFAKAUAoBQGHtfBiaCWE/TRl8rg2Poda905ZZKXQjqwzwceqPnaRCpKnQg2I8RXRJ31OSaadmdayD6A3T2fwMJDFaxCAt9pusfiTXPV556jZ1WGp9nSjEl6iJzrLGGBU8iCD61lOxhq6sfOm08IYppYj9B2X90kV0UJZoqXU5KrDJNx6Mxq9kZefR9gODgYQfacFz+2bj+HKPSqLFzzVWdPgqeSjFepsdaxtigKI3+/OGJ+0PwrV7hO5iczj/7iRldG+OjhxmeV1ReGwzMbC5K6fCvOMhKVO0VfU98PnGFW8nbQtT/ALV4L/zUP74qq9nq/lZee1UfzIwsbv5gYwTxs57kVjf1tb417jg6r5EU8fQj/lcq7fDeZsbKGtkjS4RL358y3idPK3vtcPQVKNuZSYvFOvK/JEXsrZ74iZIUHWc28h2k+AGtS1JqEXJkFKm6k1Fcz6Hw8QRVQclAA8gLVzrd3c61KyscYrDrIjRuAysCCD2g0jJxd0JRUlZlGb3btPgpSDcxMTw37x3H9IfHnV7h66qx8TmcXhZUJeHIiMDjZIXEkTlHHJh/1qPA1NKCkrSRrwqSg80XZlg7H6USAFxMV/04yNfNT/I+lV1Th/ODLalxXlUXyJ0dJOCtzk8shqD2GqbX4jQ6kPtXpSFiMPCSfryGwHkq8/eKmhw9/wCbNerxVf4L5lfbV2pLiJDJM5dj38gO5RyAqxhTjBWiipq1Z1ZZpMzN193pMZMI1uEGrvbRR/Nj2Co69ZUo3ZJhsNKvOy26l74DBpDGkUYsiCwH/XbVFKTk7s6eEFCKjHZHvXk9Fc9LexSypi1HsDJJ5E9UnyJI9RVlgKtm4MqeKULpVFy3KvBtqKsyk2Lb3V6QopEWPFNw5BpnPsv4k/RPffSqmvgpRd4aovsNxGElapozcYdpQuLrLGw7w6n7jWk4SW6LCNSMldNEftTerCQAl5kJ+qhDMfQcvWpIYepPZEVTFUqa1kU9vbvE+Nm4hGVFFkS/Id5/SPb6Dsq5w9BUo25nP4rEuvO/Lkd9ydjHFYuNbdRCHc9mVTy9TYe+sYmr2dNvmZwVF1aqXJbl8VQnTigFAKAUAoBQCgKH37wPBx0y8gzZ18n1++49KvsLPPSTOZxtLJWl8zF3WwAxGLgi5hnFx+ivWb4A16rzyU3Ijw1PPVjFn0FXPnVCgFAUz0p4Hh40vyEqBvUdU/cPfVzgZ5qVuhz3EqeWtdczVtm4UzSxxLzdgvvNr+nOtqcssXJ8jSp03Oaj1PoyKMKoUaAAADwGlc63d3OtSsrHesGRQFD7/H/vDE/aH4Vq9wncxOax6/ryIDNWyadmM1BZntBhnfREZvsqT91eXJLdnqMJS2Vyd2XuRjJiLRFFP0pOqB6e0fQVBPF0oc7m1TwFafK3mWjulujFglJBzysLNIRyHcg7B99VeIxMqr6IusLhI0F1fU2OtY2xQEFh9oYXHLLh2AYozK8T8wVJFx4XFwwqdwqUWpL5mtGpSrpwfqjRd4ujSRCXwp4i/wCmxAceROjfA+db9HHRek9CsxHDJLWlr4GkY3ASwnLLG6H9JSPdfnW7GcZfC7lbOlODtJWMa9ezwe+EwjynLGjOe5QT91eZSUVds9Rpym7RVzc93+jeeUhsQeCn1RYufvC+uvhWlVx0I6Q1f6FjQ4ZOWtTRfqWjsvZkWHjEUKBFHdzJ72PMnxNVc6kpu8mXVOlGnHLFWRmV4JBQHnPCrqyOAysLEHkQe+sptO6MSipKzKk3p6PZYWL4YGWLnl+mnhb6Q8Rr99W9DGxkrT0ZQ4nh04O9PVfqaTIhUlWBBHMEWI8wa3U77Fa007M62rIFATWwd18TiiOHGQh5yNooHn9LyF6gq4iFPd69DZo4SrVei06ly7sbvR4OLhpqx1dzzY/yA7BVNWrSqyuzoMPh40Y5UTFQmwKAUAoBQCgFAKAUAoBQCgFAKAUAoBQCgFAKAUAoBQCgFAKA+fduStHjcQyMVZZ5bMDYjrtyIroKSUqUU+iOVrycK8mnzZtOw+kyZLLiEEo+suj+vY3wrVq4CL1g7G9R4nNaTV/qWdgMTxog5jdAw9iQANbxAJtVZOOSVr/IuYSzxu1bzH9mQ/6Mf7i/0p2kurHZw6IyY0CiwAA7gLV4buekktjtQyKAUAoBQCgMbF7Pil/zI0f7Sg/fXqM5R2Z4lCMviVyObdPBH/w0X7tSe0VfzMj9lo/lR74bd/Cxm6YeIHvyL/OvMq1SW8meo0KUdook6jJRQCgFAKAUAoBQCgFAKAUAoBQCgFAKAUAoBQCgFAKAUAoBQCgFAUdtHYc2J2hiY4UJPGcknRVuxN2PZ/OryFaNOjFyfJHNTw86teSiubLH3U3Ihwlna0s31yNF+wOzz5+VV1fFyqaLRFxhsDCjq9WbVWobooBQCgFAKAUAoBQCgFAKAUAoBQCgFAKAUAoBQCgFAKAUAoBQCgFAKAUAoBQCgFAKAUAoBQCgPOKFVvlUDMSTYAXJ5k95rLbe5hJLY9KwZFAKAUAoBQCgFAKAUAoBQCgFAKAUAoBQCgFAKAhJN5Y1whxZVrAlSmmbMHyFe6+YVOqDdTJ/OprvExVLtGvTn0MuXaygwAAsZ7lbW0AXMSfDkPMivCpvXwPbqpOK6nvhMVmjV3UxFvosRceBsbXrzKNnZanqMrxu9D3ZwLAkC/Lx8q82PVwzgWBIF+Xj5UsLhnA5kDzPfSwukGcDmQL99LBtIM4HMgX76WDaRhQbRvNNEQAIwnWvz4gJt4cqkcLRUutzwql5OPSxmu4HMgeZqOx7bSIzbG03jkihiRWklzHrsVVVjy3JsCSbsoA86lp0005SeiIqtSUZKMVq/TY7SbYXhTuvWaAMGXkMyqGsD3ajW1FSeZJ8w6yyya5f9PXC45nZBw2CtEHz3GUE26vffW97WrzKCSevM9Rm21pyv/o77RxojilkFmMaM2W/1VJse69qQjmkl1Mznli30PXCYgOqtpcqCRflmF68yVmeoyuj0Di9ri47O2sWFxnF7XF+6guRON22yTNCkEkpRFdirILBywGjMCT1DyqaNJOOZu3zIZ1mpZVFv5fczsBtBJYlmU9RhcFtLdmt+RB0qOUHGWV7kkKkZxzLY5xOJKmMKjOHaxKkWQWJzNc6jTsoo3vqZlK1rLc984va4v3eVebGbo6SYlQjPcFVBJI15an1rKi27GHJJXOMJiVkRZFN1YAjyIvrSUXF2YjJSV0Y22dpcCMuAGIKjLe2jMFv28r17pwzux5q1MiuZpcAgEi55Dv8qjse7oM4HMilhcj9r7V4LRIsbSNKxVVUqPZGY3LEDkKkp0813e1iKrVyNJK7Z22VtVZg/VaN42yuj2upsCNQSCCCDcGk6bjbnczTqqaelrGfeoyU4Di9ri47KWMXMHau0uFw7AMXkRCL2sHNr1JCGa/kR1KmS3ml8zOLi9ri/d21HYkvyGcXtcX7u2lhfkM4va4v3eVBcI4PIg200pYJpnHFGtiCR2Ai/lWbMXR44LFF4lkdDESLlXIuvmQbVmUbSstTzGV43asZBYd9eT3cKwPI0FzguBqSO+ljF0C4AvcW7+ylhc4Eg7x76zZi6NPgw5+XthCPyayHFeBDIEA/9xmNvC9bbf8ASz87Zf56GjGP9bs+V836W+pxurExmdHGmCjaFSe3OxIt5RLGPWs12sqa/wAtf563MYdPM0/8Fb5/6sYTQx/JcHIzYcmOF/yE5AV1Yi5U/RcWsDY87eNe7vtJJX1a1RHaPZwba0T0fM77Wmh/J4vLAw+Tx3wspAkRbll4H6WtrW1sNRWKalrDXd6rb1M1HDSppsvde6Xgddp4dZMRixPLBExy5DOhzrHlGUwnOtrNm5A9YVmDcYRypvy6+OhipFSqTzNLzWtvDVc/1JT+yopsXNxlEuTCwgFtQSxnu1uVzbn2XPfUPaSjTWXTV/Y2HShOo8yvZL7kRIE+TYSaRoJCmFsYcQQM66XMZPJ+rbkb6cqnV88oq613Rru3ZwnKz93Z/YkFkw0mIdsWqKhgiMKzWAVGUlwobTMDYG2ugqK1SMEqfV3t+hLmpym3U00Vr9Ofr1O8uy4Jp8YXRXCwx5L6gAo2q9l+WtFUnGMbPmzLpQnObavovoR2LxUbxQJIkBf5GG4s5PJhbLEPpPca2seXOpIxkpNxbtm2X3IZTjKMVJK+Xd/YysBg45ZNltIiuzYViSwBJKLCVJPbYsbeZrxOTiqiT5/ue6cIzdJyV3l/Y4hggRdpqojWW8llFg2ThIdBzy5iT3XNZbm+zb20+oUYR7VK19fO1kZEufiDhf5n9ndS3PNcWt43ryrW97bMenfN7u+Q84Bgvkchg4XF+SSXsRxLZOvn7b5rXv21l9r2izXtdeQj2PZPJa+V+fid4NnRwy4JoUCu8MgJ7XORSM55t1tdaw5uUZKT0ujKpRhODitbP7Efu1hVY4VzPAk4cl1ykTs5B4iSEya63+jbQW7KkrSazKzt+nhyIaEE3F5le/T3vFPX7E7ubs+MLLMEHEaecF+23FbQHsGg0FQYicm1G+ll9DZwtOKTnbW7+pgbWaP5fMJMU2Gvh4rFXRc3Wlv7QN7eHfXuGbslaN9X9jxUce1lmll0XTxIxSWjwKycJIAJQplQ8JmRrRsy5lsWQFhc9pqXZzau3ptv4/qQO7UE7KOu608NLrkSWGw6oMEqSpKvyxypj9hQY5eqnWbQG/bUcpN521b3fuiWMVFQSafvPbbZ6czz2fDDFBj8U8XEYT4kN9YrnIyg/RXvt4mknOUoQTtpH6CMYQhUqNX1l9Tw2dDG0uKjVcOUbCAlINUzAva/1nGmth2V6m2oxbv8XPc8QUXKcUlbKtFtzNk3PEPyWPg8P2FL5Le0VF81vpeda2IzZ3mNvDZOzWSxqc/yf5MTLw/lnynrZrcUMJrDxC8O1uy1q21nz+78NvTb9zSfZ9neVs2b13/Y9MfhhJNjBPNh4n4nUaVTxFQAGNoGzrYDnoPavekZZYwypteG3jfT+ITjmnPPJJ35725Wd1/0nsHs+N8fO8ih3jjhysew2bUDsOnOteU2qSS53NqNOLrNvVpI6b4solwReUwrxHvICoK9Q9rAjwrOHvlnZX0+5jFNZoXdtXr6EOZAIMcFfixLLE3yg6lyShfMw0bJYC4AAGnZU1vehfR2en86kF/cnZ3V1r16/Iz8fjo5ZsWY3VwMERdSCOb8iNDz7KjjCUYxuv8AIlnOMpTyu/unTC7OSF9ntCgV3jcM3a/5HN1z9LrAHWsym5Kak9Fb6nmNOMHTcFq0/XS5HYX5LwsERkOKOIj4hNuLnLHiZ/pDXv05VJLtM0/y2dungRR7PJB6Zrq/W/M5TCh3m4s+HinGJJu6njCz/k8jZx1SmUABbannTNZLKm1b08eQy3k80knfmtfDW/TwJBjFDjc35Ccyz20I+UQuRl5a5owB4ZR31H70qVtVZej/ANk3uwrX0d3/APS/19DFOAC4LGTxL+WaaYFwCWCcezhbagZA2g++vWe9WMZbWX00/Uj7O1Kc4r3rvXwvr+h6YfAplnMGJw4JwrDLh1K9xV2AdjcajlfrVhzd1mi9+f02RmMFaWWS+Hlp67sbsRwTTxTxRQxcOAgqrxs7FstjlXkAL6nXW1KznGLjJt3foZw6hOanFJWXhcwoVvFs0SNEsPBaxmUtEZNLZhmUZst7XPfUj+Kpa978t7ES1hSTatbnqr/Na9DPTZkZXBQl0miOJlIyXyAcKZsi9Y9UEWtflpUTqSTnK1nZee61Jo0ouMIt3V35bPTyMyTFw4fEYpXZYxwIgi8rhQ62QfStoLCvKjKcIta6s9uUKc5J6aIwNmYGOWTZyyKHUYNjlPK4MNrjt58j4V7nNxVRr837kdOnGfZqS/x/Yx5CkeGwzOqvCmLmThMQF9uUJ7XVsttA2nwr0ruckt2lr8r/ADPDajCLeyk1b1dvkSm7ewoHSSQpBaSVmVVyOEBsAtxpfS9hyvUdatNNK70XkTUKEGm7LV+djbGsDc2B5XrU1N3Q6u6LzKrnNtbDMTyHibClmw2kHwyEAFFIHIEDTy7qZmMq6HUrGzfQZ0t3Flvy8Res6pGPdbO8kCtYsqkjlcA28r1hNrYy0nucZ0z5brnIvbTMVBte3MgE/Glna4ur25hsMhtdFOXlcDTy7qZmMq6HMsKtbMqtblcA+69E2tg0nudsg10Fzz8fOsCyOpgU2uq9XloNPLurN2LI5EYFrAaaDTkPDupcWRwYFJJyi5FibC5HcfCl2LI7BBzsL2ty7O7yrFxY8YljJfKELcnta9zrZ7eB5GvTzaXMLK27HtkGmg05eHl3V5uZsdRAubNlXN9awv76zd2sLK9zuqgcgB5eNYMnR8OpNyqk95AvWU2jDinujtJGGFmAI7iLiidg0mcLEoAAUWHIWGnl3UuxZHWBkYEoVIJN8tiCb2N7dt73o7rcwmmtDmOBV9lVHkAPuo23uZSS2OYolX2VAv3AD7qNt7hJLY4bDoSSVUk8zYXPnS7FkJIFYgsqkjkSASPLuom0Gk9zuFF721PM1gydZYVb2lB8wD99ZTa2MNJ7nPDFsthbla2lYuLLY6pAoFgqgWtYAcu7yrN2LI7ZBpoNOWnLy7qxcWOvydLk5VueZsLm3K9ZuxlQaBSQxVSw5EgXHkaXewstwIFzZsq5vrWF/fS7tYWV7ndVA5ADy8awZMLaGzFkhliX8nxFKlkABFxz0517hNxkpPWxHOmpRcVpcj8LsN+LFLK0X5EHKIostyRluxLHS30R76klVWVqN9erIo0ZZlKTWnRW/nkTTQKVylQV7rC3uqG73NiytY5WJRawGnLQaeXdS7FkHhUkEqCRyJAuPKl2LJhYwLWA0FhpyHcPCl2LIjNr7KaQxPGyKYmZsrpmRswsbgEWbubxPfUlOoo3T5kVWk5NOPL5EeN0EdmeVznc3Ii/JoNAAALm5sOZOtSe0tK0Vp46kXsibbk9X00R4bOwkeIjlxeJQzHiSBUILZFidkCxp39W5Nrm9epylBqEHbRfrqeYQjNOpUV9X6W02E08TxYTghlRMWq5XDXBGe4ObXmaJSUpZvyhyi4wy7Zj2l29OY5cSiRnDxM4KktxHWM2dlPsjkxAIN7eNeVRhdQb1fy1PTrzyuoksqv56bnmJp/lWLfDiIjJC1pM126rEAW5X7zWbQyRU78w3PPJwtsj0xu8b8GKeNsPGrxZwszHMxtfKoFv3tfKsRoLM4u7s+QniHkU1ZXV9fodG2ovHTFMCF+QSSEdoAaNiKz2byuH/pL6h1VmVR/lb+g2NvM8ssSOEImBNkEl4iFzAOWFmBAIuLa+dKlBRi2uXlqYpYiUpJPn56EhtNj8swY8Jvwio4d3L0JKnew9TjFuRjov/TTG3k8FIr+k/Nfc9Sdqq8n9iMwu3sW64ZuHBbFDqjM/UOXNdj9IWB6ot2a1LKjTTkrv3SCNeq1F2XvfoZWG2/KDGJVT5w0EjLmsDYlGW/IE2BB768ujHXL0v+57VeWmbrZ/Y8cLvU0ivaMBzMiRAk2eORuq5/ZVz6VmWHSa10tr5rkeY4pyT01ureT5/U8H3wbOWUIY1l4eS0hkYBshcEDKO05e4c7169mVrPe1+VvI8vFu91te3O/S55bTlkWPaDRMFInS56wNskfsle29vS9ZgotwUun7nibklUcev2RPnaTxzRxTBAHjds63tmjNyNezIb+hqDIpRbjyNrtJRmoy5p/p/oiJd6ntCAI42lRpczhyqx5rR6LqWYa9gFSrDrXw0/ch9pl7vK+vPbl8z2j3hmkTDcKNBJM0iHOWCqYgbsNASptcDnqPOsOjGLld6K36mVXnJRstXf8AQwd5sSYWeR3i5RM0YmkDvwyCTGAbJqTprmtqa90Y5kkk+etlY8V55G22uWl3d26Erjtq4njTxwpFlhRWLOW62YE5QBy5c+zuNRRpwypyb1JZVameUYpaI4i23LOYkw6oGaFZnMmYhRJ7KgLa5PW1vpajpRhdy62Ea8qllDmk9fEiNn7caCCGMZBJLLPdmzFECSMWNlGZtWAA053qadJTm3ySX0IKdZwglzbl5bmcu80zRRlI0MjYjgalwjdUuHW4va1tD4io+wim7vS1/wDRL7TNpWWt7eG17kvg8dIZngkCXSGNyy3ALO0gNgToPyY95qKUFlUl1f2/cnjOWZxfJL7/ALEbFt6eRcHw0jz4mN3OYtZMmTlbVvb5aedSOjCLld7MgjXnJQype8m/Lb9wu35SiLljEzYh4MxJ4YKZjm79Qui35nnTsY3b5Wv4me3llSsr3a8NDxl3nljSfiLEWjmWFMmbKWcBrtzIABuQNdPGvSoRk1a+queXiZRUrpaNIJvRIIsSxVHaFFdWUOqPmuLEPqCCO88xWOwWaK6mViJZZPexJ7Px8/yjgTrH1ouIpjLdWzBSrZva9oai3bpUcoQyZo9bEsJzz5Z22uTNQk4oBQCgFAKAUAoBQCgFAKAUAoCGbYzo7vh5uEJDmZGQOuY82XUFSe3WxqbtU0lNXsQdi4tuDtc6wbv5UjUyMzLPx2YgdZjckWHsjWjrXb05WMKhZJX53PKXdskSRLOy4eVizx5Rfrm7qjfRVjfsPM2r0q+qk1quZh4fRxT918vPfU9MVsOQySNFPwllVVYBASAgIGQk9U2J5g15jVVkmr2PUqMm24ytc8pd2LMDDLwl4AgIyKxCLmtkJ9knMb8wdK9Kvp7yvrc8PDWfuu2lj3i3eQZAzFlXDHDlbWzK2W556aLa3jXl1nrbrc9qgtE+lj12Xs6aLKrYjPGgsFKKGI5DO19SPAC9YnOMtUrMzTpyjo5XSPTa+y+MY3VzHLExKOADa4swYHmpB+6sU6mW6aumZqUs9mnZo8sFshhI00spkkZOGCFCqi3uQoudSbXJPYO6syqK2WKstzzGi8zlJ3drHXDbCCLhFzk/JuWntdQprrpzvWXVu5O24jQSUFf4f+HnjN3VkhniLkcaQyBgNUN1Iy+WXnWY1nGSlbZWMSw6lGUb7u53G7sYngnBI4EeRUHI2BVSfFQzD18Kx28srj1Y9njnjPorHGH2NJEzCKfLE0hcxlFJBY5mCNfRSb9htc0dVSXvLUzGjKL916XvY5xOwA6Ylc5Hyhg17DqFQoFu/wBgGirWcXbYOgmpK/xHG1dhnEwLFNJ1w1+Iq5edwQBc2BRivPkaQq5JZooVKPaQyyf8/wCaHpjtjkvHLDJwpEQp7IZWQ2NmFxyI0IPfWI1LJxkrpmZ0m2pRdmtDuNlsXgkeQs0Jc3ygZs6leQ9kC9Y7RWaS3M9k24tva5HbS3YaQ4gLOUTEWLjIpa4AFgx+jpy+NSwrqOXTVEU8M5ZvespEouzAJJ5M3+cqqRb2coI07+dRdpol0JVT96T6mCm7zR8EwzFHjhWFiUDB1XkSL6MDe2vbXt1lK+Zbu5GsO42yuzSt5nSLdookWSZhLE0jLIVBvxSSwdeRB05W1ANZde7d1o7aeRhYayVnqr6+e5lvsl34JllzNFLxLhAAeqy5bA6Drc9TXjtEr2W6sSdk3lcns7nGP2O7TGaKYxF4xG4yq1wpYgrf2WGdtdRryrMaiUcrV9bmJ0pOWaMraWOuz9giL5N1yfk8boNPaD5dTroRkHvpOtmzabu4hQUMuvwpr+fIid5NmhIghbqS4oyPIVusYN36w7VuAtzbnUtGd5X5pW8+RDXpqMbPZyvfpzGy8Dx45IFZRFGyPDPFFw+uNTYG4e2lyNDmIpOeRqT3d7pu5inDOnBbKzTStr9yXxGyZZYZYpp83EFgVjChfIXNyfE1EqkYyUorYndKUouMnuZhwH+IE+bURmPLb6zK17/s14z+5l8STJ7+bwsZleD2KAUAoBQCgFAKAUAoBQCgFAKA/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3947" y="4967463"/>
            <a:ext cx="4313238"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4177555" y="4860928"/>
            <a:ext cx="3048264" cy="1786283"/>
          </a:xfrm>
          <a:prstGeom prst="rect">
            <a:avLst/>
          </a:prstGeom>
        </p:spPr>
      </p:pic>
      <p:sp>
        <p:nvSpPr>
          <p:cNvPr id="6" name="TextBox 5"/>
          <p:cNvSpPr txBox="1"/>
          <p:nvPr/>
        </p:nvSpPr>
        <p:spPr>
          <a:xfrm>
            <a:off x="3772726" y="3834270"/>
            <a:ext cx="4764638" cy="1200329"/>
          </a:xfrm>
          <a:prstGeom prst="rect">
            <a:avLst/>
          </a:prstGeom>
          <a:noFill/>
        </p:spPr>
        <p:txBody>
          <a:bodyPr wrap="none" rtlCol="0">
            <a:spAutoFit/>
          </a:bodyPr>
          <a:lstStyle/>
          <a:p>
            <a:pPr algn="ctr"/>
            <a:r>
              <a:rPr lang="en-US" sz="2400" dirty="0" smtClean="0">
                <a:solidFill>
                  <a:prstClr val="black"/>
                </a:solidFill>
              </a:rPr>
              <a:t>Climate Change and Pandemics</a:t>
            </a:r>
          </a:p>
          <a:p>
            <a:pPr algn="ctr"/>
            <a:r>
              <a:rPr lang="en-US" sz="2400" dirty="0" smtClean="0">
                <a:solidFill>
                  <a:prstClr val="black"/>
                </a:solidFill>
              </a:rPr>
              <a:t>Heidelberg Institute of Global Health</a:t>
            </a:r>
          </a:p>
          <a:p>
            <a:pPr algn="ctr"/>
            <a:r>
              <a:rPr lang="en-US" sz="2400" dirty="0" smtClean="0">
                <a:solidFill>
                  <a:prstClr val="black"/>
                </a:solidFill>
              </a:rPr>
              <a:t>June 23, 2022 </a:t>
            </a:r>
          </a:p>
        </p:txBody>
      </p:sp>
    </p:spTree>
    <p:extLst>
      <p:ext uri="{BB962C8B-B14F-4D97-AF65-F5344CB8AC3E}">
        <p14:creationId xmlns:p14="http://schemas.microsoft.com/office/powerpoint/2010/main" val="1534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rcRect t="6956"/>
          <a:stretch/>
        </p:blipFill>
        <p:spPr bwMode="auto">
          <a:xfrm>
            <a:off x="1626367" y="649738"/>
            <a:ext cx="8717783" cy="5638085"/>
          </a:xfrm>
          <a:prstGeom prst="rect">
            <a:avLst/>
          </a:prstGeom>
          <a:ln>
            <a:noFill/>
          </a:ln>
          <a:extLst>
            <a:ext uri="{53640926-AAD7-44D8-BBD7-CCE9431645EC}">
              <a14:shadowObscured xmlns:a14="http://schemas.microsoft.com/office/drawing/2010/main"/>
            </a:ext>
          </a:extLst>
        </p:spPr>
      </p:pic>
      <p:sp>
        <p:nvSpPr>
          <p:cNvPr id="5" name="Text Box 1"/>
          <p:cNvSpPr txBox="1">
            <a:spLocks noChangeArrowheads="1"/>
          </p:cNvSpPr>
          <p:nvPr/>
        </p:nvSpPr>
        <p:spPr bwMode="auto">
          <a:xfrm>
            <a:off x="1919288" y="274639"/>
            <a:ext cx="8424862"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Calibri" pitchFamily="34" charset="0"/>
                <a:ea typeface="ヒラギノ角ゴ Pro W3" pitchFamily="4" charset="-128"/>
              </a:defRPr>
            </a:lvl1pPr>
            <a:lvl2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2pPr>
            <a:lvl3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3pPr>
            <a:lvl4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alibri" pitchFamily="34" charset="0"/>
                <a:ea typeface="ヒラギノ角ゴ Pro W3" pitchFamily="4" charset="-128"/>
              </a:defRPr>
            </a:lvl4pPr>
            <a:lvl5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5pPr>
            <a:lvl6pPr marL="25146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6pPr>
            <a:lvl7pPr marL="29718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7pPr>
            <a:lvl8pPr marL="34290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8pPr>
            <a:lvl9pPr marL="38862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9pPr>
          </a:lstStyle>
          <a:p>
            <a:pPr defTabSz="449263" eaLnBrk="1" fontAlgn="base" hangingPunct="1">
              <a:spcBef>
                <a:spcPct val="0"/>
              </a:spcBef>
              <a:spcAft>
                <a:spcPct val="0"/>
              </a:spcAft>
              <a:buSzPct val="100000"/>
            </a:pPr>
            <a:r>
              <a:rPr lang="en-US" altLang="en-US" sz="3200" b="0" dirty="0" smtClean="0">
                <a:solidFill>
                  <a:schemeClr val="tx1"/>
                </a:solidFill>
                <a:latin typeface="Times New Roman" panose="02020603050405020304" pitchFamily="18" charset="0"/>
                <a:cs typeface="Times New Roman" panose="02020603050405020304" pitchFamily="18" charset="0"/>
              </a:rPr>
              <a:t>Climate Migration from the Marshall Islands </a:t>
            </a:r>
            <a:endParaRPr lang="en-US" altLang="en-US" sz="3200" b="0" dirty="0">
              <a:solidFill>
                <a:schemeClr val="tx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409294" y="5930660"/>
            <a:ext cx="5373412" cy="927341"/>
            <a:chOff x="827190" y="5942217"/>
            <a:chExt cx="5373412" cy="927341"/>
          </a:xfrm>
        </p:grpSpPr>
        <p:pic>
          <p:nvPicPr>
            <p:cNvPr id="6" name="Picture 5"/>
            <p:cNvPicPr>
              <a:picLocks noChangeAspect="1"/>
            </p:cNvPicPr>
            <p:nvPr/>
          </p:nvPicPr>
          <p:blipFill>
            <a:blip r:embed="rId4"/>
            <a:stretch>
              <a:fillRect/>
            </a:stretch>
          </p:blipFill>
          <p:spPr>
            <a:xfrm>
              <a:off x="1116537" y="5942218"/>
              <a:ext cx="623551" cy="623551"/>
            </a:xfrm>
            <a:prstGeom prst="rect">
              <a:avLst/>
            </a:prstGeom>
          </p:spPr>
        </p:pic>
        <p:pic>
          <p:nvPicPr>
            <p:cNvPr id="8" name="Picture 7"/>
            <p:cNvPicPr>
              <a:picLocks noChangeAspect="1"/>
            </p:cNvPicPr>
            <p:nvPr/>
          </p:nvPicPr>
          <p:blipFill>
            <a:blip r:embed="rId5"/>
            <a:stretch>
              <a:fillRect/>
            </a:stretch>
          </p:blipFill>
          <p:spPr>
            <a:xfrm>
              <a:off x="2072784" y="5942218"/>
              <a:ext cx="641143" cy="641143"/>
            </a:xfrm>
            <a:prstGeom prst="rect">
              <a:avLst/>
            </a:prstGeom>
          </p:spPr>
        </p:pic>
        <p:pic>
          <p:nvPicPr>
            <p:cNvPr id="9" name="Picture 8"/>
            <p:cNvPicPr>
              <a:picLocks noChangeAspect="1"/>
            </p:cNvPicPr>
            <p:nvPr/>
          </p:nvPicPr>
          <p:blipFill>
            <a:blip r:embed="rId6"/>
            <a:stretch>
              <a:fillRect/>
            </a:stretch>
          </p:blipFill>
          <p:spPr>
            <a:xfrm>
              <a:off x="3046622" y="5942218"/>
              <a:ext cx="653897" cy="653897"/>
            </a:xfrm>
            <a:prstGeom prst="rect">
              <a:avLst/>
            </a:prstGeom>
          </p:spPr>
        </p:pic>
        <p:pic>
          <p:nvPicPr>
            <p:cNvPr id="10" name="Picture 9"/>
            <p:cNvPicPr>
              <a:picLocks noChangeAspect="1"/>
            </p:cNvPicPr>
            <p:nvPr/>
          </p:nvPicPr>
          <p:blipFill>
            <a:blip r:embed="rId7"/>
            <a:stretch>
              <a:fillRect/>
            </a:stretch>
          </p:blipFill>
          <p:spPr>
            <a:xfrm>
              <a:off x="4033214" y="5942218"/>
              <a:ext cx="660007" cy="656299"/>
            </a:xfrm>
            <a:prstGeom prst="rect">
              <a:avLst/>
            </a:prstGeom>
          </p:spPr>
        </p:pic>
        <p:pic>
          <p:nvPicPr>
            <p:cNvPr id="11" name="Picture 10"/>
            <p:cNvPicPr>
              <a:picLocks noChangeAspect="1"/>
            </p:cNvPicPr>
            <p:nvPr/>
          </p:nvPicPr>
          <p:blipFill>
            <a:blip r:embed="rId8"/>
            <a:stretch>
              <a:fillRect/>
            </a:stretch>
          </p:blipFill>
          <p:spPr>
            <a:xfrm>
              <a:off x="5025916" y="5942217"/>
              <a:ext cx="653523" cy="649851"/>
            </a:xfrm>
            <a:prstGeom prst="rect">
              <a:avLst/>
            </a:prstGeom>
          </p:spPr>
        </p:pic>
        <p:sp>
          <p:nvSpPr>
            <p:cNvPr id="12" name="Textfeld 33"/>
            <p:cNvSpPr txBox="1"/>
            <p:nvPr/>
          </p:nvSpPr>
          <p:spPr>
            <a:xfrm>
              <a:off x="4504752" y="6546692"/>
              <a:ext cx="1695850" cy="307777"/>
            </a:xfrm>
            <a:prstGeom prst="rect">
              <a:avLst/>
            </a:prstGeom>
            <a:noFill/>
          </p:spPr>
          <p:txBody>
            <a:bodyPr wrap="none" rtlCol="0">
              <a:spAutoFit/>
            </a:bodyPr>
            <a:lstStyle/>
            <a:p>
              <a:pPr algn="ctr"/>
              <a:r>
                <a:rPr lang="de-DE" sz="1400" dirty="0">
                  <a:solidFill>
                    <a:prstClr val="black"/>
                  </a:solidFill>
                </a:rPr>
                <a:t> </a:t>
              </a:r>
              <a:r>
                <a:rPr lang="de-DE" sz="1400" dirty="0" err="1">
                  <a:solidFill>
                    <a:prstClr val="black"/>
                  </a:solidFill>
                </a:rPr>
                <a:t>Crop</a:t>
              </a:r>
              <a:r>
                <a:rPr lang="de-DE" sz="1400" dirty="0">
                  <a:solidFill>
                    <a:prstClr val="black"/>
                  </a:solidFill>
                </a:rPr>
                <a:t> </a:t>
              </a:r>
              <a:r>
                <a:rPr lang="de-DE" sz="1400" dirty="0" err="1">
                  <a:solidFill>
                    <a:prstClr val="black"/>
                  </a:solidFill>
                </a:rPr>
                <a:t>yield</a:t>
              </a:r>
              <a:r>
                <a:rPr lang="de-DE" sz="1400" dirty="0">
                  <a:solidFill>
                    <a:prstClr val="black"/>
                  </a:solidFill>
                </a:rPr>
                <a:t> </a:t>
              </a:r>
              <a:r>
                <a:rPr lang="de-DE" sz="1400" dirty="0" err="1">
                  <a:solidFill>
                    <a:prstClr val="black"/>
                  </a:solidFill>
                </a:rPr>
                <a:t>decrease</a:t>
              </a:r>
              <a:r>
                <a:rPr lang="de-DE" sz="1400" dirty="0">
                  <a:solidFill>
                    <a:prstClr val="black"/>
                  </a:solidFill>
                </a:rPr>
                <a:t> </a:t>
              </a:r>
            </a:p>
          </p:txBody>
        </p:sp>
        <p:sp>
          <p:nvSpPr>
            <p:cNvPr id="13" name="Textfeld 33"/>
            <p:cNvSpPr txBox="1"/>
            <p:nvPr/>
          </p:nvSpPr>
          <p:spPr>
            <a:xfrm>
              <a:off x="827190" y="6550223"/>
              <a:ext cx="1056892" cy="307777"/>
            </a:xfrm>
            <a:prstGeom prst="rect">
              <a:avLst/>
            </a:prstGeom>
            <a:noFill/>
          </p:spPr>
          <p:txBody>
            <a:bodyPr wrap="none" rtlCol="0">
              <a:spAutoFit/>
            </a:bodyPr>
            <a:lstStyle/>
            <a:p>
              <a:pPr algn="ctr"/>
              <a:r>
                <a:rPr lang="de-DE" sz="1400" dirty="0">
                  <a:solidFill>
                    <a:prstClr val="black"/>
                  </a:solidFill>
                </a:rPr>
                <a:t> </a:t>
              </a:r>
              <a:r>
                <a:rPr lang="de-DE" sz="1400" dirty="0" err="1">
                  <a:solidFill>
                    <a:prstClr val="black"/>
                  </a:solidFill>
                </a:rPr>
                <a:t>Salinization</a:t>
              </a:r>
              <a:endParaRPr lang="de-DE" sz="1400" dirty="0">
                <a:solidFill>
                  <a:prstClr val="black"/>
                </a:solidFill>
              </a:endParaRPr>
            </a:p>
          </p:txBody>
        </p:sp>
        <p:sp>
          <p:nvSpPr>
            <p:cNvPr id="14" name="Textfeld 33"/>
            <p:cNvSpPr txBox="1"/>
            <p:nvPr/>
          </p:nvSpPr>
          <p:spPr>
            <a:xfrm>
              <a:off x="1957095" y="6550223"/>
              <a:ext cx="782843" cy="307777"/>
            </a:xfrm>
            <a:prstGeom prst="rect">
              <a:avLst/>
            </a:prstGeom>
            <a:noFill/>
          </p:spPr>
          <p:txBody>
            <a:bodyPr wrap="none" rtlCol="0">
              <a:spAutoFit/>
            </a:bodyPr>
            <a:lstStyle/>
            <a:p>
              <a:pPr algn="ctr"/>
              <a:r>
                <a:rPr lang="de-DE" sz="1400" dirty="0" err="1">
                  <a:solidFill>
                    <a:prstClr val="black"/>
                  </a:solidFill>
                </a:rPr>
                <a:t>Drought</a:t>
              </a:r>
              <a:endParaRPr lang="de-DE" sz="1400" dirty="0">
                <a:solidFill>
                  <a:prstClr val="black"/>
                </a:solidFill>
              </a:endParaRPr>
            </a:p>
          </p:txBody>
        </p:sp>
        <p:sp>
          <p:nvSpPr>
            <p:cNvPr id="15" name="Textfeld 33"/>
            <p:cNvSpPr txBox="1"/>
            <p:nvPr/>
          </p:nvSpPr>
          <p:spPr>
            <a:xfrm>
              <a:off x="2894091" y="6550222"/>
              <a:ext cx="923651" cy="307777"/>
            </a:xfrm>
            <a:prstGeom prst="rect">
              <a:avLst/>
            </a:prstGeom>
            <a:noFill/>
          </p:spPr>
          <p:txBody>
            <a:bodyPr wrap="none" rtlCol="0">
              <a:spAutoFit/>
            </a:bodyPr>
            <a:lstStyle/>
            <a:p>
              <a:pPr algn="ctr"/>
              <a:r>
                <a:rPr lang="de-DE" sz="1400" dirty="0">
                  <a:solidFill>
                    <a:prstClr val="black"/>
                  </a:solidFill>
                </a:rPr>
                <a:t>King </a:t>
              </a:r>
              <a:r>
                <a:rPr lang="de-DE" sz="1400" dirty="0" err="1">
                  <a:solidFill>
                    <a:prstClr val="black"/>
                  </a:solidFill>
                </a:rPr>
                <a:t>Tides</a:t>
              </a:r>
              <a:endParaRPr lang="de-DE" sz="1400" dirty="0">
                <a:solidFill>
                  <a:prstClr val="black"/>
                </a:solidFill>
              </a:endParaRPr>
            </a:p>
          </p:txBody>
        </p:sp>
        <p:sp>
          <p:nvSpPr>
            <p:cNvPr id="16" name="Textfeld 33"/>
            <p:cNvSpPr txBox="1"/>
            <p:nvPr/>
          </p:nvSpPr>
          <p:spPr>
            <a:xfrm>
              <a:off x="4103970" y="6561781"/>
              <a:ext cx="439544" cy="307777"/>
            </a:xfrm>
            <a:prstGeom prst="rect">
              <a:avLst/>
            </a:prstGeom>
            <a:noFill/>
          </p:spPr>
          <p:txBody>
            <a:bodyPr wrap="none" rtlCol="0">
              <a:spAutoFit/>
            </a:bodyPr>
            <a:lstStyle/>
            <a:p>
              <a:pPr algn="ctr"/>
              <a:r>
                <a:rPr lang="de-DE" sz="1400" dirty="0">
                  <a:solidFill>
                    <a:prstClr val="black"/>
                  </a:solidFill>
                </a:rPr>
                <a:t>SLR</a:t>
              </a:r>
            </a:p>
          </p:txBody>
        </p:sp>
      </p:grpSp>
      <p:sp>
        <p:nvSpPr>
          <p:cNvPr id="20" name="TextBox 19"/>
          <p:cNvSpPr txBox="1"/>
          <p:nvPr/>
        </p:nvSpPr>
        <p:spPr>
          <a:xfrm>
            <a:off x="9115401" y="6530314"/>
            <a:ext cx="1531060" cy="300082"/>
          </a:xfrm>
          <a:prstGeom prst="rect">
            <a:avLst/>
          </a:prstGeom>
          <a:noFill/>
        </p:spPr>
        <p:txBody>
          <a:bodyPr wrap="none" rtlCol="0">
            <a:spAutoFit/>
          </a:bodyPr>
          <a:lstStyle/>
          <a:p>
            <a:r>
              <a:rPr lang="de-DE" sz="1350" dirty="0">
                <a:solidFill>
                  <a:prstClr val="black"/>
                </a:solidFill>
              </a:rPr>
              <a:t>Source: Vinke </a:t>
            </a:r>
            <a:r>
              <a:rPr lang="de-DE" sz="1350" dirty="0">
                <a:solidFill>
                  <a:prstClr val="black"/>
                </a:solidFill>
              </a:rPr>
              <a:t>2019</a:t>
            </a:r>
            <a:endParaRPr lang="de-DE" sz="1350" dirty="0">
              <a:solidFill>
                <a:prstClr val="black"/>
              </a:solidFill>
            </a:endParaRPr>
          </a:p>
        </p:txBody>
      </p:sp>
      <p:sp>
        <p:nvSpPr>
          <p:cNvPr id="2" name="Rectangle 1"/>
          <p:cNvSpPr/>
          <p:nvPr/>
        </p:nvSpPr>
        <p:spPr>
          <a:xfrm>
            <a:off x="2217107" y="2091848"/>
            <a:ext cx="7991605" cy="2246769"/>
          </a:xfrm>
          <a:prstGeom prst="rect">
            <a:avLst/>
          </a:prstGeom>
          <a:solidFill>
            <a:schemeClr val="bg1">
              <a:alpha val="84000"/>
            </a:schemeClr>
          </a:solidFill>
        </p:spPr>
        <p:txBody>
          <a:bodyPr wrap="square">
            <a:spAutoFit/>
          </a:bodyPr>
          <a:lstStyle/>
          <a:p>
            <a:r>
              <a:rPr lang="en-US" sz="2800" dirty="0" smtClean="0">
                <a:effectLst/>
                <a:ea typeface="Times New Roman" panose="02020603050405020304" pitchFamily="18" charset="0"/>
              </a:rPr>
              <a:t>“When the sea level rises sometimes we have dead children who were playing in the ocean where they used to play. They are taken away by the sea. It happened nearby at the ocean side. Two children. 3 and 1 year old”, Interview </a:t>
            </a:r>
            <a:r>
              <a:rPr lang="en-US" sz="2800" dirty="0" err="1" smtClean="0">
                <a:effectLst/>
                <a:ea typeface="Times New Roman" panose="02020603050405020304" pitchFamily="18" charset="0"/>
              </a:rPr>
              <a:t>Ailuk</a:t>
            </a:r>
            <a:r>
              <a:rPr lang="en-US" sz="2800" dirty="0" smtClean="0">
                <a:effectLst/>
                <a:ea typeface="Times New Roman" panose="02020603050405020304" pitchFamily="18" charset="0"/>
              </a:rPr>
              <a:t>.</a:t>
            </a:r>
            <a:endParaRPr lang="de-DE" sz="2800" dirty="0"/>
          </a:p>
        </p:txBody>
      </p:sp>
      <p:sp>
        <p:nvSpPr>
          <p:cNvPr id="3" name="Rectangle 2"/>
          <p:cNvSpPr/>
          <p:nvPr/>
        </p:nvSpPr>
        <p:spPr>
          <a:xfrm>
            <a:off x="3333930" y="4658642"/>
            <a:ext cx="7583376" cy="1384995"/>
          </a:xfrm>
          <a:prstGeom prst="rect">
            <a:avLst/>
          </a:prstGeom>
          <a:solidFill>
            <a:schemeClr val="bg2"/>
          </a:solidFill>
        </p:spPr>
        <p:txBody>
          <a:bodyPr wrap="square">
            <a:spAutoFit/>
          </a:bodyPr>
          <a:lstStyle/>
          <a:p>
            <a:pPr lvl="0"/>
            <a:r>
              <a:rPr lang="en-US" sz="2800" dirty="0" smtClean="0">
                <a:solidFill>
                  <a:prstClr val="black"/>
                </a:solidFill>
                <a:cs typeface="Times New Roman" panose="02020603050405020304" pitchFamily="18" charset="0"/>
              </a:rPr>
              <a:t>”Food </a:t>
            </a:r>
            <a:r>
              <a:rPr lang="en-US" sz="2800" dirty="0">
                <a:solidFill>
                  <a:prstClr val="black"/>
                </a:solidFill>
                <a:cs typeface="Times New Roman" panose="02020603050405020304" pitchFamily="18" charset="0"/>
              </a:rPr>
              <a:t>crops are decreasing. The water lenses are salinized. People have to rely on imported food” (</a:t>
            </a:r>
            <a:r>
              <a:rPr lang="en-US" sz="2800" dirty="0" err="1">
                <a:solidFill>
                  <a:prstClr val="black"/>
                </a:solidFill>
                <a:cs typeface="Times New Roman" panose="02020603050405020304" pitchFamily="18" charset="0"/>
              </a:rPr>
              <a:t>Maloelap</a:t>
            </a:r>
            <a:r>
              <a:rPr lang="en-US" sz="2800" dirty="0">
                <a:solidFill>
                  <a:prstClr val="black"/>
                </a:solidFill>
                <a:cs typeface="Times New Roman" panose="02020603050405020304" pitchFamily="18" charset="0"/>
              </a:rPr>
              <a:t> Interview </a:t>
            </a:r>
            <a:r>
              <a:rPr lang="en-US" sz="2800" dirty="0" smtClean="0">
                <a:solidFill>
                  <a:prstClr val="black"/>
                </a:solidFill>
                <a:cs typeface="Times New Roman" panose="02020603050405020304" pitchFamily="18" charset="0"/>
              </a:rPr>
              <a:t>2)”</a:t>
            </a:r>
            <a:endParaRPr lang="en-US" dirty="0">
              <a:solidFill>
                <a:prstClr val="black"/>
              </a:solidFill>
              <a:cs typeface="Times New Roman" panose="02020603050405020304" pitchFamily="18" charset="0"/>
            </a:endParaRPr>
          </a:p>
        </p:txBody>
      </p:sp>
    </p:spTree>
    <p:extLst>
      <p:ext uri="{BB962C8B-B14F-4D97-AF65-F5344CB8AC3E}">
        <p14:creationId xmlns:p14="http://schemas.microsoft.com/office/powerpoint/2010/main" val="357961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9396" y="1281762"/>
            <a:ext cx="5069840" cy="2831544"/>
          </a:xfrm>
          <a:prstGeom prst="rect">
            <a:avLst/>
          </a:prstGeom>
        </p:spPr>
        <p:txBody>
          <a:bodyPr wrap="square">
            <a:spAutoFit/>
          </a:bodyPr>
          <a:lstStyle/>
          <a:p>
            <a:r>
              <a:rPr lang="en-US" sz="2000" dirty="0">
                <a:solidFill>
                  <a:prstClr val="black"/>
                </a:solidFill>
                <a:ea typeface="Times New Roman" panose="02020603050405020304" pitchFamily="18" charset="0"/>
              </a:rPr>
              <a:t>“[…] people are losing their culture out there. Their own culture and the custom of togetherness” (Expert Interview Majuro, Community Expert 1). </a:t>
            </a:r>
          </a:p>
          <a:p>
            <a:endParaRPr lang="en-US" sz="2000" dirty="0">
              <a:solidFill>
                <a:prstClr val="black"/>
              </a:solidFill>
            </a:endParaRPr>
          </a:p>
          <a:p>
            <a:r>
              <a:rPr lang="en-US" sz="2000" dirty="0">
                <a:solidFill>
                  <a:prstClr val="black"/>
                </a:solidFill>
              </a:rPr>
              <a:t>“Food crops are decreasing. The water lenses are salinized. People have to rely on imported food” (</a:t>
            </a:r>
            <a:r>
              <a:rPr lang="en-US" sz="2000" dirty="0" err="1">
                <a:solidFill>
                  <a:prstClr val="black"/>
                </a:solidFill>
              </a:rPr>
              <a:t>Maloelap</a:t>
            </a:r>
            <a:r>
              <a:rPr lang="en-US" sz="2000" dirty="0">
                <a:solidFill>
                  <a:prstClr val="black"/>
                </a:solidFill>
              </a:rPr>
              <a:t> Interview 2).</a:t>
            </a:r>
            <a:endParaRPr lang="en-US" sz="2000" dirty="0">
              <a:solidFill>
                <a:prstClr val="black"/>
              </a:solidFill>
            </a:endParaRPr>
          </a:p>
          <a:p>
            <a:endParaRPr lang="en-US" dirty="0">
              <a:solidFill>
                <a:prstClr val="black"/>
              </a:solidFill>
            </a:endParaRPr>
          </a:p>
        </p:txBody>
      </p:sp>
      <p:pic>
        <p:nvPicPr>
          <p:cNvPr id="3" name="Picture 2"/>
          <p:cNvPicPr>
            <a:picLocks noChangeAspect="1"/>
          </p:cNvPicPr>
          <p:nvPr/>
        </p:nvPicPr>
        <p:blipFill>
          <a:blip r:embed="rId2"/>
          <a:stretch>
            <a:fillRect/>
          </a:stretch>
        </p:blipFill>
        <p:spPr>
          <a:xfrm>
            <a:off x="1651000" y="3974253"/>
            <a:ext cx="4058920" cy="2705946"/>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7328551" y="726510"/>
            <a:ext cx="3985528" cy="5953689"/>
          </a:xfrm>
          <a:prstGeom prst="rect">
            <a:avLst/>
          </a:prstGeom>
          <a:ln w="38100">
            <a:solidFill>
              <a:schemeClr val="tx1"/>
            </a:solidFill>
          </a:ln>
        </p:spPr>
      </p:pic>
      <p:sp>
        <p:nvSpPr>
          <p:cNvPr id="5" name="Title 1"/>
          <p:cNvSpPr txBox="1">
            <a:spLocks/>
          </p:cNvSpPr>
          <p:nvPr/>
        </p:nvSpPr>
        <p:spPr bwMode="auto">
          <a:xfrm>
            <a:off x="1733022" y="166771"/>
            <a:ext cx="9800242" cy="75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FF9933"/>
                </a:solidFill>
                <a:latin typeface="+mj-lt"/>
                <a:ea typeface="+mj-ea"/>
                <a:cs typeface="ヒラギノ角ゴ Pro W3" pitchFamily="4" charset="-128"/>
              </a:defRPr>
            </a:lvl1pPr>
            <a:lvl2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2pPr>
            <a:lvl3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3pPr>
            <a:lvl4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4pPr>
            <a:lvl5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5pPr>
            <a:lvl6pPr marL="4572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6pPr>
            <a:lvl7pPr marL="9144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7pPr>
            <a:lvl8pPr marL="13716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8pPr>
            <a:lvl9pPr marL="18288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9pPr>
          </a:lstStyle>
          <a:p>
            <a:pPr>
              <a:defRPr/>
            </a:pPr>
            <a:r>
              <a:rPr lang="de-DE" b="0" kern="0" dirty="0" smtClean="0">
                <a:solidFill>
                  <a:schemeClr val="tx1"/>
                </a:solidFill>
                <a:latin typeface="Times New Roman" panose="02020603050405020304" pitchFamily="18" charset="0"/>
                <a:ea typeface="ヒラギノ角ゴ Pro W3"/>
                <a:cs typeface="Times New Roman" panose="02020603050405020304" pitchFamily="18" charset="0"/>
              </a:rPr>
              <a:t>Loss </a:t>
            </a:r>
            <a:r>
              <a:rPr lang="de-DE" b="0" kern="0" dirty="0" err="1" smtClean="0">
                <a:solidFill>
                  <a:schemeClr val="tx1"/>
                </a:solidFill>
                <a:latin typeface="Times New Roman" panose="02020603050405020304" pitchFamily="18" charset="0"/>
                <a:ea typeface="ヒラギノ角ゴ Pro W3"/>
                <a:cs typeface="Times New Roman" panose="02020603050405020304" pitchFamily="18" charset="0"/>
              </a:rPr>
              <a:t>of</a:t>
            </a:r>
            <a:r>
              <a:rPr lang="de-DE" b="0" kern="0" dirty="0" smtClean="0">
                <a:solidFill>
                  <a:schemeClr val="tx1"/>
                </a:solidFill>
                <a:latin typeface="Times New Roman" panose="02020603050405020304" pitchFamily="18" charset="0"/>
                <a:ea typeface="ヒラギノ角ゴ Pro W3"/>
                <a:cs typeface="Times New Roman" panose="02020603050405020304" pitchFamily="18" charset="0"/>
              </a:rPr>
              <a:t> Culture </a:t>
            </a:r>
            <a:r>
              <a:rPr lang="de-DE" b="0" kern="0" dirty="0" err="1" smtClean="0">
                <a:solidFill>
                  <a:schemeClr val="tx1"/>
                </a:solidFill>
                <a:latin typeface="Times New Roman" panose="02020603050405020304" pitchFamily="18" charset="0"/>
                <a:ea typeface="ヒラギノ角ゴ Pro W3"/>
                <a:cs typeface="Times New Roman" panose="02020603050405020304" pitchFamily="18" charset="0"/>
              </a:rPr>
              <a:t>and</a:t>
            </a:r>
            <a:r>
              <a:rPr lang="de-DE" b="0" kern="0" dirty="0" smtClean="0">
                <a:solidFill>
                  <a:schemeClr val="tx1"/>
                </a:solidFill>
                <a:latin typeface="Times New Roman" panose="02020603050405020304" pitchFamily="18" charset="0"/>
                <a:ea typeface="ヒラギノ角ゴ Pro W3"/>
                <a:cs typeface="Times New Roman" panose="02020603050405020304" pitchFamily="18" charset="0"/>
              </a:rPr>
              <a:t> Identity</a:t>
            </a:r>
            <a:endParaRPr lang="de-DE" b="0" kern="0" dirty="0">
              <a:solidFill>
                <a:schemeClr val="tx1"/>
              </a:solidFill>
              <a:latin typeface="Times New Roman" panose="02020603050405020304" pitchFamily="18" charset="0"/>
              <a:ea typeface="ヒラギノ角ゴ Pro W3"/>
              <a:cs typeface="Times New Roman" panose="02020603050405020304" pitchFamily="18" charset="0"/>
            </a:endParaRPr>
          </a:p>
        </p:txBody>
      </p:sp>
      <p:sp>
        <p:nvSpPr>
          <p:cNvPr id="6" name="Rectangle 5"/>
          <p:cNvSpPr/>
          <p:nvPr/>
        </p:nvSpPr>
        <p:spPr>
          <a:xfrm>
            <a:off x="4434840" y="4113306"/>
            <a:ext cx="4572000" cy="2308324"/>
          </a:xfrm>
          <a:prstGeom prst="rect">
            <a:avLst/>
          </a:prstGeom>
          <a:solidFill>
            <a:schemeClr val="bg1">
              <a:alpha val="79000"/>
            </a:schemeClr>
          </a:solidFill>
        </p:spPr>
        <p:txBody>
          <a:bodyPr>
            <a:spAutoFit/>
          </a:bodyPr>
          <a:lstStyle/>
          <a:p>
            <a:r>
              <a:rPr lang="en-US" sz="2400" i="1" dirty="0">
                <a:solidFill>
                  <a:prstClr val="black"/>
                </a:solidFill>
              </a:rPr>
              <a:t>“I am not scared to go down the sea. I am scared to move there and be nobody</a:t>
            </a:r>
            <a:r>
              <a:rPr lang="en-US" sz="2400" dirty="0">
                <a:solidFill>
                  <a:prstClr val="black"/>
                </a:solidFill>
              </a:rPr>
              <a:t>” (Expert reports a woman’s story on the outer islands. Expert Interview Majuro, Policy Maker).</a:t>
            </a:r>
            <a:endParaRPr lang="de-DE" sz="2400" dirty="0">
              <a:solidFill>
                <a:prstClr val="black"/>
              </a:solidFill>
            </a:endParaRPr>
          </a:p>
        </p:txBody>
      </p:sp>
    </p:spTree>
    <p:extLst>
      <p:ext uri="{BB962C8B-B14F-4D97-AF65-F5344CB8AC3E}">
        <p14:creationId xmlns:p14="http://schemas.microsoft.com/office/powerpoint/2010/main" val="2582393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dirty="0"/>
          </a:p>
        </p:txBody>
      </p:sp>
      <p:sp>
        <p:nvSpPr>
          <p:cNvPr id="3" name="Content Placeholder 2"/>
          <p:cNvSpPr>
            <a:spLocks noGrp="1"/>
          </p:cNvSpPr>
          <p:nvPr>
            <p:ph idx="1"/>
          </p:nvPr>
        </p:nvSpPr>
        <p:spPr/>
        <p:txBody>
          <a:bodyPr/>
          <a:lstStyle/>
          <a:p>
            <a:endParaRPr lang="de-DE"/>
          </a:p>
        </p:txBody>
      </p:sp>
      <p:pic>
        <p:nvPicPr>
          <p:cNvPr id="4" name="Picture 3"/>
          <p:cNvPicPr>
            <a:picLocks noChangeAspect="1"/>
          </p:cNvPicPr>
          <p:nvPr/>
        </p:nvPicPr>
        <p:blipFill>
          <a:blip r:embed="rId2"/>
          <a:stretch>
            <a:fillRect/>
          </a:stretch>
        </p:blipFill>
        <p:spPr>
          <a:xfrm>
            <a:off x="1224216" y="1240077"/>
            <a:ext cx="9912020" cy="5577764"/>
          </a:xfrm>
          <a:prstGeom prst="rect">
            <a:avLst/>
          </a:prstGeom>
        </p:spPr>
      </p:pic>
      <p:sp>
        <p:nvSpPr>
          <p:cNvPr id="5" name="Title 1"/>
          <p:cNvSpPr txBox="1">
            <a:spLocks/>
          </p:cNvSpPr>
          <p:nvPr/>
        </p:nvSpPr>
        <p:spPr bwMode="auto">
          <a:xfrm>
            <a:off x="1733022" y="166771"/>
            <a:ext cx="9800242" cy="755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a:solidFill>
                  <a:srgbClr val="FF9933"/>
                </a:solidFill>
                <a:latin typeface="+mj-lt"/>
                <a:ea typeface="+mj-ea"/>
                <a:cs typeface="ヒラギノ角ゴ Pro W3" pitchFamily="4" charset="-128"/>
              </a:defRPr>
            </a:lvl1pPr>
            <a:lvl2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2pPr>
            <a:lvl3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3pPr>
            <a:lvl4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4pPr>
            <a:lvl5pPr algn="l" rtl="0" eaLnBrk="0" fontAlgn="base" hangingPunct="0">
              <a:spcBef>
                <a:spcPct val="0"/>
              </a:spcBef>
              <a:spcAft>
                <a:spcPct val="0"/>
              </a:spcAft>
              <a:defRPr sz="3200" b="1">
                <a:solidFill>
                  <a:srgbClr val="FF9933"/>
                </a:solidFill>
                <a:latin typeface="Calibri" pitchFamily="34" charset="0"/>
                <a:ea typeface="ヒラギノ角ゴ Pro W3" pitchFamily="48" charset="-128"/>
                <a:cs typeface="ヒラギノ角ゴ Pro W3" pitchFamily="4" charset="-128"/>
              </a:defRPr>
            </a:lvl5pPr>
            <a:lvl6pPr marL="4572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6pPr>
            <a:lvl7pPr marL="9144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7pPr>
            <a:lvl8pPr marL="13716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8pPr>
            <a:lvl9pPr marL="1828800" algn="l" rtl="0" eaLnBrk="1" fontAlgn="base" hangingPunct="1">
              <a:spcBef>
                <a:spcPct val="0"/>
              </a:spcBef>
              <a:spcAft>
                <a:spcPct val="0"/>
              </a:spcAft>
              <a:defRPr sz="3200" b="1">
                <a:solidFill>
                  <a:srgbClr val="FF9933"/>
                </a:solidFill>
                <a:latin typeface="Calibri" pitchFamily="34" charset="0"/>
                <a:ea typeface="ヒラギノ角ゴ Pro W3" pitchFamily="48" charset="-128"/>
              </a:defRPr>
            </a:lvl9pPr>
          </a:lstStyle>
          <a:p>
            <a:pPr>
              <a:defRPr/>
            </a:pPr>
            <a:r>
              <a:rPr lang="de-DE" b="0" kern="0" dirty="0" smtClean="0">
                <a:solidFill>
                  <a:prstClr val="black"/>
                </a:solidFill>
                <a:latin typeface="Times New Roman" panose="02020603050405020304" pitchFamily="18" charset="0"/>
                <a:ea typeface="ヒラギノ角ゴ Pro W3"/>
                <a:cs typeface="Times New Roman" panose="02020603050405020304" pitchFamily="18" charset="0"/>
              </a:rPr>
              <a:t>Vulnerable Groups </a:t>
            </a:r>
            <a:r>
              <a:rPr lang="de-DE" b="0" kern="0" dirty="0" err="1" smtClean="0">
                <a:solidFill>
                  <a:prstClr val="black"/>
                </a:solidFill>
                <a:latin typeface="Times New Roman" panose="02020603050405020304" pitchFamily="18" charset="0"/>
                <a:ea typeface="ヒラギノ角ゴ Pro W3"/>
                <a:cs typeface="Times New Roman" panose="02020603050405020304" pitchFamily="18" charset="0"/>
              </a:rPr>
              <a:t>and</a:t>
            </a:r>
            <a:r>
              <a:rPr lang="de-DE" b="0" kern="0" dirty="0" smtClean="0">
                <a:solidFill>
                  <a:prstClr val="black"/>
                </a:solidFill>
                <a:latin typeface="Times New Roman" panose="02020603050405020304" pitchFamily="18" charset="0"/>
                <a:ea typeface="ヒラギノ角ゴ Pro W3"/>
                <a:cs typeface="Times New Roman" panose="02020603050405020304" pitchFamily="18" charset="0"/>
              </a:rPr>
              <a:t> </a:t>
            </a:r>
            <a:r>
              <a:rPr lang="de-DE" b="0" kern="0" dirty="0" err="1" smtClean="0">
                <a:solidFill>
                  <a:prstClr val="black"/>
                </a:solidFill>
                <a:latin typeface="Times New Roman" panose="02020603050405020304" pitchFamily="18" charset="0"/>
                <a:ea typeface="ヒラギノ角ゴ Pro W3"/>
                <a:cs typeface="Times New Roman" panose="02020603050405020304" pitchFamily="18" charset="0"/>
              </a:rPr>
              <a:t>Intersectionality</a:t>
            </a:r>
            <a:r>
              <a:rPr lang="de-DE" b="0" kern="0" dirty="0" smtClean="0">
                <a:solidFill>
                  <a:prstClr val="black"/>
                </a:solidFill>
                <a:latin typeface="Times New Roman" panose="02020603050405020304" pitchFamily="18" charset="0"/>
                <a:ea typeface="ヒラギノ角ゴ Pro W3"/>
                <a:cs typeface="Times New Roman" panose="02020603050405020304" pitchFamily="18" charset="0"/>
              </a:rPr>
              <a:t> </a:t>
            </a:r>
            <a:endParaRPr lang="de-DE" b="0" kern="0" dirty="0">
              <a:solidFill>
                <a:prstClr val="black"/>
              </a:solidFill>
              <a:latin typeface="Times New Roman" panose="02020603050405020304" pitchFamily="18" charset="0"/>
              <a:ea typeface="ヒラギノ角ゴ Pro W3"/>
              <a:cs typeface="Times New Roman" panose="02020603050405020304" pitchFamily="18" charset="0"/>
            </a:endParaRPr>
          </a:p>
        </p:txBody>
      </p:sp>
    </p:spTree>
    <p:extLst>
      <p:ext uri="{BB962C8B-B14F-4D97-AF65-F5344CB8AC3E}">
        <p14:creationId xmlns:p14="http://schemas.microsoft.com/office/powerpoint/2010/main" val="2640323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3726180" cy="5732304"/>
          </a:xfrm>
        </p:spPr>
        <p:txBody>
          <a:bodyPr/>
          <a:lstStyle/>
          <a:p>
            <a:pPr marL="0" indent="0" algn="ctr">
              <a:buNone/>
            </a:pPr>
            <a:r>
              <a:rPr lang="de-DE" sz="3200" dirty="0" smtClean="0">
                <a:latin typeface="Times New Roman" panose="02020603050405020304" pitchFamily="18" charset="0"/>
                <a:cs typeface="Times New Roman" panose="02020603050405020304" pitchFamily="18" charset="0"/>
              </a:rPr>
              <a:t>Germany (Ahrtal) </a:t>
            </a:r>
            <a:r>
              <a:rPr lang="de-DE" sz="3200" dirty="0" err="1" smtClean="0">
                <a:latin typeface="Times New Roman" panose="02020603050405020304" pitchFamily="18" charset="0"/>
                <a:cs typeface="Times New Roman" panose="02020603050405020304" pitchFamily="18" charset="0"/>
              </a:rPr>
              <a:t>Floods</a:t>
            </a:r>
            <a:r>
              <a:rPr lang="de-DE" sz="3200" dirty="0" smtClean="0">
                <a:latin typeface="Times New Roman" panose="02020603050405020304" pitchFamily="18" charset="0"/>
                <a:cs typeface="Times New Roman" panose="02020603050405020304" pitchFamily="18" charset="0"/>
              </a:rPr>
              <a:t> 2021</a:t>
            </a:r>
          </a:p>
          <a:p>
            <a:pPr marL="0" indent="0">
              <a:buNone/>
            </a:pPr>
            <a:endParaRPr lang="de-DE" sz="3200" dirty="0" smtClean="0">
              <a:latin typeface="Times New Roman" panose="02020603050405020304" pitchFamily="18" charset="0"/>
              <a:cs typeface="Times New Roman" panose="02020603050405020304" pitchFamily="18" charset="0"/>
            </a:endParaRPr>
          </a:p>
          <a:p>
            <a:r>
              <a:rPr lang="de-DE" dirty="0" smtClean="0">
                <a:latin typeface="Times New Roman" panose="02020603050405020304" pitchFamily="18" charset="0"/>
                <a:cs typeface="Times New Roman" panose="02020603050405020304" pitchFamily="18" charset="0"/>
              </a:rPr>
              <a:t>180 </a:t>
            </a:r>
            <a:r>
              <a:rPr lang="de-DE" dirty="0" err="1" smtClean="0">
                <a:latin typeface="Times New Roman" panose="02020603050405020304" pitchFamily="18" charset="0"/>
                <a:cs typeface="Times New Roman" panose="02020603050405020304" pitchFamily="18" charset="0"/>
              </a:rPr>
              <a:t>casualties</a:t>
            </a:r>
            <a:r>
              <a:rPr lang="de-DE" dirty="0" smtClean="0">
                <a:latin typeface="Times New Roman" panose="02020603050405020304" pitchFamily="18" charset="0"/>
                <a:cs typeface="Times New Roman" panose="02020603050405020304" pitchFamily="18" charset="0"/>
              </a:rPr>
              <a:t> </a:t>
            </a:r>
          </a:p>
          <a:p>
            <a:r>
              <a:rPr lang="de-DE" dirty="0" smtClean="0">
                <a:latin typeface="Times New Roman" panose="02020603050405020304" pitchFamily="18" charset="0"/>
                <a:cs typeface="Times New Roman" panose="02020603050405020304" pitchFamily="18" charset="0"/>
              </a:rPr>
              <a:t>12 </a:t>
            </a:r>
            <a:r>
              <a:rPr lang="de-DE" dirty="0" err="1" smtClean="0">
                <a:latin typeface="Times New Roman" panose="02020603050405020304" pitchFamily="18" charset="0"/>
                <a:cs typeface="Times New Roman" panose="02020603050405020304" pitchFamily="18" charset="0"/>
              </a:rPr>
              <a:t>people</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with</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disabilities</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passed</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away</a:t>
            </a:r>
            <a:r>
              <a:rPr lang="de-DE" dirty="0" smtClean="0">
                <a:latin typeface="Times New Roman" panose="02020603050405020304" pitchFamily="18" charset="0"/>
                <a:cs typeface="Times New Roman" panose="02020603050405020304" pitchFamily="18" charset="0"/>
              </a:rPr>
              <a:t> in </a:t>
            </a:r>
            <a:r>
              <a:rPr lang="de-DE" dirty="0" err="1" smtClean="0">
                <a:latin typeface="Times New Roman" panose="02020603050405020304" pitchFamily="18" charset="0"/>
                <a:cs typeface="Times New Roman" panose="02020603050405020304" pitchFamily="18" charset="0"/>
              </a:rPr>
              <a:t>Sinzig</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because</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they</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could</a:t>
            </a:r>
            <a:r>
              <a:rPr lang="de-DE" dirty="0" smtClean="0">
                <a:latin typeface="Times New Roman" panose="02020603050405020304" pitchFamily="18" charset="0"/>
                <a:cs typeface="Times New Roman" panose="02020603050405020304" pitchFamily="18" charset="0"/>
              </a:rPr>
              <a:t> not </a:t>
            </a:r>
            <a:r>
              <a:rPr lang="de-DE" dirty="0" err="1" smtClean="0">
                <a:latin typeface="Times New Roman" panose="02020603050405020304" pitchFamily="18" charset="0"/>
                <a:cs typeface="Times New Roman" panose="02020603050405020304" pitchFamily="18" charset="0"/>
              </a:rPr>
              <a:t>self</a:t>
            </a:r>
            <a:r>
              <a:rPr lang="de-DE" dirty="0" err="1">
                <a:latin typeface="Times New Roman" panose="02020603050405020304" pitchFamily="18" charset="0"/>
                <a:cs typeface="Times New Roman" panose="02020603050405020304" pitchFamily="18" charset="0"/>
              </a:rPr>
              <a:t>-</a:t>
            </a:r>
            <a:r>
              <a:rPr lang="de-DE" dirty="0" err="1" smtClean="0">
                <a:latin typeface="Times New Roman" panose="02020603050405020304" pitchFamily="18" charset="0"/>
                <a:cs typeface="Times New Roman" panose="02020603050405020304" pitchFamily="18" charset="0"/>
              </a:rPr>
              <a:t>evacuate</a:t>
            </a:r>
            <a:endParaRPr lang="de-DE" dirty="0" smtClean="0">
              <a:latin typeface="Times New Roman" panose="02020603050405020304" pitchFamily="18" charset="0"/>
              <a:cs typeface="Times New Roman" panose="02020603050405020304" pitchFamily="18" charset="0"/>
            </a:endParaRPr>
          </a:p>
          <a:p>
            <a:pPr marL="0" indent="0">
              <a:buNone/>
            </a:pPr>
            <a:endParaRPr lang="de-DE" dirty="0" smtClean="0">
              <a:latin typeface="Times New Roman" panose="02020603050405020304" pitchFamily="18" charset="0"/>
              <a:cs typeface="Times New Roman" panose="02020603050405020304" pitchFamily="18" charset="0"/>
            </a:endParaRPr>
          </a:p>
        </p:txBody>
      </p:sp>
      <p:pic>
        <p:nvPicPr>
          <p:cNvPr id="1026" name="Picture 2" descr="File:Hochwasser Altenahr Kreuzberg.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680" y="457200"/>
            <a:ext cx="7839710" cy="587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069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97695" y="1420703"/>
            <a:ext cx="7252230" cy="4351338"/>
          </a:xfrm>
        </p:spPr>
      </p:pic>
      <p:sp>
        <p:nvSpPr>
          <p:cNvPr id="5" name="TextBox 4"/>
          <p:cNvSpPr txBox="1"/>
          <p:nvPr/>
        </p:nvSpPr>
        <p:spPr>
          <a:xfrm>
            <a:off x="5843237" y="6211670"/>
            <a:ext cx="4322722" cy="646331"/>
          </a:xfrm>
          <a:prstGeom prst="rect">
            <a:avLst/>
          </a:prstGeom>
          <a:noFill/>
        </p:spPr>
        <p:txBody>
          <a:bodyPr wrap="none" rtlCol="0">
            <a:spAutoFit/>
          </a:bodyPr>
          <a:lstStyle/>
          <a:p>
            <a:r>
              <a:rPr lang="en-US" dirty="0">
                <a:solidFill>
                  <a:prstClr val="black"/>
                </a:solidFill>
              </a:rPr>
              <a:t>New Delhi </a:t>
            </a:r>
            <a:r>
              <a:rPr lang="en-US" dirty="0" err="1">
                <a:solidFill>
                  <a:prstClr val="black"/>
                </a:solidFill>
              </a:rPr>
              <a:t>Construtction</a:t>
            </a:r>
            <a:r>
              <a:rPr lang="en-US" dirty="0">
                <a:solidFill>
                  <a:prstClr val="black"/>
                </a:solidFill>
              </a:rPr>
              <a:t> Workers </a:t>
            </a:r>
          </a:p>
          <a:p>
            <a:r>
              <a:rPr lang="en-US" dirty="0">
                <a:solidFill>
                  <a:prstClr val="black"/>
                </a:solidFill>
              </a:rPr>
              <a:t>Source: Dominique </a:t>
            </a:r>
            <a:r>
              <a:rPr lang="en-US" dirty="0" err="1">
                <a:solidFill>
                  <a:prstClr val="black"/>
                </a:solidFill>
              </a:rPr>
              <a:t>Faget</a:t>
            </a:r>
            <a:r>
              <a:rPr lang="en-US" dirty="0">
                <a:solidFill>
                  <a:prstClr val="black"/>
                </a:solidFill>
              </a:rPr>
              <a:t>/AFP/Getty Images </a:t>
            </a:r>
            <a:endParaRPr lang="de-DE" dirty="0">
              <a:solidFill>
                <a:prstClr val="black"/>
              </a:solidFill>
            </a:endParaRPr>
          </a:p>
        </p:txBody>
      </p:sp>
      <p:sp>
        <p:nvSpPr>
          <p:cNvPr id="6" name="Text Box 1"/>
          <p:cNvSpPr txBox="1">
            <a:spLocks noChangeArrowheads="1"/>
          </p:cNvSpPr>
          <p:nvPr/>
        </p:nvSpPr>
        <p:spPr bwMode="auto">
          <a:xfrm>
            <a:off x="1919288" y="274639"/>
            <a:ext cx="8424862"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Calibri" pitchFamily="34" charset="0"/>
                <a:ea typeface="ヒラギノ角ゴ Pro W3" pitchFamily="4" charset="-128"/>
              </a:defRPr>
            </a:lvl1pPr>
            <a:lvl2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2pPr>
            <a:lvl3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3pPr>
            <a:lvl4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alibri" pitchFamily="34" charset="0"/>
                <a:ea typeface="ヒラギノ角ゴ Pro W3" pitchFamily="4" charset="-128"/>
              </a:defRPr>
            </a:lvl4pPr>
            <a:lvl5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5pPr>
            <a:lvl6pPr marL="25146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6pPr>
            <a:lvl7pPr marL="29718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7pPr>
            <a:lvl8pPr marL="34290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8pPr>
            <a:lvl9pPr marL="38862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9pPr>
          </a:lstStyle>
          <a:p>
            <a:pPr algn="ctr" defTabSz="449263" eaLnBrk="1" fontAlgn="base" hangingPunct="1">
              <a:spcBef>
                <a:spcPct val="0"/>
              </a:spcBef>
              <a:spcAft>
                <a:spcPct val="0"/>
              </a:spcAft>
              <a:buSzPct val="100000"/>
              <a:defRPr/>
            </a:pPr>
            <a:r>
              <a:rPr lang="en-US" altLang="en-US" sz="3200" b="0" kern="0" dirty="0" smtClean="0">
                <a:solidFill>
                  <a:schemeClr val="tx1"/>
                </a:solidFill>
                <a:latin typeface="Times New Roman" panose="02020603050405020304" pitchFamily="18" charset="0"/>
                <a:cs typeface="Times New Roman" panose="02020603050405020304" pitchFamily="18" charset="0"/>
              </a:rPr>
              <a:t>Limits of Habitability:</a:t>
            </a:r>
          </a:p>
          <a:p>
            <a:pPr algn="ctr" defTabSz="449263" eaLnBrk="1" fontAlgn="base" hangingPunct="1">
              <a:spcBef>
                <a:spcPct val="0"/>
              </a:spcBef>
              <a:spcAft>
                <a:spcPct val="0"/>
              </a:spcAft>
              <a:buSzPct val="100000"/>
              <a:defRPr/>
            </a:pPr>
            <a:r>
              <a:rPr lang="en-US" altLang="en-US" sz="3200" b="0" kern="0" dirty="0" smtClean="0">
                <a:solidFill>
                  <a:schemeClr val="tx1"/>
                </a:solidFill>
                <a:latin typeface="Times New Roman" panose="02020603050405020304" pitchFamily="18" charset="0"/>
                <a:cs typeface="Times New Roman" panose="02020603050405020304" pitchFamily="18" charset="0"/>
              </a:rPr>
              <a:t>Health Stressors </a:t>
            </a:r>
            <a:endParaRPr lang="en-US" altLang="en-US" sz="3200" b="0" kern="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051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de-DE" sz="3200" dirty="0" err="1">
                <a:latin typeface="Times New Roman" panose="02020603050405020304" pitchFamily="18" charset="0"/>
                <a:ea typeface="+mn-ea"/>
                <a:cs typeface="Times New Roman" panose="02020603050405020304" pitchFamily="18" charset="0"/>
              </a:rPr>
              <a:t>Battling</a:t>
            </a:r>
            <a:r>
              <a:rPr lang="de-DE" sz="3200" dirty="0">
                <a:latin typeface="Times New Roman" panose="02020603050405020304" pitchFamily="18" charset="0"/>
                <a:ea typeface="+mn-ea"/>
                <a:cs typeface="Times New Roman" panose="02020603050405020304" pitchFamily="18" charset="0"/>
              </a:rPr>
              <a:t> on </a:t>
            </a:r>
            <a:r>
              <a:rPr lang="de-DE" sz="3200" dirty="0" err="1" smtClean="0">
                <a:latin typeface="Times New Roman" panose="02020603050405020304" pitchFamily="18" charset="0"/>
                <a:ea typeface="+mn-ea"/>
                <a:cs typeface="Times New Roman" panose="02020603050405020304" pitchFamily="18" charset="0"/>
              </a:rPr>
              <a:t>Many</a:t>
            </a:r>
            <a:r>
              <a:rPr lang="de-DE" sz="3200" dirty="0" smtClean="0">
                <a:latin typeface="Times New Roman" panose="02020603050405020304" pitchFamily="18" charset="0"/>
                <a:ea typeface="+mn-ea"/>
                <a:cs typeface="Times New Roman" panose="02020603050405020304" pitchFamily="18" charset="0"/>
              </a:rPr>
              <a:t> </a:t>
            </a:r>
            <a:r>
              <a:rPr lang="de-DE" sz="3200" dirty="0" err="1" smtClean="0">
                <a:latin typeface="Times New Roman" panose="02020603050405020304" pitchFamily="18" charset="0"/>
                <a:ea typeface="+mn-ea"/>
                <a:cs typeface="Times New Roman" panose="02020603050405020304" pitchFamily="18" charset="0"/>
              </a:rPr>
              <a:t>Fronts</a:t>
            </a:r>
            <a:endParaRPr lang="de-DE" sz="3200" dirty="0">
              <a:latin typeface="Times New Roman" panose="02020603050405020304" pitchFamily="18" charset="0"/>
              <a:ea typeface="+mn-ea"/>
              <a:cs typeface="Times New Roman" panose="02020603050405020304" pitchFamily="18" charset="0"/>
            </a:endParaRPr>
          </a:p>
        </p:txBody>
      </p:sp>
      <p:sp>
        <p:nvSpPr>
          <p:cNvPr id="4" name="Footer Placeholder 3"/>
          <p:cNvSpPr>
            <a:spLocks noGrp="1"/>
          </p:cNvSpPr>
          <p:nvPr>
            <p:ph type="ftr" sz="quarter" idx="11"/>
          </p:nvPr>
        </p:nvSpPr>
        <p:spPr>
          <a:xfrm>
            <a:off x="4371704" y="6445250"/>
            <a:ext cx="6296297" cy="412750"/>
          </a:xfrm>
        </p:spPr>
        <p:txBody>
          <a:bodyPr/>
          <a:lstStyle/>
          <a:p>
            <a:endParaRPr lang="en-US" dirty="0">
              <a:solidFill>
                <a:prstClr val="black"/>
              </a:solidFill>
            </a:endParaRPr>
          </a:p>
        </p:txBody>
      </p:sp>
      <p:sp>
        <p:nvSpPr>
          <p:cNvPr id="6" name="Content Placeholder 5"/>
          <p:cNvSpPr>
            <a:spLocks noGrp="1"/>
          </p:cNvSpPr>
          <p:nvPr>
            <p:ph idx="1"/>
          </p:nvPr>
        </p:nvSpPr>
        <p:spPr>
          <a:xfrm>
            <a:off x="250257" y="1401112"/>
            <a:ext cx="13022981" cy="4525963"/>
          </a:xfrm>
        </p:spPr>
        <p:txBody>
          <a:bodyPr>
            <a:normAutofit/>
          </a:bodyPr>
          <a:lstStyle/>
          <a:p>
            <a:pPr marL="0" indent="0">
              <a:buNone/>
            </a:pPr>
            <a:r>
              <a:rPr lang="en-GB" sz="2400" dirty="0" smtClean="0"/>
              <a:t>In the midst of the pandemic, cyclone Harold hit several Pacific Island Countries in April 2020</a:t>
            </a:r>
          </a:p>
          <a:p>
            <a:pPr marL="0" indent="0">
              <a:buNone/>
            </a:pPr>
            <a:endParaRPr lang="en-GB" sz="2400" dirty="0" smtClean="0"/>
          </a:p>
          <a:p>
            <a:pPr marL="0" indent="0">
              <a:buNone/>
            </a:pPr>
            <a:r>
              <a:rPr lang="en-GB" sz="2400" dirty="0" smtClean="0">
                <a:sym typeface="Wingdings" panose="05000000000000000000" pitchFamily="2" charset="2"/>
              </a:rPr>
              <a:t></a:t>
            </a:r>
            <a:r>
              <a:rPr lang="en-GB" sz="2400" dirty="0" smtClean="0"/>
              <a:t> </a:t>
            </a:r>
            <a:r>
              <a:rPr lang="en-US" sz="2400" dirty="0"/>
              <a:t>New risk landscape requires new cooperation and capacities</a:t>
            </a:r>
          </a:p>
          <a:p>
            <a:pPr marL="0" indent="0">
              <a:buNone/>
            </a:pPr>
            <a:endParaRPr lang="en-GB"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227" y="2926759"/>
            <a:ext cx="4546387" cy="3409790"/>
          </a:xfrm>
          <a:prstGeom prst="rect">
            <a:avLst/>
          </a:prstGeom>
        </p:spPr>
      </p:pic>
      <p:sp>
        <p:nvSpPr>
          <p:cNvPr id="9" name="Rectangle 8"/>
          <p:cNvSpPr/>
          <p:nvPr/>
        </p:nvSpPr>
        <p:spPr>
          <a:xfrm>
            <a:off x="6096001" y="6489701"/>
            <a:ext cx="3965251" cy="430887"/>
          </a:xfrm>
          <a:prstGeom prst="rect">
            <a:avLst/>
          </a:prstGeom>
        </p:spPr>
        <p:txBody>
          <a:bodyPr wrap="square">
            <a:spAutoFit/>
          </a:bodyPr>
          <a:lstStyle/>
          <a:p>
            <a:r>
              <a:rPr lang="de-DE" sz="1100" dirty="0">
                <a:solidFill>
                  <a:prstClr val="white">
                    <a:lumMod val="65000"/>
                  </a:prstClr>
                </a:solidFill>
              </a:rPr>
              <a:t>Picture Source: </a:t>
            </a:r>
          </a:p>
          <a:p>
            <a:r>
              <a:rPr lang="de-DE" sz="1100" dirty="0">
                <a:solidFill>
                  <a:prstClr val="white">
                    <a:lumMod val="65000"/>
                  </a:prstClr>
                </a:solidFill>
              </a:rPr>
              <a:t>https://www.jma.go.jp/jma/en/copyright.html  / </a:t>
            </a:r>
            <a:r>
              <a:rPr lang="de-DE" sz="1100" dirty="0" err="1">
                <a:solidFill>
                  <a:prstClr val="white">
                    <a:lumMod val="65000"/>
                  </a:prstClr>
                </a:solidFill>
              </a:rPr>
              <a:t>wikimedia</a:t>
            </a:r>
            <a:r>
              <a:rPr lang="de-DE" sz="1100" dirty="0">
                <a:solidFill>
                  <a:prstClr val="white">
                    <a:lumMod val="65000"/>
                  </a:prstClr>
                </a:solidFill>
              </a:rPr>
              <a:t> </a:t>
            </a:r>
          </a:p>
        </p:txBody>
      </p:sp>
      <p:sp>
        <p:nvSpPr>
          <p:cNvPr id="3" name="TextBox 2"/>
          <p:cNvSpPr txBox="1"/>
          <p:nvPr/>
        </p:nvSpPr>
        <p:spPr>
          <a:xfrm>
            <a:off x="8470266" y="5304517"/>
            <a:ext cx="3622338" cy="923330"/>
          </a:xfrm>
          <a:prstGeom prst="rect">
            <a:avLst/>
          </a:prstGeom>
          <a:noFill/>
        </p:spPr>
        <p:txBody>
          <a:bodyPr wrap="none" rtlCol="0">
            <a:spAutoFit/>
          </a:bodyPr>
          <a:lstStyle/>
          <a:p>
            <a:r>
              <a:rPr lang="de-DE" dirty="0">
                <a:solidFill>
                  <a:prstClr val="black"/>
                </a:solidFill>
              </a:rPr>
              <a:t>See also Vinke et al (2020)</a:t>
            </a:r>
          </a:p>
          <a:p>
            <a:r>
              <a:rPr lang="de-DE" dirty="0">
                <a:solidFill>
                  <a:prstClr val="black"/>
                </a:solidFill>
              </a:rPr>
              <a:t> Corona </a:t>
            </a:r>
            <a:r>
              <a:rPr lang="de-DE" dirty="0" err="1">
                <a:solidFill>
                  <a:prstClr val="black"/>
                </a:solidFill>
              </a:rPr>
              <a:t>and</a:t>
            </a:r>
            <a:r>
              <a:rPr lang="de-DE" dirty="0">
                <a:solidFill>
                  <a:prstClr val="black"/>
                </a:solidFill>
              </a:rPr>
              <a:t> </a:t>
            </a:r>
            <a:r>
              <a:rPr lang="de-DE" dirty="0" err="1">
                <a:solidFill>
                  <a:prstClr val="black"/>
                </a:solidFill>
              </a:rPr>
              <a:t>the</a:t>
            </a:r>
            <a:r>
              <a:rPr lang="de-DE" dirty="0">
                <a:solidFill>
                  <a:prstClr val="black"/>
                </a:solidFill>
              </a:rPr>
              <a:t> </a:t>
            </a:r>
            <a:r>
              <a:rPr lang="de-DE" dirty="0" err="1">
                <a:solidFill>
                  <a:prstClr val="black"/>
                </a:solidFill>
              </a:rPr>
              <a:t>Climate</a:t>
            </a:r>
            <a:endParaRPr lang="de-DE" dirty="0">
              <a:solidFill>
                <a:prstClr val="black"/>
              </a:solidFill>
            </a:endParaRPr>
          </a:p>
          <a:p>
            <a:r>
              <a:rPr lang="de-DE" dirty="0">
                <a:solidFill>
                  <a:prstClr val="black"/>
                </a:solidFill>
              </a:rPr>
              <a:t> – A </a:t>
            </a:r>
            <a:r>
              <a:rPr lang="de-DE" dirty="0" err="1">
                <a:solidFill>
                  <a:prstClr val="black"/>
                </a:solidFill>
              </a:rPr>
              <a:t>Comparison</a:t>
            </a:r>
            <a:r>
              <a:rPr lang="de-DE" dirty="0">
                <a:solidFill>
                  <a:prstClr val="black"/>
                </a:solidFill>
              </a:rPr>
              <a:t> </a:t>
            </a:r>
            <a:r>
              <a:rPr lang="de-DE" dirty="0" err="1">
                <a:solidFill>
                  <a:prstClr val="black"/>
                </a:solidFill>
              </a:rPr>
              <a:t>of</a:t>
            </a:r>
            <a:r>
              <a:rPr lang="de-DE" dirty="0">
                <a:solidFill>
                  <a:prstClr val="black"/>
                </a:solidFill>
              </a:rPr>
              <a:t> </a:t>
            </a:r>
            <a:r>
              <a:rPr lang="de-DE" dirty="0" err="1">
                <a:solidFill>
                  <a:prstClr val="black"/>
                </a:solidFill>
              </a:rPr>
              <a:t>two</a:t>
            </a:r>
            <a:r>
              <a:rPr lang="de-DE" dirty="0">
                <a:solidFill>
                  <a:prstClr val="black"/>
                </a:solidFill>
              </a:rPr>
              <a:t> </a:t>
            </a:r>
            <a:r>
              <a:rPr lang="de-DE" dirty="0" err="1">
                <a:solidFill>
                  <a:prstClr val="black"/>
                </a:solidFill>
              </a:rPr>
              <a:t>Emergencies</a:t>
            </a:r>
            <a:endParaRPr lang="de-DE" dirty="0">
              <a:solidFill>
                <a:prstClr val="black"/>
              </a:solidFill>
            </a:endParaRPr>
          </a:p>
        </p:txBody>
      </p:sp>
    </p:spTree>
    <p:extLst>
      <p:ext uri="{BB962C8B-B14F-4D97-AF65-F5344CB8AC3E}">
        <p14:creationId xmlns:p14="http://schemas.microsoft.com/office/powerpoint/2010/main" val="1321009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spTree>
    <p:extLst>
      <p:ext uri="{BB962C8B-B14F-4D97-AF65-F5344CB8AC3E}">
        <p14:creationId xmlns:p14="http://schemas.microsoft.com/office/powerpoint/2010/main" val="31874332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endParaRPr lang="de-DE"/>
          </a:p>
        </p:txBody>
      </p:sp>
    </p:spTree>
    <p:extLst>
      <p:ext uri="{BB962C8B-B14F-4D97-AF65-F5344CB8AC3E}">
        <p14:creationId xmlns:p14="http://schemas.microsoft.com/office/powerpoint/2010/main" val="384894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sp>
        <p:nvSpPr>
          <p:cNvPr id="3" name="Content Placeholder 2"/>
          <p:cNvSpPr>
            <a:spLocks noGrp="1"/>
          </p:cNvSpPr>
          <p:nvPr>
            <p:ph idx="1"/>
          </p:nvPr>
        </p:nvSpPr>
        <p:spPr/>
        <p:txBody>
          <a:bodyPr/>
          <a:lstStyle/>
          <a:p>
            <a:r>
              <a:rPr lang="en-US" dirty="0" smtClean="0"/>
              <a:t>access </a:t>
            </a:r>
            <a:r>
              <a:rPr lang="en-US" dirty="0"/>
              <a:t>to hospitals and </a:t>
            </a:r>
            <a:r>
              <a:rPr lang="en-US" dirty="0" smtClean="0"/>
              <a:t>healthcare</a:t>
            </a:r>
          </a:p>
          <a:p>
            <a:r>
              <a:rPr lang="en-US" dirty="0" smtClean="0"/>
              <a:t>access </a:t>
            </a:r>
            <a:r>
              <a:rPr lang="en-US" dirty="0"/>
              <a:t>to </a:t>
            </a:r>
            <a:r>
              <a:rPr lang="en-US" dirty="0" smtClean="0"/>
              <a:t>sanitation</a:t>
            </a:r>
          </a:p>
          <a:p>
            <a:r>
              <a:rPr lang="en-US" dirty="0" smtClean="0"/>
              <a:t>access </a:t>
            </a:r>
            <a:r>
              <a:rPr lang="en-US" dirty="0"/>
              <a:t>to </a:t>
            </a:r>
            <a:r>
              <a:rPr lang="en-US" dirty="0" smtClean="0"/>
              <a:t>food</a:t>
            </a:r>
          </a:p>
          <a:p>
            <a:r>
              <a:rPr lang="en-US" dirty="0" smtClean="0"/>
              <a:t>access </a:t>
            </a:r>
            <a:r>
              <a:rPr lang="en-US" dirty="0"/>
              <a:t>to drinking </a:t>
            </a:r>
            <a:r>
              <a:rPr lang="en-US" dirty="0" smtClean="0"/>
              <a:t>water</a:t>
            </a:r>
          </a:p>
          <a:p>
            <a:r>
              <a:rPr lang="en-US" dirty="0" smtClean="0"/>
              <a:t>health </a:t>
            </a:r>
            <a:r>
              <a:rPr lang="en-US" dirty="0"/>
              <a:t>risks associated with the migration </a:t>
            </a:r>
            <a:r>
              <a:rPr lang="en-US" dirty="0" smtClean="0"/>
              <a:t>itself</a:t>
            </a:r>
          </a:p>
          <a:p>
            <a:r>
              <a:rPr lang="en-US" dirty="0" smtClean="0"/>
              <a:t>Mental health impacts of migration and climate impacts </a:t>
            </a:r>
            <a:endParaRPr lang="de-DE" dirty="0"/>
          </a:p>
        </p:txBody>
      </p:sp>
    </p:spTree>
    <p:extLst>
      <p:ext uri="{BB962C8B-B14F-4D97-AF65-F5344CB8AC3E}">
        <p14:creationId xmlns:p14="http://schemas.microsoft.com/office/powerpoint/2010/main" val="19206377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vinke\Pictures\Migration_A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1009650"/>
            <a:ext cx="9010650" cy="48387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707415" y="44624"/>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smtClean="0">
                <a:latin typeface="Times New Roman" panose="02020603050405020304" pitchFamily="18" charset="0"/>
                <a:cs typeface="Times New Roman" panose="02020603050405020304" pitchFamily="18" charset="0"/>
              </a:rPr>
              <a:t>The </a:t>
            </a:r>
            <a:r>
              <a:rPr lang="de-DE" sz="3200" dirty="0" err="1" smtClean="0">
                <a:latin typeface="Times New Roman" panose="02020603050405020304" pitchFamily="18" charset="0"/>
                <a:cs typeface="Times New Roman" panose="02020603050405020304" pitchFamily="18" charset="0"/>
              </a:rPr>
              <a:t>Climate</a:t>
            </a:r>
            <a:r>
              <a:rPr lang="de-DE" sz="3200" dirty="0" smtClean="0">
                <a:latin typeface="Times New Roman" panose="02020603050405020304" pitchFamily="18" charset="0"/>
                <a:cs typeface="Times New Roman" panose="02020603050405020304" pitchFamily="18" charset="0"/>
              </a:rPr>
              <a:t> Change </a:t>
            </a:r>
            <a:r>
              <a:rPr lang="de-DE" sz="3200" dirty="0" err="1" smtClean="0">
                <a:latin typeface="Times New Roman" panose="02020603050405020304" pitchFamily="18" charset="0"/>
                <a:cs typeface="Times New Roman" panose="02020603050405020304" pitchFamily="18" charset="0"/>
              </a:rPr>
              <a:t>and</a:t>
            </a:r>
            <a:r>
              <a:rPr lang="de-DE" sz="3200" dirty="0" smtClean="0">
                <a:latin typeface="Times New Roman" panose="02020603050405020304" pitchFamily="18" charset="0"/>
                <a:cs typeface="Times New Roman" panose="02020603050405020304" pitchFamily="18" charset="0"/>
              </a:rPr>
              <a:t> Migration Nexus </a:t>
            </a:r>
            <a:endParaRPr lang="de-DE" sz="32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5890891" y="6216470"/>
            <a:ext cx="4633448" cy="369332"/>
          </a:xfrm>
          <a:prstGeom prst="rect">
            <a:avLst/>
          </a:prstGeom>
          <a:noFill/>
        </p:spPr>
        <p:txBody>
          <a:bodyPr wrap="none" rtlCol="0">
            <a:spAutoFit/>
          </a:bodyPr>
          <a:lstStyle/>
          <a:p>
            <a:r>
              <a:rPr lang="de-DE" dirty="0">
                <a:solidFill>
                  <a:prstClr val="black"/>
                </a:solidFill>
              </a:rPr>
              <a:t>Source: Nature 478, 447–449(27 </a:t>
            </a:r>
            <a:r>
              <a:rPr lang="de-DE" dirty="0" err="1">
                <a:solidFill>
                  <a:prstClr val="black"/>
                </a:solidFill>
              </a:rPr>
              <a:t>October</a:t>
            </a:r>
            <a:r>
              <a:rPr lang="de-DE" dirty="0">
                <a:solidFill>
                  <a:prstClr val="black"/>
                </a:solidFill>
              </a:rPr>
              <a:t> 2011)</a:t>
            </a:r>
          </a:p>
        </p:txBody>
      </p:sp>
    </p:spTree>
    <p:extLst>
      <p:ext uri="{BB962C8B-B14F-4D97-AF65-F5344CB8AC3E}">
        <p14:creationId xmlns:p14="http://schemas.microsoft.com/office/powerpoint/2010/main" val="35778703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8648" y="0"/>
            <a:ext cx="9269730" cy="1143000"/>
          </a:xfrm>
        </p:spPr>
        <p:txBody>
          <a:bodyPr>
            <a:normAutofit/>
          </a:bodyPr>
          <a:lstStyle/>
          <a:p>
            <a:r>
              <a:rPr lang="de-DE" sz="3200" dirty="0" smtClean="0">
                <a:solidFill>
                  <a:prstClr val="black"/>
                </a:solidFill>
                <a:latin typeface="Times New Roman" panose="02020603050405020304" pitchFamily="18" charset="0"/>
                <a:cs typeface="Times New Roman" panose="02020603050405020304" pitchFamily="18" charset="0"/>
              </a:rPr>
              <a:t>The </a:t>
            </a:r>
            <a:r>
              <a:rPr lang="de-DE" sz="3200" dirty="0" err="1" smtClean="0">
                <a:solidFill>
                  <a:prstClr val="black"/>
                </a:solidFill>
                <a:latin typeface="Times New Roman" panose="02020603050405020304" pitchFamily="18" charset="0"/>
                <a:cs typeface="Times New Roman" panose="02020603050405020304" pitchFamily="18" charset="0"/>
              </a:rPr>
              <a:t>Climate</a:t>
            </a:r>
            <a:r>
              <a:rPr lang="de-DE" sz="3200" dirty="0" smtClean="0">
                <a:solidFill>
                  <a:prstClr val="black"/>
                </a:solidFill>
                <a:latin typeface="Times New Roman" panose="02020603050405020304" pitchFamily="18" charset="0"/>
                <a:cs typeface="Times New Roman" panose="02020603050405020304" pitchFamily="18" charset="0"/>
              </a:rPr>
              <a:t>, </a:t>
            </a:r>
            <a:r>
              <a:rPr lang="de-DE" sz="3200" dirty="0" err="1" smtClean="0">
                <a:solidFill>
                  <a:prstClr val="black"/>
                </a:solidFill>
                <a:latin typeface="Times New Roman" panose="02020603050405020304" pitchFamily="18" charset="0"/>
                <a:cs typeface="Times New Roman" panose="02020603050405020304" pitchFamily="18" charset="0"/>
              </a:rPr>
              <a:t>Health</a:t>
            </a:r>
            <a:r>
              <a:rPr lang="de-DE" sz="3200" dirty="0" smtClean="0">
                <a:solidFill>
                  <a:prstClr val="black"/>
                </a:solidFill>
                <a:latin typeface="Times New Roman" panose="02020603050405020304" pitchFamily="18" charset="0"/>
                <a:cs typeface="Times New Roman" panose="02020603050405020304" pitchFamily="18" charset="0"/>
              </a:rPr>
              <a:t> </a:t>
            </a:r>
            <a:r>
              <a:rPr lang="de-DE" sz="3200" dirty="0" err="1" smtClean="0">
                <a:solidFill>
                  <a:prstClr val="black"/>
                </a:solidFill>
                <a:latin typeface="Times New Roman" panose="02020603050405020304" pitchFamily="18" charset="0"/>
                <a:cs typeface="Times New Roman" panose="02020603050405020304" pitchFamily="18" charset="0"/>
              </a:rPr>
              <a:t>and</a:t>
            </a:r>
            <a:r>
              <a:rPr lang="de-DE" sz="3200" dirty="0" smtClean="0">
                <a:solidFill>
                  <a:prstClr val="black"/>
                </a:solidFill>
                <a:latin typeface="Times New Roman" panose="02020603050405020304" pitchFamily="18" charset="0"/>
                <a:cs typeface="Times New Roman" panose="02020603050405020304" pitchFamily="18" charset="0"/>
              </a:rPr>
              <a:t> Migration Nexus: The Lancet</a:t>
            </a:r>
            <a:endParaRPr lang="de-DE"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48" y="882511"/>
            <a:ext cx="9269730" cy="5736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433826" y="6465507"/>
            <a:ext cx="5047536" cy="307777"/>
          </a:xfrm>
          <a:prstGeom prst="rect">
            <a:avLst/>
          </a:prstGeom>
          <a:noFill/>
        </p:spPr>
        <p:txBody>
          <a:bodyPr wrap="none" rtlCol="0">
            <a:spAutoFit/>
          </a:bodyPr>
          <a:lstStyle/>
          <a:p>
            <a:r>
              <a:rPr lang="de-DE" sz="1400" dirty="0">
                <a:solidFill>
                  <a:prstClr val="black"/>
                </a:solidFill>
              </a:rPr>
              <a:t>Source: The 2015 Lancet </a:t>
            </a:r>
            <a:r>
              <a:rPr lang="de-DE" sz="1400" dirty="0" err="1">
                <a:solidFill>
                  <a:prstClr val="black"/>
                </a:solidFill>
              </a:rPr>
              <a:t>Comission</a:t>
            </a:r>
            <a:r>
              <a:rPr lang="de-DE" sz="1400" dirty="0">
                <a:solidFill>
                  <a:prstClr val="black"/>
                </a:solidFill>
              </a:rPr>
              <a:t> on </a:t>
            </a:r>
            <a:r>
              <a:rPr lang="de-DE" sz="1400" dirty="0" err="1">
                <a:solidFill>
                  <a:prstClr val="black"/>
                </a:solidFill>
              </a:rPr>
              <a:t>Health</a:t>
            </a:r>
            <a:r>
              <a:rPr lang="de-DE" sz="1400" dirty="0">
                <a:solidFill>
                  <a:prstClr val="black"/>
                </a:solidFill>
              </a:rPr>
              <a:t> </a:t>
            </a:r>
            <a:r>
              <a:rPr lang="de-DE" sz="1400" dirty="0" err="1">
                <a:solidFill>
                  <a:prstClr val="black"/>
                </a:solidFill>
              </a:rPr>
              <a:t>and</a:t>
            </a:r>
            <a:r>
              <a:rPr lang="de-DE" sz="1400" dirty="0">
                <a:solidFill>
                  <a:prstClr val="black"/>
                </a:solidFill>
              </a:rPr>
              <a:t> </a:t>
            </a:r>
            <a:r>
              <a:rPr lang="de-DE" sz="1400" dirty="0" err="1">
                <a:solidFill>
                  <a:prstClr val="black"/>
                </a:solidFill>
              </a:rPr>
              <a:t>Climate</a:t>
            </a:r>
            <a:r>
              <a:rPr lang="de-DE" sz="1400" dirty="0">
                <a:solidFill>
                  <a:prstClr val="black"/>
                </a:solidFill>
              </a:rPr>
              <a:t> Change </a:t>
            </a:r>
          </a:p>
        </p:txBody>
      </p:sp>
      <p:sp>
        <p:nvSpPr>
          <p:cNvPr id="6" name="Right Arrow 5"/>
          <p:cNvSpPr/>
          <p:nvPr/>
        </p:nvSpPr>
        <p:spPr>
          <a:xfrm rot="16200000">
            <a:off x="5187241" y="5814588"/>
            <a:ext cx="1008112" cy="60150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18370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smtClean="0">
                <a:latin typeface="Times New Roman" panose="02020603050405020304" pitchFamily="18" charset="0"/>
                <a:cs typeface="Times New Roman" panose="02020603050405020304" pitchFamily="18" charset="0"/>
              </a:rPr>
              <a:t>The </a:t>
            </a:r>
            <a:r>
              <a:rPr lang="de-DE" dirty="0" err="1" smtClean="0">
                <a:latin typeface="Times New Roman" panose="02020603050405020304" pitchFamily="18" charset="0"/>
                <a:cs typeface="Times New Roman" panose="02020603050405020304" pitchFamily="18" charset="0"/>
              </a:rPr>
              <a:t>Climate</a:t>
            </a:r>
            <a:r>
              <a:rPr lang="de-DE" dirty="0" smtClean="0">
                <a:latin typeface="Times New Roman" panose="02020603050405020304" pitchFamily="18" charset="0"/>
                <a:cs typeface="Times New Roman" panose="02020603050405020304" pitchFamily="18" charset="0"/>
              </a:rPr>
              <a:t>, Migration </a:t>
            </a:r>
            <a:r>
              <a:rPr lang="de-DE" dirty="0" err="1" smtClean="0">
                <a:latin typeface="Times New Roman" panose="02020603050405020304" pitchFamily="18" charset="0"/>
                <a:cs typeface="Times New Roman" panose="02020603050405020304" pitchFamily="18" charset="0"/>
              </a:rPr>
              <a:t>and</a:t>
            </a:r>
            <a:r>
              <a:rPr lang="de-DE" dirty="0" smtClean="0">
                <a:latin typeface="Times New Roman" panose="02020603050405020304" pitchFamily="18" charset="0"/>
                <a:cs typeface="Times New Roman" panose="02020603050405020304" pitchFamily="18" charset="0"/>
              </a:rPr>
              <a:t> </a:t>
            </a:r>
            <a:r>
              <a:rPr lang="de-DE" dirty="0" err="1" smtClean="0">
                <a:latin typeface="Times New Roman" panose="02020603050405020304" pitchFamily="18" charset="0"/>
                <a:cs typeface="Times New Roman" panose="02020603050405020304" pitchFamily="18" charset="0"/>
              </a:rPr>
              <a:t>Health</a:t>
            </a:r>
            <a:r>
              <a:rPr lang="de-DE" dirty="0" smtClean="0">
                <a:latin typeface="Times New Roman" panose="02020603050405020304" pitchFamily="18" charset="0"/>
                <a:cs typeface="Times New Roman" panose="02020603050405020304" pitchFamily="18" charset="0"/>
              </a:rPr>
              <a:t> Nexus:</a:t>
            </a:r>
            <a:br>
              <a:rPr lang="de-DE" dirty="0" smtClean="0">
                <a:latin typeface="Times New Roman" panose="02020603050405020304" pitchFamily="18" charset="0"/>
                <a:cs typeface="Times New Roman" panose="02020603050405020304" pitchFamily="18" charset="0"/>
              </a:rPr>
            </a:br>
            <a:r>
              <a:rPr lang="de-DE" dirty="0" smtClean="0">
                <a:latin typeface="Times New Roman" panose="02020603050405020304" pitchFamily="18" charset="0"/>
                <a:cs typeface="Times New Roman" panose="02020603050405020304" pitchFamily="18" charset="0"/>
              </a:rPr>
              <a:t>3 </a:t>
            </a:r>
            <a:r>
              <a:rPr lang="de-DE" dirty="0" err="1" smtClean="0">
                <a:latin typeface="Times New Roman" panose="02020603050405020304" pitchFamily="18" charset="0"/>
                <a:cs typeface="Times New Roman" panose="02020603050405020304" pitchFamily="18" charset="0"/>
              </a:rPr>
              <a:t>Angles</a:t>
            </a:r>
            <a:r>
              <a:rPr lang="de-DE" dirty="0" smtClean="0">
                <a:latin typeface="Times New Roman" panose="02020603050405020304" pitchFamily="18" charset="0"/>
                <a:cs typeface="Times New Roman" panose="02020603050405020304" pitchFamily="18" charset="0"/>
              </a:rPr>
              <a:t>  </a:t>
            </a:r>
            <a:endParaRPr lang="de-DE"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5499615"/>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25631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5805361"/>
              </p:ext>
            </p:extLst>
          </p:nvPr>
        </p:nvGraphicFramePr>
        <p:xfrm>
          <a:off x="1734313" y="1662811"/>
          <a:ext cx="8686799" cy="4744593"/>
        </p:xfrm>
        <a:graphic>
          <a:graphicData uri="http://schemas.openxmlformats.org/drawingml/2006/table">
            <a:tbl>
              <a:tblPr firstRow="1" firstCol="1" bandRow="1"/>
              <a:tblGrid>
                <a:gridCol w="1190336"/>
                <a:gridCol w="3095498"/>
                <a:gridCol w="4400965"/>
              </a:tblGrid>
              <a:tr h="0">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ctr">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Short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Term</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Long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Term</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239325">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ctr">
                        <a:lnSpc>
                          <a:spcPct val="115000"/>
                        </a:lnSpc>
                        <a:spcAft>
                          <a:spcPts val="0"/>
                        </a:spcAft>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Migrants</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l">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Wounding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direct</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physical</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injuries /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death</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during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migration</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process</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Malnutrition</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Shock</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Insecurity</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during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migration</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Violence</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&amp;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crime</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smtClean="0">
                          <a:effectLst/>
                          <a:latin typeface="Times New Roman" panose="02020603050405020304" pitchFamily="18" charset="0"/>
                          <a:ea typeface="Calibri" panose="020F0502020204030204" pitchFamily="34" charset="0"/>
                          <a:cs typeface="Times New Roman" panose="02020603050405020304" pitchFamily="18" charset="0"/>
                        </a:rPr>
                        <a:t>Waterborne</a:t>
                      </a:r>
                      <a:r>
                        <a:rPr lang="ca-ES" sz="16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&amp;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infectious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diseases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e.g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tuberculosis</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Cultural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shock</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anxiety</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stress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upon</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arrival</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Malnutrition</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Risk</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infectious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diseases</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Mental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health</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&amp;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stress</a:t>
                      </a:r>
                      <a:endParaRPr lang="de-D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Premature</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birth</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Development</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chronic</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diseases</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Decreased</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capacities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managing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chronic</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diseases</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Loss</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traditional</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health</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practices</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Changes</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in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diet</a:t>
                      </a:r>
                      <a:endParaRPr lang="de-DE"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Hopelessness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leading</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to informal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forms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employment</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such</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as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prostitution</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housework</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etc. Health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risks</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associated</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with</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dirty="0" err="1">
                          <a:effectLst/>
                          <a:latin typeface="Times New Roman" panose="02020603050405020304" pitchFamily="18" charset="0"/>
                          <a:ea typeface="Calibri" panose="020F0502020204030204" pitchFamily="34" charset="0"/>
                          <a:cs typeface="Times New Roman" panose="02020603050405020304" pitchFamily="18" charset="0"/>
                        </a:rPr>
                        <a:t>unregulated</a:t>
                      </a: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labor</a:t>
                      </a:r>
                      <a:endParaRPr lang="de-DE"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Wide Latin" panose="020A0A07050505020404" pitchFamily="18" charset="0"/>
                        <a:buChar char="+"/>
                      </a:pP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Improved</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access</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to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health</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care</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in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cities</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compared</a:t>
                      </a:r>
                      <a:r>
                        <a:rPr lang="ca-ES" sz="1600" b="1" dirty="0">
                          <a:effectLst/>
                          <a:latin typeface="Times New Roman" panose="02020603050405020304" pitchFamily="18" charset="0"/>
                          <a:ea typeface="Calibri" panose="020F0502020204030204" pitchFamily="34" charset="0"/>
                          <a:cs typeface="Times New Roman" panose="02020603050405020304" pitchFamily="18" charset="0"/>
                        </a:rPr>
                        <a:t> to rural </a:t>
                      </a:r>
                      <a:r>
                        <a:rPr lang="ca-ES" sz="1600" b="1" dirty="0" err="1">
                          <a:effectLst/>
                          <a:latin typeface="Times New Roman" panose="02020603050405020304" pitchFamily="18" charset="0"/>
                          <a:ea typeface="Calibri" panose="020F0502020204030204" pitchFamily="34" charset="0"/>
                          <a:cs typeface="Times New Roman" panose="02020603050405020304" pitchFamily="18" charset="0"/>
                        </a:rPr>
                        <a:t>areas</a:t>
                      </a:r>
                      <a:endParaRPr lang="de-DE"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l">
                        <a:lnSpc>
                          <a:spcPct val="115000"/>
                        </a:lnSpc>
                        <a:spcAft>
                          <a:spcPts val="0"/>
                        </a:spcAft>
                      </a:pPr>
                      <a:r>
                        <a:rPr lang="ca-ES" sz="16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TextBox 4"/>
          <p:cNvSpPr txBox="1"/>
          <p:nvPr/>
        </p:nvSpPr>
        <p:spPr>
          <a:xfrm>
            <a:off x="1620830" y="585593"/>
            <a:ext cx="6469015" cy="1077218"/>
          </a:xfrm>
          <a:prstGeom prst="rect">
            <a:avLst/>
          </a:prstGeom>
          <a:noFill/>
        </p:spPr>
        <p:txBody>
          <a:bodyPr wrap="none" rtlCol="0">
            <a:spAutoFit/>
          </a:bodyPr>
          <a:lstStyle/>
          <a:p>
            <a:pPr eaLnBrk="0" fontAlgn="base" hangingPunct="0">
              <a:spcBef>
                <a:spcPct val="0"/>
              </a:spcBef>
              <a:spcAft>
                <a:spcPct val="0"/>
              </a:spcAft>
            </a:pPr>
            <a:r>
              <a:rPr lang="de-DE" sz="3200" dirty="0">
                <a:latin typeface="Times New Roman" panose="02020603050405020304" pitchFamily="18" charset="0"/>
                <a:cs typeface="Times New Roman" panose="02020603050405020304" pitchFamily="18" charset="0"/>
              </a:rPr>
              <a:t>Potential </a:t>
            </a:r>
            <a:r>
              <a:rPr lang="de-DE" sz="3200" dirty="0" err="1">
                <a:latin typeface="Times New Roman" panose="02020603050405020304" pitchFamily="18" charset="0"/>
                <a:cs typeface="Times New Roman" panose="02020603050405020304" pitchFamily="18" charset="0"/>
              </a:rPr>
              <a:t>Health</a:t>
            </a:r>
            <a:r>
              <a:rPr lang="de-DE" sz="3200" dirty="0">
                <a:latin typeface="Times New Roman" panose="02020603050405020304" pitchFamily="18" charset="0"/>
                <a:cs typeface="Times New Roman" panose="02020603050405020304" pitchFamily="18" charset="0"/>
              </a:rPr>
              <a:t> </a:t>
            </a:r>
            <a:r>
              <a:rPr lang="de-DE" sz="3200" dirty="0" err="1" smtClean="0">
                <a:latin typeface="Times New Roman" panose="02020603050405020304" pitchFamily="18" charset="0"/>
                <a:cs typeface="Times New Roman" panose="02020603050405020304" pitchFamily="18" charset="0"/>
              </a:rPr>
              <a:t>Effects</a:t>
            </a:r>
            <a:r>
              <a:rPr lang="de-DE" sz="3200" dirty="0" smtClean="0">
                <a:latin typeface="Times New Roman" panose="02020603050405020304" pitchFamily="18" charset="0"/>
                <a:cs typeface="Times New Roman" panose="02020603050405020304" pitchFamily="18" charset="0"/>
              </a:rPr>
              <a:t> </a:t>
            </a:r>
            <a:r>
              <a:rPr lang="de-DE" sz="3200" dirty="0" err="1" smtClean="0">
                <a:latin typeface="Times New Roman" panose="02020603050405020304" pitchFamily="18" charset="0"/>
                <a:cs typeface="Times New Roman" panose="02020603050405020304" pitchFamily="18" charset="0"/>
              </a:rPr>
              <a:t>for</a:t>
            </a:r>
            <a:r>
              <a:rPr lang="de-DE" sz="3200" dirty="0" smtClean="0">
                <a:latin typeface="Times New Roman" panose="02020603050405020304" pitchFamily="18" charset="0"/>
                <a:cs typeface="Times New Roman" panose="02020603050405020304" pitchFamily="18" charset="0"/>
              </a:rPr>
              <a:t> </a:t>
            </a:r>
            <a:r>
              <a:rPr lang="de-DE" sz="3200" dirty="0" err="1" smtClean="0">
                <a:latin typeface="Times New Roman" panose="02020603050405020304" pitchFamily="18" charset="0"/>
                <a:cs typeface="Times New Roman" panose="02020603050405020304" pitchFamily="18" charset="0"/>
              </a:rPr>
              <a:t>Migrants</a:t>
            </a:r>
            <a:r>
              <a:rPr lang="de-DE" sz="3200" dirty="0" smtClean="0">
                <a:latin typeface="Times New Roman" panose="02020603050405020304" pitchFamily="18" charset="0"/>
                <a:cs typeface="Times New Roman" panose="02020603050405020304" pitchFamily="18" charset="0"/>
              </a:rPr>
              <a:t>, </a:t>
            </a:r>
          </a:p>
          <a:p>
            <a:pPr eaLnBrk="0" fontAlgn="base" hangingPunct="0">
              <a:spcBef>
                <a:spcPct val="0"/>
              </a:spcBef>
              <a:spcAft>
                <a:spcPct val="0"/>
              </a:spcAft>
            </a:pPr>
            <a:r>
              <a:rPr lang="de-DE" sz="3200" dirty="0" err="1" smtClean="0">
                <a:latin typeface="Times New Roman" panose="02020603050405020304" pitchFamily="18" charset="0"/>
                <a:cs typeface="Times New Roman" panose="02020603050405020304" pitchFamily="18" charset="0"/>
              </a:rPr>
              <a:t>Receiving</a:t>
            </a:r>
            <a:r>
              <a:rPr lang="de-DE" sz="3200" dirty="0" smtClean="0">
                <a:latin typeface="Times New Roman" panose="02020603050405020304" pitchFamily="18" charset="0"/>
                <a:cs typeface="Times New Roman" panose="02020603050405020304" pitchFamily="18" charset="0"/>
              </a:rPr>
              <a:t> </a:t>
            </a:r>
            <a:r>
              <a:rPr lang="de-DE" sz="3200" dirty="0" err="1" smtClean="0">
                <a:latin typeface="Times New Roman" panose="02020603050405020304" pitchFamily="18" charset="0"/>
                <a:cs typeface="Times New Roman" panose="02020603050405020304" pitchFamily="18" charset="0"/>
              </a:rPr>
              <a:t>and</a:t>
            </a:r>
            <a:r>
              <a:rPr lang="de-DE" sz="3200" dirty="0" smtClean="0">
                <a:latin typeface="Times New Roman" panose="02020603050405020304" pitchFamily="18" charset="0"/>
                <a:cs typeface="Times New Roman" panose="02020603050405020304" pitchFamily="18" charset="0"/>
              </a:rPr>
              <a:t> </a:t>
            </a:r>
            <a:r>
              <a:rPr lang="de-DE" sz="3200" dirty="0" err="1">
                <a:latin typeface="Times New Roman" panose="02020603050405020304" pitchFamily="18" charset="0"/>
                <a:cs typeface="Times New Roman" panose="02020603050405020304" pitchFamily="18" charset="0"/>
              </a:rPr>
              <a:t>S</a:t>
            </a:r>
            <a:r>
              <a:rPr lang="de-DE" sz="3200" dirty="0" err="1" smtClean="0">
                <a:latin typeface="Times New Roman" panose="02020603050405020304" pitchFamily="18" charset="0"/>
                <a:cs typeface="Times New Roman" panose="02020603050405020304" pitchFamily="18" charset="0"/>
              </a:rPr>
              <a:t>ending</a:t>
            </a:r>
            <a:r>
              <a:rPr lang="de-DE" sz="3200" dirty="0" smtClean="0">
                <a:latin typeface="Times New Roman" panose="02020603050405020304" pitchFamily="18" charset="0"/>
                <a:cs typeface="Times New Roman" panose="02020603050405020304" pitchFamily="18" charset="0"/>
              </a:rPr>
              <a:t> Communities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2749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23180060"/>
              </p:ext>
            </p:extLst>
          </p:nvPr>
        </p:nvGraphicFramePr>
        <p:xfrm>
          <a:off x="1718302" y="4789117"/>
          <a:ext cx="8668511" cy="1943291"/>
        </p:xfrm>
        <a:graphic>
          <a:graphicData uri="http://schemas.openxmlformats.org/drawingml/2006/table">
            <a:tbl>
              <a:tblPr firstRow="1" firstCol="1" bandRow="1"/>
              <a:tblGrid>
                <a:gridCol w="1172048"/>
                <a:gridCol w="3095498"/>
                <a:gridCol w="4400965"/>
              </a:tblGrid>
              <a:tr h="1316133">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ctr">
                        <a:lnSpc>
                          <a:spcPct val="115000"/>
                        </a:lnSpc>
                        <a:spcAft>
                          <a:spcPts val="0"/>
                        </a:spcAft>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Sending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Community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Labour</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drain</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increased</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workload</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women</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&amp;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children</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who</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stay</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&amp; do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agricultural</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labor</a:t>
                      </a:r>
                      <a:endParaRPr lang="de-DE"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Remaining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locked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population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such</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as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elderly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may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receive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less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care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l">
                        <a:lnSpc>
                          <a:spcPct val="115000"/>
                        </a:lnSpc>
                        <a:spcAft>
                          <a:spcPts val="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l">
                        <a:lnSpc>
                          <a:spcPct val="115000"/>
                        </a:lnSpc>
                        <a:spcAft>
                          <a:spcPts val="0"/>
                        </a:spcAft>
                        <a:buFont typeface="Arial" panose="020B0604020202020204" pitchFamily="34" charset="0"/>
                        <a:buNone/>
                      </a:pPr>
                      <a:r>
                        <a:rPr lang="ca-ES" sz="1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smtClean="0">
                          <a:effectLst/>
                          <a:latin typeface="Times New Roman" panose="02020603050405020304" pitchFamily="18" charset="0"/>
                          <a:ea typeface="Calibri" panose="020F0502020204030204" pitchFamily="34" charset="0"/>
                          <a:cs typeface="Times New Roman" panose="02020603050405020304" pitchFamily="18" charset="0"/>
                        </a:rPr>
                        <a:t>Improved</a:t>
                      </a:r>
                      <a:r>
                        <a:rPr lang="ca-ES" sz="1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acess</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to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medicine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because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remittances</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a:lnSpc>
                          <a:spcPct val="115000"/>
                        </a:lnSpc>
                        <a:spcAft>
                          <a:spcPts val="0"/>
                        </a:spcAft>
                        <a:buFont typeface="Arial" panose="020B0604020202020204" pitchFamily="34" charset="0"/>
                        <a:buNone/>
                      </a:pPr>
                      <a:r>
                        <a:rPr lang="ca-ES" sz="1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smtClean="0">
                          <a:effectLst/>
                          <a:latin typeface="Times New Roman" panose="02020603050405020304" pitchFamily="18" charset="0"/>
                          <a:ea typeface="Calibri" panose="020F0502020204030204" pitchFamily="34" charset="0"/>
                          <a:cs typeface="Times New Roman" panose="02020603050405020304" pitchFamily="18" charset="0"/>
                        </a:rPr>
                        <a:t>Improved</a:t>
                      </a:r>
                      <a:r>
                        <a:rPr lang="ca-ES" sz="1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nutrition</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because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remittances</a:t>
                      </a:r>
                      <a:endParaRPr lang="de-DE"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Wide Latin" panose="020A0A07050505020404" pitchFamily="18"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Decrease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population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pressure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in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exposed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areas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potentially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more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resources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those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who</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stay</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82203214"/>
              </p:ext>
            </p:extLst>
          </p:nvPr>
        </p:nvGraphicFramePr>
        <p:xfrm>
          <a:off x="1720591" y="1128278"/>
          <a:ext cx="8686799" cy="3170111"/>
        </p:xfrm>
        <a:graphic>
          <a:graphicData uri="http://schemas.openxmlformats.org/drawingml/2006/table">
            <a:tbl>
              <a:tblPr firstRow="1" firstCol="1" bandRow="1"/>
              <a:tblGrid>
                <a:gridCol w="1190336"/>
                <a:gridCol w="3095498"/>
                <a:gridCol w="4400965"/>
              </a:tblGrid>
              <a:tr h="2496312">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ctr">
                        <a:lnSpc>
                          <a:spcPct val="115000"/>
                        </a:lnSpc>
                        <a:spcAft>
                          <a:spcPts val="0"/>
                        </a:spcAft>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Receiving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Communities</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Risk</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introduction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infectious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waterborne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diseases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Reduced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quality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care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receiving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communities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because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health</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systems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are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under</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pressure</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Sanitary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settlement</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problems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Societal</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friction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and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competition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resources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algn="just">
                        <a:lnSpc>
                          <a:spcPct val="115000"/>
                        </a:lnSpc>
                        <a:spcAft>
                          <a:spcPts val="0"/>
                        </a:spcAft>
                      </a:pP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Introduction</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communicable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diseases</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Changing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local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demographics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Stress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on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educational</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system</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smtClean="0">
                          <a:effectLst/>
                          <a:latin typeface="Times New Roman" panose="02020603050405020304" pitchFamily="18" charset="0"/>
                          <a:ea typeface="Calibri" panose="020F0502020204030204" pitchFamily="34" charset="0"/>
                          <a:cs typeface="Times New Roman" panose="02020603050405020304" pitchFamily="18" charset="0"/>
                        </a:rPr>
                        <a:t>Decreased</a:t>
                      </a:r>
                      <a:r>
                        <a:rPr lang="ca-E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availability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resources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smtClean="0">
                          <a:effectLst/>
                          <a:latin typeface="Times New Roman" panose="02020603050405020304" pitchFamily="18" charset="0"/>
                          <a:ea typeface="Calibri" panose="020F0502020204030204" pitchFamily="34" charset="0"/>
                          <a:cs typeface="Times New Roman" panose="02020603050405020304" pitchFamily="18" charset="0"/>
                        </a:rPr>
                        <a:t>Competition</a:t>
                      </a:r>
                      <a:r>
                        <a:rPr lang="ca-ES" sz="14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jobs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migrants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would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work</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less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stress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associated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with</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job</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loss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Overall</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economic</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effects</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for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instance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decreased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availability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adequate</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housing</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Arial" panose="020B0604020202020204" pitchFamily="34"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Formation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an</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informal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economy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black</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markets</a:t>
                      </a:r>
                      <a:endParaRPr lang="de-DE"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l">
                        <a:lnSpc>
                          <a:spcPct val="115000"/>
                        </a:lnSpc>
                        <a:spcAft>
                          <a:spcPts val="0"/>
                        </a:spcAft>
                        <a:buFont typeface="Wide Latin" panose="020A0A07050505020404" pitchFamily="18" charset="0"/>
                        <a:buChar char="+"/>
                      </a:pP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Availability</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of informal labor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could</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benefit</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receiving</a:t>
                      </a:r>
                      <a:r>
                        <a:rPr lang="ca-ES"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dirty="0" err="1">
                          <a:effectLst/>
                          <a:latin typeface="Times New Roman" panose="02020603050405020304" pitchFamily="18" charset="0"/>
                          <a:ea typeface="Calibri" panose="020F0502020204030204" pitchFamily="34" charset="0"/>
                          <a:cs typeface="Times New Roman" panose="02020603050405020304" pitchFamily="18" charset="0"/>
                        </a:rPr>
                        <a:t>communities</a:t>
                      </a:r>
                      <a:endParaRPr lang="de-D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l">
                        <a:lnSpc>
                          <a:spcPct val="115000"/>
                        </a:lnSpc>
                        <a:spcAft>
                          <a:spcPts val="0"/>
                        </a:spcAft>
                        <a:buFont typeface="Wide Latin" panose="020A0A07050505020404" pitchFamily="18" charset="0"/>
                        <a:buChar char="+"/>
                      </a:pP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Increase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in GDP as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migrants</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add</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to </a:t>
                      </a:r>
                      <a:r>
                        <a:rPr lang="ca-ES" sz="1400" b="1" dirty="0" err="1">
                          <a:effectLst/>
                          <a:latin typeface="Times New Roman" panose="02020603050405020304" pitchFamily="18" charset="0"/>
                          <a:ea typeface="Calibri" panose="020F0502020204030204" pitchFamily="34" charset="0"/>
                          <a:cs typeface="Times New Roman" panose="02020603050405020304" pitchFamily="18" charset="0"/>
                        </a:rPr>
                        <a:t>the</a:t>
                      </a:r>
                      <a:r>
                        <a:rPr lang="ca-ES" sz="1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ca-ES" sz="1400" b="1" dirty="0" err="1" smtClean="0">
                          <a:effectLst/>
                          <a:latin typeface="Times New Roman" panose="02020603050405020304" pitchFamily="18" charset="0"/>
                          <a:ea typeface="Calibri" panose="020F0502020204030204" pitchFamily="34" charset="0"/>
                          <a:cs typeface="Times New Roman" panose="02020603050405020304" pitchFamily="18" charset="0"/>
                        </a:rPr>
                        <a:t>economy</a:t>
                      </a:r>
                      <a:endParaRPr lang="de-DE"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nvPr>
        </p:nvGraphicFramePr>
        <p:xfrm>
          <a:off x="1722880" y="913731"/>
          <a:ext cx="8686799" cy="210312"/>
        </p:xfrm>
        <a:graphic>
          <a:graphicData uri="http://schemas.openxmlformats.org/drawingml/2006/table">
            <a:tbl>
              <a:tblPr firstRow="1" firstCol="1" bandRow="1"/>
              <a:tblGrid>
                <a:gridCol w="1190336"/>
                <a:gridCol w="3095498"/>
                <a:gridCol w="4400965"/>
              </a:tblGrid>
              <a:tr h="132333">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algn="ctr">
                        <a:lnSpc>
                          <a:spcPct val="115000"/>
                        </a:lnSpc>
                        <a:spcAft>
                          <a:spcPts val="0"/>
                        </a:spcAft>
                      </a:pPr>
                      <a:r>
                        <a:rPr lang="ca-E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200" dirty="0">
                          <a:effectLst/>
                          <a:latin typeface="Times New Roman" panose="02020603050405020304" pitchFamily="18" charset="0"/>
                          <a:ea typeface="Calibri" panose="020F0502020204030204" pitchFamily="34" charset="0"/>
                          <a:cs typeface="Times New Roman" panose="02020603050405020304" pitchFamily="18" charset="0"/>
                        </a:rPr>
                        <a:t>Short </a:t>
                      </a:r>
                      <a:r>
                        <a:rPr lang="ca-ES" sz="1200" dirty="0" err="1">
                          <a:effectLst/>
                          <a:latin typeface="Times New Roman" panose="02020603050405020304" pitchFamily="18" charset="0"/>
                          <a:ea typeface="Calibri" panose="020F0502020204030204" pitchFamily="34" charset="0"/>
                          <a:cs typeface="Times New Roman" panose="02020603050405020304" pitchFamily="18" charset="0"/>
                        </a:rPr>
                        <a:t>Term</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a:ea typeface="ヒラギノ角ゴ Pro W3"/>
                        </a:defRPr>
                      </a:lvl1pPr>
                      <a:lvl2pPr marL="342900" algn="l" defTabSz="685800" rtl="0" eaLnBrk="1" latinLnBrk="0" hangingPunct="1">
                        <a:defRPr sz="1350" kern="1200">
                          <a:solidFill>
                            <a:schemeClr val="tx1"/>
                          </a:solidFill>
                          <a:latin typeface="Calibri"/>
                          <a:ea typeface="ヒラギノ角ゴ Pro W3"/>
                        </a:defRPr>
                      </a:lvl2pPr>
                      <a:lvl3pPr marL="685800" algn="l" defTabSz="685800" rtl="0" eaLnBrk="1" latinLnBrk="0" hangingPunct="1">
                        <a:defRPr sz="1350" kern="1200">
                          <a:solidFill>
                            <a:schemeClr val="tx1"/>
                          </a:solidFill>
                          <a:latin typeface="Calibri"/>
                          <a:ea typeface="ヒラギノ角ゴ Pro W3"/>
                        </a:defRPr>
                      </a:lvl3pPr>
                      <a:lvl4pPr marL="1028700" algn="l" defTabSz="685800" rtl="0" eaLnBrk="1" latinLnBrk="0" hangingPunct="1">
                        <a:defRPr sz="1350" kern="1200">
                          <a:solidFill>
                            <a:schemeClr val="tx1"/>
                          </a:solidFill>
                          <a:latin typeface="Calibri"/>
                          <a:ea typeface="ヒラギノ角ゴ Pro W3"/>
                        </a:defRPr>
                      </a:lvl4pPr>
                      <a:lvl5pPr marL="1371600" algn="l" defTabSz="685800" rtl="0" eaLnBrk="1" latinLnBrk="0" hangingPunct="1">
                        <a:defRPr sz="1350" kern="1200">
                          <a:solidFill>
                            <a:schemeClr val="tx1"/>
                          </a:solidFill>
                          <a:latin typeface="Calibri"/>
                          <a:ea typeface="ヒラギノ角ゴ Pro W3"/>
                        </a:defRPr>
                      </a:lvl5pPr>
                      <a:lvl6pPr marL="1714500" algn="l" defTabSz="685800" rtl="0" eaLnBrk="1" latinLnBrk="0" hangingPunct="1">
                        <a:defRPr sz="1350" kern="1200">
                          <a:solidFill>
                            <a:schemeClr val="tx1"/>
                          </a:solidFill>
                          <a:latin typeface="Calibri"/>
                          <a:ea typeface="ヒラギノ角ゴ Pro W3"/>
                        </a:defRPr>
                      </a:lvl6pPr>
                      <a:lvl7pPr marL="2057400" algn="l" defTabSz="685800" rtl="0" eaLnBrk="1" latinLnBrk="0" hangingPunct="1">
                        <a:defRPr sz="1350" kern="1200">
                          <a:solidFill>
                            <a:schemeClr val="tx1"/>
                          </a:solidFill>
                          <a:latin typeface="Calibri"/>
                          <a:ea typeface="ヒラギノ角ゴ Pro W3"/>
                        </a:defRPr>
                      </a:lvl7pPr>
                      <a:lvl8pPr marL="2400300" algn="l" defTabSz="685800" rtl="0" eaLnBrk="1" latinLnBrk="0" hangingPunct="1">
                        <a:defRPr sz="1350" kern="1200">
                          <a:solidFill>
                            <a:schemeClr val="tx1"/>
                          </a:solidFill>
                          <a:latin typeface="Calibri"/>
                          <a:ea typeface="ヒラギノ角ゴ Pro W3"/>
                        </a:defRPr>
                      </a:lvl8pPr>
                      <a:lvl9pPr marL="2743200" algn="l" defTabSz="685800" rtl="0" eaLnBrk="1" latinLnBrk="0" hangingPunct="1">
                        <a:defRPr sz="1350" kern="1200">
                          <a:solidFill>
                            <a:schemeClr val="tx1"/>
                          </a:solidFill>
                          <a:latin typeface="Calibri"/>
                          <a:ea typeface="ヒラギノ角ゴ Pro W3"/>
                        </a:defRPr>
                      </a:lvl9pPr>
                    </a:lstStyle>
                    <a:p>
                      <a:pPr marL="457200" algn="l">
                        <a:lnSpc>
                          <a:spcPct val="115000"/>
                        </a:lnSpc>
                        <a:spcAft>
                          <a:spcPts val="0"/>
                        </a:spcAft>
                      </a:pPr>
                      <a:r>
                        <a:rPr lang="ca-ES" sz="1200" dirty="0">
                          <a:effectLst/>
                          <a:latin typeface="Times New Roman" panose="02020603050405020304" pitchFamily="18" charset="0"/>
                          <a:ea typeface="Calibri" panose="020F0502020204030204" pitchFamily="34" charset="0"/>
                          <a:cs typeface="Times New Roman" panose="02020603050405020304" pitchFamily="18" charset="0"/>
                        </a:rPr>
                        <a:t>Long </a:t>
                      </a:r>
                      <a:r>
                        <a:rPr lang="ca-ES" sz="1200" dirty="0" err="1">
                          <a:effectLst/>
                          <a:latin typeface="Times New Roman" panose="02020603050405020304" pitchFamily="18" charset="0"/>
                          <a:ea typeface="Calibri" panose="020F0502020204030204" pitchFamily="34" charset="0"/>
                          <a:cs typeface="Times New Roman" panose="02020603050405020304" pitchFamily="18" charset="0"/>
                        </a:rPr>
                        <a:t>Term</a:t>
                      </a:r>
                      <a:r>
                        <a:rPr lang="ca-ES"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de-D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55" marR="274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TextBox 6"/>
          <p:cNvSpPr txBox="1"/>
          <p:nvPr/>
        </p:nvSpPr>
        <p:spPr>
          <a:xfrm>
            <a:off x="1722881" y="137769"/>
            <a:ext cx="5338897" cy="584775"/>
          </a:xfrm>
          <a:prstGeom prst="rect">
            <a:avLst/>
          </a:prstGeom>
          <a:noFill/>
        </p:spPr>
        <p:txBody>
          <a:bodyPr wrap="none" rtlCol="0">
            <a:spAutoFit/>
          </a:bodyPr>
          <a:lstStyle/>
          <a:p>
            <a:pPr eaLnBrk="0" fontAlgn="base" hangingPunct="0">
              <a:spcBef>
                <a:spcPct val="0"/>
              </a:spcBef>
              <a:spcAft>
                <a:spcPct val="0"/>
              </a:spcAft>
            </a:pPr>
            <a:r>
              <a:rPr lang="de-DE" sz="3200" dirty="0">
                <a:latin typeface="Times New Roman" panose="02020603050405020304" pitchFamily="18" charset="0"/>
                <a:cs typeface="Times New Roman" panose="02020603050405020304" pitchFamily="18" charset="0"/>
              </a:rPr>
              <a:t>Potential </a:t>
            </a:r>
            <a:r>
              <a:rPr lang="de-DE" sz="3200" dirty="0" err="1">
                <a:latin typeface="Times New Roman" panose="02020603050405020304" pitchFamily="18" charset="0"/>
                <a:cs typeface="Times New Roman" panose="02020603050405020304" pitchFamily="18" charset="0"/>
              </a:rPr>
              <a:t>Health</a:t>
            </a:r>
            <a:r>
              <a:rPr lang="de-DE" sz="3200" dirty="0">
                <a:latin typeface="Times New Roman" panose="02020603050405020304" pitchFamily="18" charset="0"/>
                <a:cs typeface="Times New Roman" panose="02020603050405020304" pitchFamily="18" charset="0"/>
              </a:rPr>
              <a:t> </a:t>
            </a:r>
            <a:r>
              <a:rPr lang="de-DE" sz="3200" dirty="0" err="1" smtClean="0">
                <a:latin typeface="Times New Roman" panose="02020603050405020304" pitchFamily="18" charset="0"/>
                <a:cs typeface="Times New Roman" panose="02020603050405020304" pitchFamily="18" charset="0"/>
              </a:rPr>
              <a:t>Effects</a:t>
            </a:r>
            <a:r>
              <a:rPr lang="de-DE" sz="3200" dirty="0" smtClean="0">
                <a:latin typeface="Times New Roman" panose="02020603050405020304" pitchFamily="18" charset="0"/>
                <a:cs typeface="Times New Roman" panose="02020603050405020304" pitchFamily="18" charset="0"/>
              </a:rPr>
              <a:t>, Part II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4693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380669" y="234101"/>
            <a:ext cx="8424862" cy="706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000000"/>
                </a:solidFill>
                <a:latin typeface="Calibri" pitchFamily="34" charset="0"/>
                <a:ea typeface="ヒラギノ角ゴ Pro W3" pitchFamily="4" charset="-128"/>
              </a:defRPr>
            </a:lvl1pPr>
            <a:lvl2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2pPr>
            <a:lvl3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b="1">
                <a:solidFill>
                  <a:srgbClr val="000000"/>
                </a:solidFill>
                <a:latin typeface="Calibri" pitchFamily="34" charset="0"/>
                <a:ea typeface="ヒラギノ角ゴ Pro W3" pitchFamily="4" charset="-128"/>
              </a:defRPr>
            </a:lvl3pPr>
            <a:lvl4pPr eaLnBrk="0" hangingPunct="0">
              <a:spcBef>
                <a:spcPts val="5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Calibri" pitchFamily="34" charset="0"/>
                <a:ea typeface="ヒラギノ角ゴ Pro W3" pitchFamily="4" charset="-128"/>
              </a:defRPr>
            </a:lvl4pPr>
            <a:lvl5pPr eaLnBrk="0" hangingPunct="0">
              <a:spcBef>
                <a:spcPts val="3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5pPr>
            <a:lvl6pPr marL="25146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6pPr>
            <a:lvl7pPr marL="29718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7pPr>
            <a:lvl8pPr marL="34290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8pPr>
            <a:lvl9pPr marL="3886200" indent="-228600" defTabSz="449263" eaLnBrk="0" fontAlgn="base" hangingPunct="0">
              <a:spcBef>
                <a:spcPts val="35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000000"/>
                </a:solidFill>
                <a:latin typeface="Arial" charset="0"/>
                <a:ea typeface="ヒラギノ角ゴ Pro W3" pitchFamily="4" charset="-128"/>
              </a:defRPr>
            </a:lvl9pPr>
          </a:lstStyle>
          <a:p>
            <a:pPr defTabSz="449263" eaLnBrk="1" fontAlgn="base" hangingPunct="1">
              <a:spcBef>
                <a:spcPct val="0"/>
              </a:spcBef>
              <a:spcAft>
                <a:spcPct val="0"/>
              </a:spcAft>
              <a:buSzPct val="100000"/>
            </a:pPr>
            <a:r>
              <a:rPr lang="en-US" altLang="en-US" sz="3200" b="0" dirty="0" smtClean="0">
                <a:solidFill>
                  <a:schemeClr val="tx1"/>
                </a:solidFill>
                <a:latin typeface="Times New Roman" panose="02020603050405020304" pitchFamily="18" charset="0"/>
                <a:cs typeface="Times New Roman" panose="02020603050405020304" pitchFamily="18" charset="0"/>
              </a:rPr>
              <a:t>Case Study Bangladesh</a:t>
            </a:r>
            <a:endParaRPr lang="en-US" altLang="en-US" sz="3200" b="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14401" y="940538"/>
            <a:ext cx="7274824" cy="5875156"/>
          </a:xfrm>
          <a:prstGeom prst="rect">
            <a:avLst/>
          </a:prstGeom>
        </p:spPr>
      </p:pic>
      <p:sp>
        <p:nvSpPr>
          <p:cNvPr id="4" name="TextBox 3"/>
          <p:cNvSpPr txBox="1"/>
          <p:nvPr/>
        </p:nvSpPr>
        <p:spPr>
          <a:xfrm>
            <a:off x="8425078" y="5940205"/>
            <a:ext cx="2242922" cy="830997"/>
          </a:xfrm>
          <a:prstGeom prst="rect">
            <a:avLst/>
          </a:prstGeom>
          <a:noFill/>
        </p:spPr>
        <p:txBody>
          <a:bodyPr wrap="none" rtlCol="0">
            <a:spAutoFit/>
          </a:bodyPr>
          <a:lstStyle/>
          <a:p>
            <a:pPr>
              <a:defRPr/>
            </a:pPr>
            <a:r>
              <a:rPr lang="de-DE" sz="1600" kern="0" dirty="0" err="1">
                <a:solidFill>
                  <a:prstClr val="black"/>
                </a:solidFill>
              </a:rPr>
              <a:t>With</a:t>
            </a:r>
            <a:r>
              <a:rPr lang="de-DE" sz="1600" kern="0" dirty="0">
                <a:solidFill>
                  <a:prstClr val="black"/>
                </a:solidFill>
              </a:rPr>
              <a:t> </a:t>
            </a:r>
            <a:r>
              <a:rPr lang="de-DE" sz="1600" kern="0" dirty="0" err="1">
                <a:solidFill>
                  <a:prstClr val="black"/>
                </a:solidFill>
              </a:rPr>
              <a:t>modification</a:t>
            </a:r>
            <a:r>
              <a:rPr lang="de-DE" sz="1600" kern="0" dirty="0">
                <a:solidFill>
                  <a:prstClr val="black"/>
                </a:solidFill>
              </a:rPr>
              <a:t> </a:t>
            </a:r>
            <a:r>
              <a:rPr lang="de-DE" sz="1600" kern="0" dirty="0" err="1">
                <a:solidFill>
                  <a:prstClr val="black"/>
                </a:solidFill>
              </a:rPr>
              <a:t>from</a:t>
            </a:r>
            <a:r>
              <a:rPr lang="de-DE" sz="1600" kern="0" dirty="0">
                <a:solidFill>
                  <a:prstClr val="black"/>
                </a:solidFill>
              </a:rPr>
              <a:t>: </a:t>
            </a:r>
          </a:p>
          <a:p>
            <a:pPr>
              <a:defRPr/>
            </a:pPr>
            <a:r>
              <a:rPr lang="de-DE" sz="1600" kern="0" dirty="0">
                <a:solidFill>
                  <a:prstClr val="black"/>
                </a:solidFill>
              </a:rPr>
              <a:t>Vinke, </a:t>
            </a:r>
            <a:r>
              <a:rPr lang="de-DE" sz="1600" kern="0" dirty="0" err="1">
                <a:solidFill>
                  <a:prstClr val="black"/>
                </a:solidFill>
              </a:rPr>
              <a:t>Schellnhuber</a:t>
            </a:r>
            <a:r>
              <a:rPr lang="de-DE" sz="1600" kern="0" dirty="0">
                <a:solidFill>
                  <a:prstClr val="black"/>
                </a:solidFill>
              </a:rPr>
              <a:t>,</a:t>
            </a:r>
          </a:p>
          <a:p>
            <a:pPr>
              <a:defRPr/>
            </a:pPr>
            <a:r>
              <a:rPr lang="de-DE" sz="1600" kern="0" dirty="0" err="1">
                <a:solidFill>
                  <a:prstClr val="black"/>
                </a:solidFill>
              </a:rPr>
              <a:t>Laplante</a:t>
            </a:r>
            <a:r>
              <a:rPr lang="de-DE" sz="1600" kern="0" dirty="0">
                <a:solidFill>
                  <a:prstClr val="black"/>
                </a:solidFill>
              </a:rPr>
              <a:t> et al.  (2017)</a:t>
            </a:r>
          </a:p>
        </p:txBody>
      </p:sp>
    </p:spTree>
    <p:extLst>
      <p:ext uri="{BB962C8B-B14F-4D97-AF65-F5344CB8AC3E}">
        <p14:creationId xmlns:p14="http://schemas.microsoft.com/office/powerpoint/2010/main" val="3219422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kvinke\Documents\GIZ\Fotos Field Work\CIMG89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2678" y="2918066"/>
            <a:ext cx="5148064" cy="3861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54832" y="0"/>
            <a:ext cx="8625136" cy="1143000"/>
          </a:xfrm>
        </p:spPr>
        <p:txBody>
          <a:bodyPr>
            <a:normAutofit/>
          </a:bodyPr>
          <a:lstStyle/>
          <a:p>
            <a:r>
              <a:rPr lang="de-DE" sz="3200" dirty="0" err="1">
                <a:latin typeface="Times New Roman" panose="02020603050405020304" pitchFamily="18" charset="0"/>
                <a:ea typeface="ヒラギノ角ゴ Pro W3" pitchFamily="4" charset="-128"/>
                <a:cs typeface="Times New Roman" panose="02020603050405020304" pitchFamily="18" charset="0"/>
              </a:rPr>
              <a:t>Climate</a:t>
            </a:r>
            <a:r>
              <a:rPr lang="de-DE" sz="3200" dirty="0">
                <a:latin typeface="Times New Roman" panose="02020603050405020304" pitchFamily="18" charset="0"/>
                <a:ea typeface="ヒラギノ角ゴ Pro W3" pitchFamily="4" charset="-128"/>
                <a:cs typeface="Times New Roman" panose="02020603050405020304" pitchFamily="18" charset="0"/>
              </a:rPr>
              <a:t> Migration </a:t>
            </a:r>
            <a:r>
              <a:rPr lang="de-DE" sz="3200" dirty="0" err="1">
                <a:latin typeface="Times New Roman" panose="02020603050405020304" pitchFamily="18" charset="0"/>
                <a:ea typeface="ヒラギノ角ゴ Pro W3" pitchFamily="4" charset="-128"/>
                <a:cs typeface="Times New Roman" panose="02020603050405020304" pitchFamily="18" charset="0"/>
              </a:rPr>
              <a:t>as</a:t>
            </a:r>
            <a:r>
              <a:rPr lang="de-DE" sz="3200" dirty="0">
                <a:latin typeface="Times New Roman" panose="02020603050405020304" pitchFamily="18" charset="0"/>
                <a:ea typeface="ヒラギノ角ゴ Pro W3" pitchFamily="4" charset="-128"/>
                <a:cs typeface="Times New Roman" panose="02020603050405020304" pitchFamily="18" charset="0"/>
              </a:rPr>
              <a:t> </a:t>
            </a:r>
            <a:r>
              <a:rPr lang="de-DE" sz="3200" dirty="0" smtClean="0">
                <a:latin typeface="Times New Roman" panose="02020603050405020304" pitchFamily="18" charset="0"/>
                <a:ea typeface="ヒラギノ角ゴ Pro W3" pitchFamily="4" charset="-128"/>
                <a:cs typeface="Times New Roman" panose="02020603050405020304" pitchFamily="18" charset="0"/>
              </a:rPr>
              <a:t>a </a:t>
            </a:r>
            <a:r>
              <a:rPr lang="de-DE" sz="3200" dirty="0" err="1" smtClean="0">
                <a:latin typeface="Times New Roman" panose="02020603050405020304" pitchFamily="18" charset="0"/>
                <a:ea typeface="ヒラギノ角ゴ Pro W3" pitchFamily="4" charset="-128"/>
                <a:cs typeface="Times New Roman" panose="02020603050405020304" pitchFamily="18" charset="0"/>
              </a:rPr>
              <a:t>Poverty</a:t>
            </a:r>
            <a:r>
              <a:rPr lang="de-DE" sz="3200" dirty="0" smtClean="0">
                <a:latin typeface="Times New Roman" panose="02020603050405020304" pitchFamily="18" charset="0"/>
                <a:ea typeface="ヒラギノ角ゴ Pro W3" pitchFamily="4" charset="-128"/>
                <a:cs typeface="Times New Roman" panose="02020603050405020304" pitchFamily="18" charset="0"/>
              </a:rPr>
              <a:t> Trap?</a:t>
            </a:r>
            <a:endParaRPr lang="de-DE" sz="3200" dirty="0">
              <a:latin typeface="Times New Roman" panose="02020603050405020304" pitchFamily="18" charset="0"/>
              <a:ea typeface="ヒラギノ角ゴ Pro W3" pitchFamily="4" charset="-128"/>
              <a:cs typeface="Times New Roman" panose="02020603050405020304" pitchFamily="18" charset="0"/>
            </a:endParaRPr>
          </a:p>
        </p:txBody>
      </p:sp>
      <p:pic>
        <p:nvPicPr>
          <p:cNvPr id="8194" name="Picture 2" descr="C:\Users\kvinke\Pictures\Migration_AA\9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1236450"/>
            <a:ext cx="5742830" cy="43071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5" name="Picture 3" descr="C:\Users\kvinke\Pictures\Migration_AA\9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9101" y="1045368"/>
            <a:ext cx="4587460" cy="3440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09497"/>
            <a:ext cx="3320140" cy="300082"/>
          </a:xfrm>
          <a:prstGeom prst="rect">
            <a:avLst/>
          </a:prstGeom>
          <a:noFill/>
        </p:spPr>
        <p:txBody>
          <a:bodyPr wrap="none" rtlCol="0">
            <a:spAutoFit/>
          </a:bodyPr>
          <a:lstStyle/>
          <a:p>
            <a:pPr>
              <a:defRPr/>
            </a:pPr>
            <a:r>
              <a:rPr lang="de-DE" sz="1350" kern="0" dirty="0">
                <a:solidFill>
                  <a:prstClr val="black"/>
                </a:solidFill>
              </a:rPr>
              <a:t>Source: </a:t>
            </a:r>
            <a:r>
              <a:rPr lang="de-DE" sz="1350" kern="0" dirty="0" smtClean="0">
                <a:solidFill>
                  <a:prstClr val="black"/>
                </a:solidFill>
              </a:rPr>
              <a:t>Vinke, </a:t>
            </a:r>
            <a:r>
              <a:rPr lang="de-DE" sz="1350" kern="0" dirty="0" err="1" smtClean="0">
                <a:solidFill>
                  <a:prstClr val="black"/>
                </a:solidFill>
              </a:rPr>
              <a:t>Unsettling</a:t>
            </a:r>
            <a:r>
              <a:rPr lang="de-DE" sz="1350" kern="0" dirty="0" smtClean="0">
                <a:solidFill>
                  <a:prstClr val="black"/>
                </a:solidFill>
              </a:rPr>
              <a:t> Settlements, 2019.</a:t>
            </a:r>
            <a:endParaRPr lang="de-DE" sz="1350" kern="0" dirty="0">
              <a:solidFill>
                <a:prstClr val="black"/>
              </a:solidFill>
            </a:endParaRPr>
          </a:p>
        </p:txBody>
      </p:sp>
      <p:sp>
        <p:nvSpPr>
          <p:cNvPr id="3" name="Rectangle 2"/>
          <p:cNvSpPr/>
          <p:nvPr/>
        </p:nvSpPr>
        <p:spPr>
          <a:xfrm>
            <a:off x="210709" y="1443108"/>
            <a:ext cx="6651101" cy="954107"/>
          </a:xfrm>
          <a:prstGeom prst="rect">
            <a:avLst/>
          </a:prstGeom>
          <a:solidFill>
            <a:schemeClr val="bg2">
              <a:alpha val="86000"/>
            </a:schemeClr>
          </a:solidFill>
        </p:spPr>
        <p:txBody>
          <a:bodyPr wrap="square">
            <a:spAutoFit/>
          </a:bodyPr>
          <a:lstStyle/>
          <a:p>
            <a:pPr>
              <a:spcBef>
                <a:spcPct val="20000"/>
              </a:spcBef>
            </a:pPr>
            <a:r>
              <a:rPr lang="en-US" sz="2800" dirty="0" smtClean="0">
                <a:solidFill>
                  <a:prstClr val="black"/>
                </a:solidFill>
              </a:rPr>
              <a:t>“In </a:t>
            </a:r>
            <a:r>
              <a:rPr lang="en-US" sz="2800" dirty="0">
                <a:solidFill>
                  <a:prstClr val="black"/>
                </a:solidFill>
              </a:rPr>
              <a:t>summer season it is difficult to live” (Interview 11, Khulna)</a:t>
            </a:r>
            <a:endParaRPr lang="de-DE" sz="2800" dirty="0">
              <a:solidFill>
                <a:prstClr val="black"/>
              </a:solidFill>
            </a:endParaRPr>
          </a:p>
        </p:txBody>
      </p:sp>
      <p:sp>
        <p:nvSpPr>
          <p:cNvPr id="9" name="Rectangle 8"/>
          <p:cNvSpPr/>
          <p:nvPr/>
        </p:nvSpPr>
        <p:spPr>
          <a:xfrm>
            <a:off x="2047127" y="3174571"/>
            <a:ext cx="6651101" cy="1015663"/>
          </a:xfrm>
          <a:prstGeom prst="rect">
            <a:avLst/>
          </a:prstGeom>
          <a:solidFill>
            <a:schemeClr val="bg2">
              <a:alpha val="86000"/>
            </a:schemeClr>
          </a:solidFill>
        </p:spPr>
        <p:txBody>
          <a:bodyPr wrap="square">
            <a:spAutoFit/>
          </a:bodyPr>
          <a:lstStyle/>
          <a:p>
            <a:pPr>
              <a:spcBef>
                <a:spcPct val="20000"/>
              </a:spcBef>
            </a:pPr>
            <a:r>
              <a:rPr lang="en-US" sz="3200" dirty="0">
                <a:solidFill>
                  <a:prstClr val="black"/>
                </a:solidFill>
              </a:rPr>
              <a:t> </a:t>
            </a:r>
            <a:r>
              <a:rPr lang="en-US" sz="2800" dirty="0">
                <a:solidFill>
                  <a:prstClr val="black"/>
                </a:solidFill>
              </a:rPr>
              <a:t>“Frankly, sometimes during monsoon we are used to starve” (Interview 21, Barisal). </a:t>
            </a:r>
            <a:endParaRPr lang="de-DE" sz="2800" dirty="0">
              <a:solidFill>
                <a:prstClr val="black"/>
              </a:solidFill>
            </a:endParaRPr>
          </a:p>
        </p:txBody>
      </p:sp>
      <p:sp>
        <p:nvSpPr>
          <p:cNvPr id="10" name="Rectangle 9"/>
          <p:cNvSpPr/>
          <p:nvPr/>
        </p:nvSpPr>
        <p:spPr>
          <a:xfrm>
            <a:off x="2354170" y="5235302"/>
            <a:ext cx="8824072" cy="954107"/>
          </a:xfrm>
          <a:prstGeom prst="rect">
            <a:avLst/>
          </a:prstGeom>
          <a:solidFill>
            <a:schemeClr val="bg2">
              <a:alpha val="86000"/>
            </a:schemeClr>
          </a:solidFill>
        </p:spPr>
        <p:txBody>
          <a:bodyPr wrap="square">
            <a:spAutoFit/>
          </a:bodyPr>
          <a:lstStyle/>
          <a:p>
            <a:pPr>
              <a:spcBef>
                <a:spcPct val="20000"/>
              </a:spcBef>
            </a:pPr>
            <a:r>
              <a:rPr lang="en-US" sz="2400" dirty="0" smtClean="0">
                <a:solidFill>
                  <a:prstClr val="black"/>
                </a:solidFill>
              </a:rPr>
              <a:t>“</a:t>
            </a:r>
            <a:r>
              <a:rPr lang="en-US" sz="2800" dirty="0" smtClean="0">
                <a:solidFill>
                  <a:prstClr val="black"/>
                </a:solidFill>
              </a:rPr>
              <a:t>Due </a:t>
            </a:r>
            <a:r>
              <a:rPr lang="en-US" sz="2800" dirty="0">
                <a:solidFill>
                  <a:prstClr val="black"/>
                </a:solidFill>
              </a:rPr>
              <a:t>to excessive temperature, I sometimes lose my senses” (Interview 3, Khulna).</a:t>
            </a:r>
          </a:p>
        </p:txBody>
      </p:sp>
    </p:spTree>
    <p:extLst>
      <p:ext uri="{BB962C8B-B14F-4D97-AF65-F5344CB8AC3E}">
        <p14:creationId xmlns:p14="http://schemas.microsoft.com/office/powerpoint/2010/main" val="107928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DE"/>
          </a:p>
        </p:txBody>
      </p:sp>
      <p:pic>
        <p:nvPicPr>
          <p:cNvPr id="6" name="Picture 5"/>
          <p:cNvPicPr>
            <a:picLocks noChangeAspect="1"/>
          </p:cNvPicPr>
          <p:nvPr/>
        </p:nvPicPr>
        <p:blipFill>
          <a:blip r:embed="rId2"/>
          <a:stretch>
            <a:fillRect/>
          </a:stretch>
        </p:blipFill>
        <p:spPr>
          <a:xfrm>
            <a:off x="1523999" y="0"/>
            <a:ext cx="9144001" cy="6858000"/>
          </a:xfrm>
          <a:prstGeom prst="rect">
            <a:avLst/>
          </a:prstGeom>
        </p:spPr>
      </p:pic>
      <p:sp>
        <p:nvSpPr>
          <p:cNvPr id="5" name="Rectangle 4"/>
          <p:cNvSpPr/>
          <p:nvPr/>
        </p:nvSpPr>
        <p:spPr>
          <a:xfrm>
            <a:off x="1523999" y="1782924"/>
            <a:ext cx="9144001" cy="2246769"/>
          </a:xfrm>
          <a:prstGeom prst="rect">
            <a:avLst/>
          </a:prstGeom>
          <a:solidFill>
            <a:schemeClr val="bg2">
              <a:alpha val="86000"/>
            </a:schemeClr>
          </a:solidFill>
        </p:spPr>
        <p:txBody>
          <a:bodyPr wrap="square">
            <a:spAutoFit/>
          </a:bodyPr>
          <a:lstStyle/>
          <a:p>
            <a:pPr>
              <a:spcBef>
                <a:spcPct val="20000"/>
              </a:spcBef>
            </a:pPr>
            <a:r>
              <a:rPr lang="en-US" sz="2800" dirty="0">
                <a:solidFill>
                  <a:prstClr val="black"/>
                </a:solidFill>
              </a:rPr>
              <a:t>“We were well in the village because the environment was good. We now feel psychological depression because living here meant to leave our own home. The urban areas are more chaotic than the rural regions. Here, income is less than in my village” (Interview 19, </a:t>
            </a:r>
            <a:r>
              <a:rPr lang="en-US" sz="2800" dirty="0" err="1">
                <a:solidFill>
                  <a:prstClr val="black"/>
                </a:solidFill>
              </a:rPr>
              <a:t>Satkhira</a:t>
            </a:r>
            <a:r>
              <a:rPr lang="en-US" sz="2800" dirty="0">
                <a:solidFill>
                  <a:prstClr val="black"/>
                </a:solidFill>
              </a:rPr>
              <a:t>). </a:t>
            </a:r>
            <a:endParaRPr lang="de-DE" sz="2800" dirty="0">
              <a:solidFill>
                <a:prstClr val="black"/>
              </a:solidFill>
            </a:endParaRPr>
          </a:p>
        </p:txBody>
      </p:sp>
      <p:sp>
        <p:nvSpPr>
          <p:cNvPr id="7" name="Title 1"/>
          <p:cNvSpPr txBox="1">
            <a:spLocks/>
          </p:cNvSpPr>
          <p:nvPr/>
        </p:nvSpPr>
        <p:spPr>
          <a:xfrm>
            <a:off x="1754832" y="0"/>
            <a:ext cx="8625136" cy="1143000"/>
          </a:xfrm>
          <a:prstGeom prst="rect">
            <a:avLst/>
          </a:prstGeom>
          <a:solidFill>
            <a:schemeClr val="bg1">
              <a:alpha val="52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sz="3200" dirty="0" err="1" smtClean="0">
                <a:latin typeface="Times New Roman" panose="02020603050405020304" pitchFamily="18" charset="0"/>
                <a:ea typeface="ヒラギノ角ゴ Pro W3" pitchFamily="4" charset="-128"/>
                <a:cs typeface="Times New Roman" panose="02020603050405020304" pitchFamily="18" charset="0"/>
              </a:rPr>
              <a:t>Climate</a:t>
            </a:r>
            <a:r>
              <a:rPr lang="de-DE" sz="3200" dirty="0" smtClean="0">
                <a:latin typeface="Times New Roman" panose="02020603050405020304" pitchFamily="18" charset="0"/>
                <a:ea typeface="ヒラギノ角ゴ Pro W3" pitchFamily="4" charset="-128"/>
                <a:cs typeface="Times New Roman" panose="02020603050405020304" pitchFamily="18" charset="0"/>
              </a:rPr>
              <a:t> Migration </a:t>
            </a:r>
            <a:r>
              <a:rPr lang="de-DE" sz="3200" dirty="0" err="1" smtClean="0">
                <a:latin typeface="Times New Roman" panose="02020603050405020304" pitchFamily="18" charset="0"/>
                <a:ea typeface="ヒラギノ角ゴ Pro W3" pitchFamily="4" charset="-128"/>
                <a:cs typeface="Times New Roman" panose="02020603050405020304" pitchFamily="18" charset="0"/>
              </a:rPr>
              <a:t>and</a:t>
            </a:r>
            <a:r>
              <a:rPr lang="de-DE" sz="3200" dirty="0" smtClean="0">
                <a:latin typeface="Times New Roman" panose="02020603050405020304" pitchFamily="18" charset="0"/>
                <a:ea typeface="ヒラギノ角ゴ Pro W3" pitchFamily="4" charset="-128"/>
                <a:cs typeface="Times New Roman" panose="02020603050405020304" pitchFamily="18" charset="0"/>
              </a:rPr>
              <a:t> Mental </a:t>
            </a:r>
            <a:r>
              <a:rPr lang="de-DE" sz="3200" dirty="0" err="1" smtClean="0">
                <a:latin typeface="Times New Roman" panose="02020603050405020304" pitchFamily="18" charset="0"/>
                <a:ea typeface="ヒラギノ角ゴ Pro W3" pitchFamily="4" charset="-128"/>
                <a:cs typeface="Times New Roman" panose="02020603050405020304" pitchFamily="18" charset="0"/>
              </a:rPr>
              <a:t>Health</a:t>
            </a:r>
            <a:endParaRPr lang="de-DE" sz="3200" dirty="0">
              <a:latin typeface="Times New Roman" panose="02020603050405020304" pitchFamily="18" charset="0"/>
              <a:ea typeface="ヒラギノ角ゴ Pro W3" pitchFamily="4" charset="-128"/>
              <a:cs typeface="Times New Roman" panose="02020603050405020304" pitchFamily="18" charset="0"/>
            </a:endParaRPr>
          </a:p>
        </p:txBody>
      </p:sp>
    </p:spTree>
    <p:extLst>
      <p:ext uri="{BB962C8B-B14F-4D97-AF65-F5344CB8AC3E}">
        <p14:creationId xmlns:p14="http://schemas.microsoft.com/office/powerpoint/2010/main" val="35532595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742</Words>
  <Application>Microsoft Office PowerPoint</Application>
  <PresentationFormat>Widescreen</PresentationFormat>
  <Paragraphs>138</Paragraphs>
  <Slides>18</Slides>
  <Notes>5</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18</vt:i4>
      </vt:variant>
    </vt:vector>
  </HeadingPairs>
  <TitlesOfParts>
    <vt:vector size="35" baseType="lpstr">
      <vt:lpstr>Arial</vt:lpstr>
      <vt:lpstr>Calibri</vt:lpstr>
      <vt:lpstr>Calibri Light</vt:lpstr>
      <vt:lpstr>Times New Roman</vt:lpstr>
      <vt:lpstr>Wide Latin</vt:lpstr>
      <vt:lpstr>Wingdings</vt:lpstr>
      <vt:lpstr>ヒラギノ角ゴ Pro W3</vt:lpstr>
      <vt:lpstr>Office Theme</vt:lpstr>
      <vt:lpstr>1_Office Theme</vt:lpstr>
      <vt:lpstr>22_Office Theme</vt:lpstr>
      <vt:lpstr>24_Office Theme</vt:lpstr>
      <vt:lpstr>8_Office Theme</vt:lpstr>
      <vt:lpstr>9_Office Theme</vt:lpstr>
      <vt:lpstr>6_Office Theme</vt:lpstr>
      <vt:lpstr>7_Office Theme</vt:lpstr>
      <vt:lpstr>12_Office Theme</vt:lpstr>
      <vt:lpstr>10_Office Theme</vt:lpstr>
      <vt:lpstr>Climate migration as a stressor for health systems? </vt:lpstr>
      <vt:lpstr>PowerPoint Presentation</vt:lpstr>
      <vt:lpstr>The Climate, Health and Migration Nexus: The Lancet</vt:lpstr>
      <vt:lpstr>The Climate, Migration and Health Nexus: 3 Angles  </vt:lpstr>
      <vt:lpstr>PowerPoint Presentation</vt:lpstr>
      <vt:lpstr>PowerPoint Presentation</vt:lpstr>
      <vt:lpstr>PowerPoint Presentation</vt:lpstr>
      <vt:lpstr>Climate Migration as a Poverty Trap?</vt:lpstr>
      <vt:lpstr>PowerPoint Presentation</vt:lpstr>
      <vt:lpstr>PowerPoint Presentation</vt:lpstr>
      <vt:lpstr>PowerPoint Presentation</vt:lpstr>
      <vt:lpstr>PowerPoint Presentation</vt:lpstr>
      <vt:lpstr>PowerPoint Presentation</vt:lpstr>
      <vt:lpstr>PowerPoint Presentation</vt:lpstr>
      <vt:lpstr>Battling on Many Fronts</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Vinke</dc:creator>
  <cp:lastModifiedBy>Kira Vinke</cp:lastModifiedBy>
  <cp:revision>14</cp:revision>
  <dcterms:created xsi:type="dcterms:W3CDTF">2022-06-23T10:06:08Z</dcterms:created>
  <dcterms:modified xsi:type="dcterms:W3CDTF">2022-06-23T11:10:39Z</dcterms:modified>
</cp:coreProperties>
</file>