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8" r:id="rId4"/>
    <p:sldMasterId id="2147483730" r:id="rId5"/>
    <p:sldMasterId id="2147483748" r:id="rId6"/>
    <p:sldMasterId id="2147483760" r:id="rId7"/>
  </p:sldMasterIdLst>
  <p:notesMasterIdLst>
    <p:notesMasterId r:id="rId27"/>
  </p:notesMasterIdLst>
  <p:handoutMasterIdLst>
    <p:handoutMasterId r:id="rId28"/>
  </p:handoutMasterIdLst>
  <p:sldIdLst>
    <p:sldId id="5128" r:id="rId8"/>
    <p:sldId id="5122" r:id="rId9"/>
    <p:sldId id="5143" r:id="rId10"/>
    <p:sldId id="5135" r:id="rId11"/>
    <p:sldId id="5148" r:id="rId12"/>
    <p:sldId id="5136" r:id="rId13"/>
    <p:sldId id="5145" r:id="rId14"/>
    <p:sldId id="5146" r:id="rId15"/>
    <p:sldId id="5129" r:id="rId16"/>
    <p:sldId id="5130" r:id="rId17"/>
    <p:sldId id="5131" r:id="rId18"/>
    <p:sldId id="5137" r:id="rId19"/>
    <p:sldId id="5140" r:id="rId20"/>
    <p:sldId id="5141" r:id="rId21"/>
    <p:sldId id="5113" r:id="rId22"/>
    <p:sldId id="5116" r:id="rId23"/>
    <p:sldId id="5149" r:id="rId24"/>
    <p:sldId id="5147" r:id="rId25"/>
    <p:sldId id="541" r:id="rId26"/>
  </p:sldIdLst>
  <p:sldSz cx="12192000" cy="6858000"/>
  <p:notesSz cx="7104063" cy="10234613"/>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757"/>
    <a:srgbClr val="026DD0"/>
    <a:srgbClr val="FFFFFF"/>
    <a:srgbClr val="0053FA"/>
    <a:srgbClr val="0045D0"/>
    <a:srgbClr val="5EA2F4"/>
    <a:srgbClr val="9AACE0"/>
    <a:srgbClr val="F71968"/>
    <a:srgbClr val="0770D1"/>
    <a:srgbClr val="255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21" autoAdjust="0"/>
    <p:restoredTop sz="97474" autoAdjust="0"/>
  </p:normalViewPr>
  <p:slideViewPr>
    <p:cSldViewPr snapToGrid="0">
      <p:cViewPr varScale="1">
        <p:scale>
          <a:sx n="58" d="100"/>
          <a:sy n="58" d="100"/>
        </p:scale>
        <p:origin x="58" y="566"/>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0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77" Type="http://schemas.microsoft.com/office/2018/10/relationships/authors" Target="author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D172B3-8D7F-44B9-994B-64F4309EBFB6}" type="doc">
      <dgm:prSet loTypeId="urn:microsoft.com/office/officeart/2005/8/layout/pyramid1" loCatId="pyramid" qsTypeId="urn:microsoft.com/office/officeart/2005/8/quickstyle/simple2" qsCatId="simple" csTypeId="urn:microsoft.com/office/officeart/2005/8/colors/accent1_2" csCatId="accent1" phldr="1"/>
      <dgm:spPr/>
    </dgm:pt>
    <dgm:pt modelId="{4BFE72E5-6A76-4F72-B09E-4826A4E787D2}">
      <dgm:prSet/>
      <dgm:spPr>
        <a:xfrm>
          <a:off x="3710211" y="5650"/>
          <a:ext cx="2477620" cy="1378204"/>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gm:spPr>
      <dgm:t>
        <a:bodyPr/>
        <a:lstStyle/>
        <a:p>
          <a:pPr>
            <a:buNone/>
          </a:pPr>
          <a:endParaRPr lang="de-DE" dirty="0">
            <a:solidFill>
              <a:sysClr val="windowText" lastClr="000000">
                <a:hueOff val="0"/>
                <a:satOff val="0"/>
                <a:lumOff val="0"/>
                <a:alphaOff val="0"/>
              </a:sysClr>
            </a:solidFill>
            <a:latin typeface="Univers"/>
            <a:ea typeface="+mn-ea"/>
            <a:cs typeface="+mn-cs"/>
          </a:endParaRPr>
        </a:p>
      </dgm:t>
    </dgm:pt>
    <dgm:pt modelId="{489891D5-485F-481B-8BFF-867FDB49B4BE}" type="parTrans" cxnId="{AD58EE95-A9DD-444A-9B0F-D9262CC5469B}">
      <dgm:prSet/>
      <dgm:spPr/>
      <dgm:t>
        <a:bodyPr/>
        <a:lstStyle/>
        <a:p>
          <a:endParaRPr lang="de-DE"/>
        </a:p>
      </dgm:t>
    </dgm:pt>
    <dgm:pt modelId="{10F18B50-808F-45D2-A0A0-E366A50F7FFC}" type="sibTrans" cxnId="{AD58EE95-A9DD-444A-9B0F-D9262CC5469B}">
      <dgm:prSet/>
      <dgm:spPr/>
      <dgm:t>
        <a:bodyPr/>
        <a:lstStyle/>
        <a:p>
          <a:endParaRPr lang="de-DE"/>
        </a:p>
      </dgm:t>
    </dgm:pt>
    <dgm:pt modelId="{F851EC6E-D69D-4277-9158-1437BA17BDA6}">
      <dgm:prSet/>
      <dgm:spPr>
        <a:xfrm>
          <a:off x="0" y="4134612"/>
          <a:ext cx="9910481" cy="1378204"/>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gm:spPr>
      <dgm:t>
        <a:bodyPr/>
        <a:lstStyle/>
        <a:p>
          <a:pPr>
            <a:buNone/>
          </a:pPr>
          <a:endParaRPr lang="de-DE">
            <a:solidFill>
              <a:sysClr val="windowText" lastClr="000000">
                <a:hueOff val="0"/>
                <a:satOff val="0"/>
                <a:lumOff val="0"/>
                <a:alphaOff val="0"/>
              </a:sysClr>
            </a:solidFill>
            <a:latin typeface="Univers"/>
            <a:ea typeface="+mn-ea"/>
            <a:cs typeface="+mn-cs"/>
          </a:endParaRPr>
        </a:p>
      </dgm:t>
    </dgm:pt>
    <dgm:pt modelId="{A28AF076-2967-4816-9120-92B585242BD1}" type="parTrans" cxnId="{AD0F4CE9-0996-4B4A-870B-DB4A31CA80FA}">
      <dgm:prSet/>
      <dgm:spPr/>
      <dgm:t>
        <a:bodyPr/>
        <a:lstStyle/>
        <a:p>
          <a:endParaRPr lang="de-DE"/>
        </a:p>
      </dgm:t>
    </dgm:pt>
    <dgm:pt modelId="{5F58A451-2293-4F65-BF16-474F15008287}" type="sibTrans" cxnId="{AD0F4CE9-0996-4B4A-870B-DB4A31CA80FA}">
      <dgm:prSet/>
      <dgm:spPr/>
      <dgm:t>
        <a:bodyPr/>
        <a:lstStyle/>
        <a:p>
          <a:endParaRPr lang="de-DE"/>
        </a:p>
      </dgm:t>
    </dgm:pt>
    <dgm:pt modelId="{6DC8E35B-7284-4DE5-8FD7-A67FD6A22117}">
      <dgm:prSet/>
      <dgm:spPr>
        <a:xfrm>
          <a:off x="1238810" y="2756408"/>
          <a:ext cx="7432861" cy="1378204"/>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gm:spPr>
      <dgm:t>
        <a:bodyPr/>
        <a:lstStyle/>
        <a:p>
          <a:pPr>
            <a:buNone/>
          </a:pPr>
          <a:endParaRPr lang="de-DE">
            <a:solidFill>
              <a:sysClr val="windowText" lastClr="000000">
                <a:hueOff val="0"/>
                <a:satOff val="0"/>
                <a:lumOff val="0"/>
                <a:alphaOff val="0"/>
              </a:sysClr>
            </a:solidFill>
            <a:latin typeface="Univers"/>
            <a:ea typeface="+mn-ea"/>
            <a:cs typeface="+mn-cs"/>
          </a:endParaRPr>
        </a:p>
      </dgm:t>
    </dgm:pt>
    <dgm:pt modelId="{2A92C42C-DAF8-4B70-AB86-84EAD289D569}" type="parTrans" cxnId="{D2DD4829-4EFE-460B-834A-DA2E1DA1D7B2}">
      <dgm:prSet/>
      <dgm:spPr/>
      <dgm:t>
        <a:bodyPr/>
        <a:lstStyle/>
        <a:p>
          <a:endParaRPr lang="de-DE"/>
        </a:p>
      </dgm:t>
    </dgm:pt>
    <dgm:pt modelId="{F3E02F9F-F789-4BCB-AD51-219EAA15013F}" type="sibTrans" cxnId="{D2DD4829-4EFE-460B-834A-DA2E1DA1D7B2}">
      <dgm:prSet/>
      <dgm:spPr/>
      <dgm:t>
        <a:bodyPr/>
        <a:lstStyle/>
        <a:p>
          <a:endParaRPr lang="de-DE"/>
        </a:p>
      </dgm:t>
    </dgm:pt>
    <dgm:pt modelId="{C9A956FA-31DE-483D-851E-55D2F3F906B6}">
      <dgm:prSet/>
      <dgm:spPr>
        <a:xfrm>
          <a:off x="2477620" y="1378204"/>
          <a:ext cx="4955240" cy="1378204"/>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gm:spPr>
      <dgm:t>
        <a:bodyPr/>
        <a:lstStyle/>
        <a:p>
          <a:pPr>
            <a:buNone/>
          </a:pPr>
          <a:endParaRPr lang="de-DE">
            <a:solidFill>
              <a:sysClr val="windowText" lastClr="000000">
                <a:hueOff val="0"/>
                <a:satOff val="0"/>
                <a:lumOff val="0"/>
                <a:alphaOff val="0"/>
              </a:sysClr>
            </a:solidFill>
            <a:latin typeface="Univers"/>
            <a:ea typeface="+mn-ea"/>
            <a:cs typeface="+mn-cs"/>
          </a:endParaRPr>
        </a:p>
      </dgm:t>
    </dgm:pt>
    <dgm:pt modelId="{CC4F6478-EAB7-4B8B-BC4C-5FEBA7705D14}" type="parTrans" cxnId="{D7DE985E-F427-40F9-8B00-DC05EA8633CA}">
      <dgm:prSet/>
      <dgm:spPr/>
      <dgm:t>
        <a:bodyPr/>
        <a:lstStyle/>
        <a:p>
          <a:endParaRPr lang="de-DE"/>
        </a:p>
      </dgm:t>
    </dgm:pt>
    <dgm:pt modelId="{D6D4B8CC-8BE6-4844-863F-5672A42338E5}" type="sibTrans" cxnId="{D7DE985E-F427-40F9-8B00-DC05EA8633CA}">
      <dgm:prSet/>
      <dgm:spPr/>
      <dgm:t>
        <a:bodyPr/>
        <a:lstStyle/>
        <a:p>
          <a:endParaRPr lang="de-DE"/>
        </a:p>
      </dgm:t>
    </dgm:pt>
    <dgm:pt modelId="{B86F22C6-A690-4906-AD63-530912B040FD}" type="pres">
      <dgm:prSet presAssocID="{5AD172B3-8D7F-44B9-994B-64F4309EBFB6}" presName="Name0" presStyleCnt="0">
        <dgm:presLayoutVars>
          <dgm:dir/>
          <dgm:animLvl val="lvl"/>
          <dgm:resizeHandles val="exact"/>
        </dgm:presLayoutVars>
      </dgm:prSet>
      <dgm:spPr/>
    </dgm:pt>
    <dgm:pt modelId="{9EDCF8A5-9EF5-4D50-9311-FAB192BD9668}" type="pres">
      <dgm:prSet presAssocID="{4BFE72E5-6A76-4F72-B09E-4826A4E787D2}" presName="Name8" presStyleCnt="0"/>
      <dgm:spPr/>
    </dgm:pt>
    <dgm:pt modelId="{F4B17C83-5FEE-4073-ADBA-5B1B2296EB78}" type="pres">
      <dgm:prSet presAssocID="{4BFE72E5-6A76-4F72-B09E-4826A4E787D2}" presName="level" presStyleLbl="node1" presStyleIdx="0" presStyleCnt="4" custLinFactNeighborX="-251" custLinFactNeighborY="410">
        <dgm:presLayoutVars>
          <dgm:chMax val="1"/>
          <dgm:bulletEnabled val="1"/>
        </dgm:presLayoutVars>
      </dgm:prSet>
      <dgm:spPr/>
    </dgm:pt>
    <dgm:pt modelId="{638E4632-B374-4A23-87BB-DD7A6B1F9433}" type="pres">
      <dgm:prSet presAssocID="{4BFE72E5-6A76-4F72-B09E-4826A4E787D2}" presName="levelTx" presStyleLbl="revTx" presStyleIdx="0" presStyleCnt="0">
        <dgm:presLayoutVars>
          <dgm:chMax val="1"/>
          <dgm:bulletEnabled val="1"/>
        </dgm:presLayoutVars>
      </dgm:prSet>
      <dgm:spPr/>
    </dgm:pt>
    <dgm:pt modelId="{E8241962-3534-4723-912B-66B825E44BF5}" type="pres">
      <dgm:prSet presAssocID="{C9A956FA-31DE-483D-851E-55D2F3F906B6}" presName="Name8" presStyleCnt="0"/>
      <dgm:spPr/>
    </dgm:pt>
    <dgm:pt modelId="{871B1216-6F1A-47C2-A678-6EA2001E9F2A}" type="pres">
      <dgm:prSet presAssocID="{C9A956FA-31DE-483D-851E-55D2F3F906B6}" presName="level" presStyleLbl="node1" presStyleIdx="1" presStyleCnt="4">
        <dgm:presLayoutVars>
          <dgm:chMax val="1"/>
          <dgm:bulletEnabled val="1"/>
        </dgm:presLayoutVars>
      </dgm:prSet>
      <dgm:spPr/>
    </dgm:pt>
    <dgm:pt modelId="{61ADF6E3-C564-44E4-AEA7-AB817E1AB9D7}" type="pres">
      <dgm:prSet presAssocID="{C9A956FA-31DE-483D-851E-55D2F3F906B6}" presName="levelTx" presStyleLbl="revTx" presStyleIdx="0" presStyleCnt="0">
        <dgm:presLayoutVars>
          <dgm:chMax val="1"/>
          <dgm:bulletEnabled val="1"/>
        </dgm:presLayoutVars>
      </dgm:prSet>
      <dgm:spPr/>
    </dgm:pt>
    <dgm:pt modelId="{0B3E4E16-C0BF-406A-B371-A57335766A9D}" type="pres">
      <dgm:prSet presAssocID="{6DC8E35B-7284-4DE5-8FD7-A67FD6A22117}" presName="Name8" presStyleCnt="0"/>
      <dgm:spPr/>
    </dgm:pt>
    <dgm:pt modelId="{26D6F657-D893-4A90-92C9-EEACF388F18B}" type="pres">
      <dgm:prSet presAssocID="{6DC8E35B-7284-4DE5-8FD7-A67FD6A22117}" presName="level" presStyleLbl="node1" presStyleIdx="2" presStyleCnt="4">
        <dgm:presLayoutVars>
          <dgm:chMax val="1"/>
          <dgm:bulletEnabled val="1"/>
        </dgm:presLayoutVars>
      </dgm:prSet>
      <dgm:spPr/>
    </dgm:pt>
    <dgm:pt modelId="{CC622357-72E2-4F6D-A179-89FB0B288616}" type="pres">
      <dgm:prSet presAssocID="{6DC8E35B-7284-4DE5-8FD7-A67FD6A22117}" presName="levelTx" presStyleLbl="revTx" presStyleIdx="0" presStyleCnt="0">
        <dgm:presLayoutVars>
          <dgm:chMax val="1"/>
          <dgm:bulletEnabled val="1"/>
        </dgm:presLayoutVars>
      </dgm:prSet>
      <dgm:spPr/>
    </dgm:pt>
    <dgm:pt modelId="{F83B1226-933C-4CB9-9AF7-B95F17C56AC4}" type="pres">
      <dgm:prSet presAssocID="{F851EC6E-D69D-4277-9158-1437BA17BDA6}" presName="Name8" presStyleCnt="0"/>
      <dgm:spPr/>
    </dgm:pt>
    <dgm:pt modelId="{BEF31F7B-0BD7-4855-BED0-FEE026803E93}" type="pres">
      <dgm:prSet presAssocID="{F851EC6E-D69D-4277-9158-1437BA17BDA6}" presName="level" presStyleLbl="node1" presStyleIdx="3" presStyleCnt="4" custLinFactNeighborX="142" custLinFactNeighborY="1974">
        <dgm:presLayoutVars>
          <dgm:chMax val="1"/>
          <dgm:bulletEnabled val="1"/>
        </dgm:presLayoutVars>
      </dgm:prSet>
      <dgm:spPr/>
    </dgm:pt>
    <dgm:pt modelId="{F71E72E4-D872-428D-B432-7D1CA2675C25}" type="pres">
      <dgm:prSet presAssocID="{F851EC6E-D69D-4277-9158-1437BA17BDA6}" presName="levelTx" presStyleLbl="revTx" presStyleIdx="0" presStyleCnt="0">
        <dgm:presLayoutVars>
          <dgm:chMax val="1"/>
          <dgm:bulletEnabled val="1"/>
        </dgm:presLayoutVars>
      </dgm:prSet>
      <dgm:spPr/>
    </dgm:pt>
  </dgm:ptLst>
  <dgm:cxnLst>
    <dgm:cxn modelId="{AA550C1E-7A36-4FC3-823E-2B33ACD9791E}" type="presOf" srcId="{F851EC6E-D69D-4277-9158-1437BA17BDA6}" destId="{F71E72E4-D872-428D-B432-7D1CA2675C25}" srcOrd="1" destOrd="0" presId="urn:microsoft.com/office/officeart/2005/8/layout/pyramid1"/>
    <dgm:cxn modelId="{D2DD4829-4EFE-460B-834A-DA2E1DA1D7B2}" srcId="{5AD172B3-8D7F-44B9-994B-64F4309EBFB6}" destId="{6DC8E35B-7284-4DE5-8FD7-A67FD6A22117}" srcOrd="2" destOrd="0" parTransId="{2A92C42C-DAF8-4B70-AB86-84EAD289D569}" sibTransId="{F3E02F9F-F789-4BCB-AD51-219EAA15013F}"/>
    <dgm:cxn modelId="{38EE745C-038A-41F4-97B1-6CA881FF599A}" type="presOf" srcId="{C9A956FA-31DE-483D-851E-55D2F3F906B6}" destId="{871B1216-6F1A-47C2-A678-6EA2001E9F2A}" srcOrd="0" destOrd="0" presId="urn:microsoft.com/office/officeart/2005/8/layout/pyramid1"/>
    <dgm:cxn modelId="{9813CA5D-1ABF-4A6F-9BD2-443AD50A8A55}" type="presOf" srcId="{6DC8E35B-7284-4DE5-8FD7-A67FD6A22117}" destId="{26D6F657-D893-4A90-92C9-EEACF388F18B}" srcOrd="0" destOrd="0" presId="urn:microsoft.com/office/officeart/2005/8/layout/pyramid1"/>
    <dgm:cxn modelId="{D7DE985E-F427-40F9-8B00-DC05EA8633CA}" srcId="{5AD172B3-8D7F-44B9-994B-64F4309EBFB6}" destId="{C9A956FA-31DE-483D-851E-55D2F3F906B6}" srcOrd="1" destOrd="0" parTransId="{CC4F6478-EAB7-4B8B-BC4C-5FEBA7705D14}" sibTransId="{D6D4B8CC-8BE6-4844-863F-5672A42338E5}"/>
    <dgm:cxn modelId="{E7283F7A-93C6-4F99-9A80-CF4BD92DA3A8}" type="presOf" srcId="{4BFE72E5-6A76-4F72-B09E-4826A4E787D2}" destId="{638E4632-B374-4A23-87BB-DD7A6B1F9433}" srcOrd="1" destOrd="0" presId="urn:microsoft.com/office/officeart/2005/8/layout/pyramid1"/>
    <dgm:cxn modelId="{AD58EE95-A9DD-444A-9B0F-D9262CC5469B}" srcId="{5AD172B3-8D7F-44B9-994B-64F4309EBFB6}" destId="{4BFE72E5-6A76-4F72-B09E-4826A4E787D2}" srcOrd="0" destOrd="0" parTransId="{489891D5-485F-481B-8BFF-867FDB49B4BE}" sibTransId="{10F18B50-808F-45D2-A0A0-E366A50F7FFC}"/>
    <dgm:cxn modelId="{D5B5FFC6-F522-4488-A9B3-5AD1F32785DB}" type="presOf" srcId="{5AD172B3-8D7F-44B9-994B-64F4309EBFB6}" destId="{B86F22C6-A690-4906-AD63-530912B040FD}" srcOrd="0" destOrd="0" presId="urn:microsoft.com/office/officeart/2005/8/layout/pyramid1"/>
    <dgm:cxn modelId="{FA7F5EE0-D6C4-428A-AEB3-7B0D845E0AD6}" type="presOf" srcId="{F851EC6E-D69D-4277-9158-1437BA17BDA6}" destId="{BEF31F7B-0BD7-4855-BED0-FEE026803E93}" srcOrd="0" destOrd="0" presId="urn:microsoft.com/office/officeart/2005/8/layout/pyramid1"/>
    <dgm:cxn modelId="{C324F5E1-5D20-4D28-8FBC-04D6A8CDA766}" type="presOf" srcId="{6DC8E35B-7284-4DE5-8FD7-A67FD6A22117}" destId="{CC622357-72E2-4F6D-A179-89FB0B288616}" srcOrd="1" destOrd="0" presId="urn:microsoft.com/office/officeart/2005/8/layout/pyramid1"/>
    <dgm:cxn modelId="{7ED2E6E4-0342-468B-B374-B3D7CDDE90A1}" type="presOf" srcId="{C9A956FA-31DE-483D-851E-55D2F3F906B6}" destId="{61ADF6E3-C564-44E4-AEA7-AB817E1AB9D7}" srcOrd="1" destOrd="0" presId="urn:microsoft.com/office/officeart/2005/8/layout/pyramid1"/>
    <dgm:cxn modelId="{AD0F4CE9-0996-4B4A-870B-DB4A31CA80FA}" srcId="{5AD172B3-8D7F-44B9-994B-64F4309EBFB6}" destId="{F851EC6E-D69D-4277-9158-1437BA17BDA6}" srcOrd="3" destOrd="0" parTransId="{A28AF076-2967-4816-9120-92B585242BD1}" sibTransId="{5F58A451-2293-4F65-BF16-474F15008287}"/>
    <dgm:cxn modelId="{5E4173EA-4063-44DB-8388-F054D18CB8CD}" type="presOf" srcId="{4BFE72E5-6A76-4F72-B09E-4826A4E787D2}" destId="{F4B17C83-5FEE-4073-ADBA-5B1B2296EB78}" srcOrd="0" destOrd="0" presId="urn:microsoft.com/office/officeart/2005/8/layout/pyramid1"/>
    <dgm:cxn modelId="{37182108-9578-4FA6-9B91-4A4E355BBB41}" type="presParOf" srcId="{B86F22C6-A690-4906-AD63-530912B040FD}" destId="{9EDCF8A5-9EF5-4D50-9311-FAB192BD9668}" srcOrd="0" destOrd="0" presId="urn:microsoft.com/office/officeart/2005/8/layout/pyramid1"/>
    <dgm:cxn modelId="{C8419BA3-2108-4AA2-BECF-ED807F62EF90}" type="presParOf" srcId="{9EDCF8A5-9EF5-4D50-9311-FAB192BD9668}" destId="{F4B17C83-5FEE-4073-ADBA-5B1B2296EB78}" srcOrd="0" destOrd="0" presId="urn:microsoft.com/office/officeart/2005/8/layout/pyramid1"/>
    <dgm:cxn modelId="{97E51B3A-9906-4CA6-994D-62DD4AE0D97B}" type="presParOf" srcId="{9EDCF8A5-9EF5-4D50-9311-FAB192BD9668}" destId="{638E4632-B374-4A23-87BB-DD7A6B1F9433}" srcOrd="1" destOrd="0" presId="urn:microsoft.com/office/officeart/2005/8/layout/pyramid1"/>
    <dgm:cxn modelId="{7B61AE7B-1663-4F6B-AAA5-1E6FBE3AAD13}" type="presParOf" srcId="{B86F22C6-A690-4906-AD63-530912B040FD}" destId="{E8241962-3534-4723-912B-66B825E44BF5}" srcOrd="1" destOrd="0" presId="urn:microsoft.com/office/officeart/2005/8/layout/pyramid1"/>
    <dgm:cxn modelId="{95BA5E56-B70E-4236-AE8A-0B6C38A47FF3}" type="presParOf" srcId="{E8241962-3534-4723-912B-66B825E44BF5}" destId="{871B1216-6F1A-47C2-A678-6EA2001E9F2A}" srcOrd="0" destOrd="0" presId="urn:microsoft.com/office/officeart/2005/8/layout/pyramid1"/>
    <dgm:cxn modelId="{4DF285A9-8177-42C2-8FD0-26C108BBB44B}" type="presParOf" srcId="{E8241962-3534-4723-912B-66B825E44BF5}" destId="{61ADF6E3-C564-44E4-AEA7-AB817E1AB9D7}" srcOrd="1" destOrd="0" presId="urn:microsoft.com/office/officeart/2005/8/layout/pyramid1"/>
    <dgm:cxn modelId="{869C293C-4B95-407D-88F4-7247ABB15DC2}" type="presParOf" srcId="{B86F22C6-A690-4906-AD63-530912B040FD}" destId="{0B3E4E16-C0BF-406A-B371-A57335766A9D}" srcOrd="2" destOrd="0" presId="urn:microsoft.com/office/officeart/2005/8/layout/pyramid1"/>
    <dgm:cxn modelId="{39FDC112-17BF-4990-9E44-746DCC5A9F54}" type="presParOf" srcId="{0B3E4E16-C0BF-406A-B371-A57335766A9D}" destId="{26D6F657-D893-4A90-92C9-EEACF388F18B}" srcOrd="0" destOrd="0" presId="urn:microsoft.com/office/officeart/2005/8/layout/pyramid1"/>
    <dgm:cxn modelId="{A5A5170E-BAB5-4033-B945-26A5AFAD6F9C}" type="presParOf" srcId="{0B3E4E16-C0BF-406A-B371-A57335766A9D}" destId="{CC622357-72E2-4F6D-A179-89FB0B288616}" srcOrd="1" destOrd="0" presId="urn:microsoft.com/office/officeart/2005/8/layout/pyramid1"/>
    <dgm:cxn modelId="{D8DE2A0A-CB96-44A5-B1DE-F46595941138}" type="presParOf" srcId="{B86F22C6-A690-4906-AD63-530912B040FD}" destId="{F83B1226-933C-4CB9-9AF7-B95F17C56AC4}" srcOrd="3" destOrd="0" presId="urn:microsoft.com/office/officeart/2005/8/layout/pyramid1"/>
    <dgm:cxn modelId="{3D9AC5A3-C31D-4CC7-A001-C046EE2D11D3}" type="presParOf" srcId="{F83B1226-933C-4CB9-9AF7-B95F17C56AC4}" destId="{BEF31F7B-0BD7-4855-BED0-FEE026803E93}" srcOrd="0" destOrd="0" presId="urn:microsoft.com/office/officeart/2005/8/layout/pyramid1"/>
    <dgm:cxn modelId="{D4A16DB3-85BD-475D-AD05-B67F59C8DB0F}" type="presParOf" srcId="{F83B1226-933C-4CB9-9AF7-B95F17C56AC4}" destId="{F71E72E4-D872-428D-B432-7D1CA2675C25}" srcOrd="1" destOrd="0" presId="urn:microsoft.com/office/officeart/2005/8/layout/pyramid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17C83-5FEE-4073-ADBA-5B1B2296EB78}">
      <dsp:nvSpPr>
        <dsp:cNvPr id="0" name=""/>
        <dsp:cNvSpPr/>
      </dsp:nvSpPr>
      <dsp:spPr>
        <a:xfrm>
          <a:off x="3696308" y="5607"/>
          <a:ext cx="2468335" cy="1367577"/>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de-DE" sz="5400" kern="1200" dirty="0">
            <a:solidFill>
              <a:sysClr val="windowText" lastClr="000000">
                <a:hueOff val="0"/>
                <a:satOff val="0"/>
                <a:lumOff val="0"/>
                <a:alphaOff val="0"/>
              </a:sysClr>
            </a:solidFill>
            <a:latin typeface="Univers"/>
            <a:ea typeface="+mn-ea"/>
            <a:cs typeface="+mn-cs"/>
          </a:endParaRPr>
        </a:p>
      </dsp:txBody>
      <dsp:txXfrm>
        <a:off x="4515815" y="459653"/>
        <a:ext cx="829321" cy="913531"/>
      </dsp:txXfrm>
    </dsp:sp>
    <dsp:sp modelId="{871B1216-6F1A-47C2-A678-6EA2001E9F2A}">
      <dsp:nvSpPr>
        <dsp:cNvPr id="0" name=""/>
        <dsp:cNvSpPr/>
      </dsp:nvSpPr>
      <dsp:spPr>
        <a:xfrm>
          <a:off x="2468335" y="1367577"/>
          <a:ext cx="4936671" cy="1367577"/>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endParaRPr lang="de-DE" sz="6000" kern="1200">
            <a:solidFill>
              <a:sysClr val="windowText" lastClr="000000">
                <a:hueOff val="0"/>
                <a:satOff val="0"/>
                <a:lumOff val="0"/>
                <a:alphaOff val="0"/>
              </a:sysClr>
            </a:solidFill>
            <a:latin typeface="Univers"/>
            <a:ea typeface="+mn-ea"/>
            <a:cs typeface="+mn-cs"/>
          </a:endParaRPr>
        </a:p>
      </dsp:txBody>
      <dsp:txXfrm>
        <a:off x="4151760" y="1716843"/>
        <a:ext cx="1569822" cy="1018311"/>
      </dsp:txXfrm>
    </dsp:sp>
    <dsp:sp modelId="{26D6F657-D893-4A90-92C9-EEACF388F18B}">
      <dsp:nvSpPr>
        <dsp:cNvPr id="0" name=""/>
        <dsp:cNvSpPr/>
      </dsp:nvSpPr>
      <dsp:spPr>
        <a:xfrm>
          <a:off x="1234167" y="2735154"/>
          <a:ext cx="7405007" cy="1367577"/>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de-DE" sz="6500" kern="1200">
            <a:solidFill>
              <a:sysClr val="windowText" lastClr="000000">
                <a:hueOff val="0"/>
                <a:satOff val="0"/>
                <a:lumOff val="0"/>
                <a:alphaOff val="0"/>
              </a:sysClr>
            </a:solidFill>
            <a:latin typeface="Univers"/>
            <a:ea typeface="+mn-ea"/>
            <a:cs typeface="+mn-cs"/>
          </a:endParaRPr>
        </a:p>
      </dsp:txBody>
      <dsp:txXfrm>
        <a:off x="3349551" y="2967998"/>
        <a:ext cx="3174240" cy="1134733"/>
      </dsp:txXfrm>
    </dsp:sp>
    <dsp:sp modelId="{BEF31F7B-0BD7-4855-BED0-FEE026803E93}">
      <dsp:nvSpPr>
        <dsp:cNvPr id="0" name=""/>
        <dsp:cNvSpPr/>
      </dsp:nvSpPr>
      <dsp:spPr>
        <a:xfrm>
          <a:off x="0" y="4102731"/>
          <a:ext cx="9873343" cy="1367577"/>
        </a:xfrm>
        <a:prstGeom prst="trapezoid">
          <a:avLst>
            <a:gd name="adj" fmla="val 89886"/>
          </a:avLst>
        </a:prstGeom>
        <a:noFill/>
        <a:ln w="19050" cap="flat" cmpd="sng" algn="ctr">
          <a:solidFill>
            <a:srgbClr val="F2F0FF">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de-DE" sz="6500" kern="1200">
            <a:solidFill>
              <a:sysClr val="windowText" lastClr="000000">
                <a:hueOff val="0"/>
                <a:satOff val="0"/>
                <a:lumOff val="0"/>
                <a:alphaOff val="0"/>
              </a:sysClr>
            </a:solidFill>
            <a:latin typeface="Univers"/>
            <a:ea typeface="+mn-ea"/>
            <a:cs typeface="+mn-cs"/>
          </a:endParaRPr>
        </a:p>
      </dsp:txBody>
      <dsp:txXfrm>
        <a:off x="2547342" y="4277364"/>
        <a:ext cx="4778658" cy="119294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B121454-572C-47B6-B0F1-7CFD7D08BD1B}"/>
              </a:ext>
            </a:extLst>
          </p:cNvPr>
          <p:cNvSpPr>
            <a:spLocks noGrp="1"/>
          </p:cNvSpPr>
          <p:nvPr>
            <p:ph type="hdr" sz="quarter"/>
          </p:nvPr>
        </p:nvSpPr>
        <p:spPr>
          <a:xfrm>
            <a:off x="0" y="0"/>
            <a:ext cx="3078427" cy="513508"/>
          </a:xfrm>
          <a:prstGeom prst="rect">
            <a:avLst/>
          </a:prstGeom>
        </p:spPr>
        <p:txBody>
          <a:bodyPr vert="horz" lIns="99067" tIns="49534" rIns="99067" bIns="49534" rtlCol="0"/>
          <a:lstStyle>
            <a:lvl1pPr algn="l">
              <a:defRPr sz="1300"/>
            </a:lvl1pPr>
          </a:lstStyle>
          <a:p>
            <a:endParaRPr lang="de-DE"/>
          </a:p>
        </p:txBody>
      </p:sp>
      <p:sp>
        <p:nvSpPr>
          <p:cNvPr id="3" name="Datumsplatzhalter 2">
            <a:extLst>
              <a:ext uri="{FF2B5EF4-FFF2-40B4-BE49-F238E27FC236}">
                <a16:creationId xmlns:a16="http://schemas.microsoft.com/office/drawing/2014/main" id="{FBE84DF8-A565-40B7-BDF9-E1BF332F63EC}"/>
              </a:ext>
            </a:extLst>
          </p:cNvPr>
          <p:cNvSpPr>
            <a:spLocks noGrp="1"/>
          </p:cNvSpPr>
          <p:nvPr>
            <p:ph type="dt" sz="quarter" idx="1"/>
          </p:nvPr>
        </p:nvSpPr>
        <p:spPr>
          <a:xfrm>
            <a:off x="4023993" y="0"/>
            <a:ext cx="3078427" cy="513508"/>
          </a:xfrm>
          <a:prstGeom prst="rect">
            <a:avLst/>
          </a:prstGeom>
        </p:spPr>
        <p:txBody>
          <a:bodyPr vert="horz" lIns="99067" tIns="49534" rIns="99067" bIns="49534" rtlCol="0"/>
          <a:lstStyle>
            <a:lvl1pPr algn="r">
              <a:defRPr sz="1300"/>
            </a:lvl1pPr>
          </a:lstStyle>
          <a:p>
            <a:fld id="{67702A17-7AE3-4B44-889C-4D77A0FC7177}" type="datetime1">
              <a:rPr lang="de-DE" smtClean="0"/>
              <a:t>23.06.2022</a:t>
            </a:fld>
            <a:endParaRPr lang="de-DE" dirty="0"/>
          </a:p>
        </p:txBody>
      </p:sp>
      <p:sp>
        <p:nvSpPr>
          <p:cNvPr id="4" name="Fußzeilenplatzhalter 3">
            <a:extLst>
              <a:ext uri="{FF2B5EF4-FFF2-40B4-BE49-F238E27FC236}">
                <a16:creationId xmlns:a16="http://schemas.microsoft.com/office/drawing/2014/main" id="{850F16EA-C7BA-4258-A82D-3014F168BCE9}"/>
              </a:ext>
            </a:extLst>
          </p:cNvPr>
          <p:cNvSpPr>
            <a:spLocks noGrp="1"/>
          </p:cNvSpPr>
          <p:nvPr>
            <p:ph type="ftr" sz="quarter" idx="2"/>
          </p:nvPr>
        </p:nvSpPr>
        <p:spPr>
          <a:xfrm>
            <a:off x="0" y="9721108"/>
            <a:ext cx="3078427" cy="513507"/>
          </a:xfrm>
          <a:prstGeom prst="rect">
            <a:avLst/>
          </a:prstGeom>
        </p:spPr>
        <p:txBody>
          <a:bodyPr vert="horz" lIns="99067" tIns="49534" rIns="99067" bIns="4953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75BFB372-C8D6-41CE-BCAE-07EF85FF4A4C}"/>
              </a:ext>
            </a:extLst>
          </p:cNvPr>
          <p:cNvSpPr>
            <a:spLocks noGrp="1"/>
          </p:cNvSpPr>
          <p:nvPr>
            <p:ph type="sldNum" sz="quarter" idx="3"/>
          </p:nvPr>
        </p:nvSpPr>
        <p:spPr>
          <a:xfrm>
            <a:off x="4023993" y="9721108"/>
            <a:ext cx="3078427" cy="513507"/>
          </a:xfrm>
          <a:prstGeom prst="rect">
            <a:avLst/>
          </a:prstGeom>
        </p:spPr>
        <p:txBody>
          <a:bodyPr vert="horz" lIns="99067" tIns="49534" rIns="99067" bIns="49534" rtlCol="0" anchor="b"/>
          <a:lstStyle>
            <a:lvl1pPr algn="r">
              <a:defRPr sz="1300"/>
            </a:lvl1pPr>
          </a:lstStyle>
          <a:p>
            <a:fld id="{B75EAEA9-BE18-43B6-9C4D-24166BA94A95}" type="slidenum">
              <a:rPr lang="de-DE" smtClean="0"/>
              <a:t>‹Nr.›</a:t>
            </a:fld>
            <a:endParaRPr lang="de-DE"/>
          </a:p>
        </p:txBody>
      </p:sp>
    </p:spTree>
    <p:extLst>
      <p:ext uri="{BB962C8B-B14F-4D97-AF65-F5344CB8AC3E}">
        <p14:creationId xmlns:p14="http://schemas.microsoft.com/office/powerpoint/2010/main" val="2406841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3508"/>
          </a:xfrm>
          <a:prstGeom prst="rect">
            <a:avLst/>
          </a:prstGeom>
        </p:spPr>
        <p:txBody>
          <a:bodyPr vert="horz" lIns="99067" tIns="49534" rIns="99067" bIns="49534" rtlCol="0"/>
          <a:lstStyle>
            <a:lvl1pPr algn="l">
              <a:defRPr sz="1300"/>
            </a:lvl1pPr>
          </a:lstStyle>
          <a:p>
            <a:pPr rtl="0"/>
            <a:endParaRPr lang="de-DE" noProof="0"/>
          </a:p>
        </p:txBody>
      </p:sp>
      <p:sp>
        <p:nvSpPr>
          <p:cNvPr id="3" name="Datumsplatzhalter 2"/>
          <p:cNvSpPr>
            <a:spLocks noGrp="1"/>
          </p:cNvSpPr>
          <p:nvPr>
            <p:ph type="dt" idx="1"/>
          </p:nvPr>
        </p:nvSpPr>
        <p:spPr>
          <a:xfrm>
            <a:off x="4023993" y="0"/>
            <a:ext cx="3078427" cy="513508"/>
          </a:xfrm>
          <a:prstGeom prst="rect">
            <a:avLst/>
          </a:prstGeom>
        </p:spPr>
        <p:txBody>
          <a:bodyPr vert="horz" lIns="99067" tIns="49534" rIns="99067" bIns="49534" rtlCol="0"/>
          <a:lstStyle>
            <a:lvl1pPr algn="r">
              <a:defRPr sz="1300"/>
            </a:lvl1pPr>
          </a:lstStyle>
          <a:p>
            <a:fld id="{82650ACC-C7DD-445E-BC27-71FC31906D7B}" type="datetime1">
              <a:rPr lang="de-DE" smtClean="0"/>
              <a:pPr/>
              <a:t>23.06.2022</a:t>
            </a:fld>
            <a:endParaRPr lang="de-DE" dirty="0"/>
          </a:p>
        </p:txBody>
      </p:sp>
      <p:sp>
        <p:nvSpPr>
          <p:cNvPr id="4" name="Folienbildplatzhalt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67" tIns="49534" rIns="99067" bIns="49534" rtlCol="0" anchor="ctr"/>
          <a:lstStyle/>
          <a:p>
            <a:pPr rtl="0"/>
            <a:endParaRPr lang="de-DE" noProof="0"/>
          </a:p>
        </p:txBody>
      </p:sp>
      <p:sp>
        <p:nvSpPr>
          <p:cNvPr id="5" name="Notizenplatzhalter 4"/>
          <p:cNvSpPr>
            <a:spLocks noGrp="1"/>
          </p:cNvSpPr>
          <p:nvPr>
            <p:ph type="body" sz="quarter" idx="3"/>
          </p:nvPr>
        </p:nvSpPr>
        <p:spPr>
          <a:xfrm>
            <a:off x="710407" y="4925408"/>
            <a:ext cx="5683250" cy="4029879"/>
          </a:xfrm>
          <a:prstGeom prst="rect">
            <a:avLst/>
          </a:prstGeom>
        </p:spPr>
        <p:txBody>
          <a:bodyPr vert="horz" lIns="99067" tIns="49534" rIns="99067" bIns="49534" rtlCol="0"/>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9721108"/>
            <a:ext cx="3078427" cy="513507"/>
          </a:xfrm>
          <a:prstGeom prst="rect">
            <a:avLst/>
          </a:prstGeom>
        </p:spPr>
        <p:txBody>
          <a:bodyPr vert="horz" lIns="99067" tIns="49534" rIns="99067" bIns="49534" rtlCol="0" anchor="b"/>
          <a:lstStyle>
            <a:lvl1pPr algn="l">
              <a:defRPr sz="1300"/>
            </a:lvl1pPr>
          </a:lstStyle>
          <a:p>
            <a:pPr rtl="0"/>
            <a:endParaRPr lang="de-DE" noProof="0"/>
          </a:p>
        </p:txBody>
      </p:sp>
      <p:sp>
        <p:nvSpPr>
          <p:cNvPr id="7" name="Foliennummernplatzhalter 6"/>
          <p:cNvSpPr>
            <a:spLocks noGrp="1"/>
          </p:cNvSpPr>
          <p:nvPr>
            <p:ph type="sldNum" sz="quarter" idx="5"/>
          </p:nvPr>
        </p:nvSpPr>
        <p:spPr>
          <a:xfrm>
            <a:off x="4023993" y="9721108"/>
            <a:ext cx="3078427" cy="513507"/>
          </a:xfrm>
          <a:prstGeom prst="rect">
            <a:avLst/>
          </a:prstGeom>
        </p:spPr>
        <p:txBody>
          <a:bodyPr vert="horz" lIns="99067" tIns="49534" rIns="99067" bIns="49534" rtlCol="0" anchor="b"/>
          <a:lstStyle>
            <a:lvl1pPr algn="r">
              <a:defRPr sz="1300"/>
            </a:lvl1pPr>
          </a:lstStyle>
          <a:p>
            <a:pPr rtl="0"/>
            <a:fld id="{D5939589-3E79-4C82-AA4A-FE78234FAA59}" type="slidenum">
              <a:rPr lang="de-DE" noProof="0" smtClean="0"/>
              <a:t>‹Nr.›</a:t>
            </a:fld>
            <a:endParaRPr lang="de-DE"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EDBC8-94E0-48B0-96F5-518D442FA5F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DC38EDB8-A17C-4F3C-B704-D78C7E7AC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BFFD83FD-0071-4ABA-B1D5-EF3B0E60AB32}"/>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6E7A33BE-F584-4AC5-860C-184F2488A59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FF09CA0-B445-45E3-BF39-265F4481D4FE}"/>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88488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C4360-ECE1-41F3-A459-76A2E8F36B65}"/>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125A1933-001C-415D-A829-5FBFBACF20F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64B46BE-E6BF-4BD1-9D2B-D2ABA01EDCA9}"/>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2D2F4D1A-F517-4072-9DE8-5707B2BB3C5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2BEDFD87-0241-445A-B1FE-9A5F433BBC97}"/>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1842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785D196-F8BE-46B3-9D13-B5B2EE62B09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99D2AD4E-A87F-4A5E-9C08-416C71A5840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9EBA4B2-8191-45ED-BF41-7FB02C9F628A}"/>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CC97A2DA-6778-4F93-9085-6073151BFA3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337996B9-7A73-45BE-B314-B1C484D2634F}"/>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58365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all" baseline="0"/>
            </a:lvl1pPr>
          </a:lstStyle>
          <a:p>
            <a:pPr rtl="0"/>
            <a:r>
              <a:rPr lang="de-DE" noProof="0"/>
              <a:t>Titelmasterformat durch Klicken bearbeiten</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cxnSp>
        <p:nvCxnSpPr>
          <p:cNvPr id="11" name="Gerader Verbinde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245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 2-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843784"/>
          </a:xfrm>
        </p:spPr>
        <p:txBody>
          <a:bodyPr rtlCol="0" anchor="b"/>
          <a:lstStyle>
            <a:lvl1pPr algn="l">
              <a:defRPr sz="5400" b="1" i="0" cap="all" baseline="0">
                <a:solidFill>
                  <a:schemeClr val="bg1"/>
                </a:solidFill>
              </a:defRPr>
            </a:lvl1pPr>
          </a:lstStyle>
          <a:p>
            <a:pPr rtl="0"/>
            <a:r>
              <a:rPr lang="de-DE" noProof="0"/>
              <a:t>Titelmasterformat durch Klicken bearbeiten</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cxnSp>
        <p:nvCxnSpPr>
          <p:cNvPr id="9" name="Gerader Verbinde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accent1"/>
            </a:solidFill>
            <a:bevel/>
          </a:ln>
        </p:spPr>
        <p:style>
          <a:lnRef idx="1">
            <a:schemeClr val="accent1"/>
          </a:lnRef>
          <a:fillRef idx="0">
            <a:schemeClr val="accent1"/>
          </a:fillRef>
          <a:effectRef idx="0">
            <a:schemeClr val="accent1"/>
          </a:effectRef>
          <a:fontRef idx="minor">
            <a:schemeClr val="tx1"/>
          </a:fontRef>
        </p:style>
      </p:cxnSp>
      <p:sp>
        <p:nvSpPr>
          <p:cNvPr id="19" name="Grafik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de-DE" noProof="0"/>
          </a:p>
        </p:txBody>
      </p:sp>
      <p:sp>
        <p:nvSpPr>
          <p:cNvPr id="21" name="Grafik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de-DE" noProof="0"/>
          </a:p>
        </p:txBody>
      </p:sp>
      <p:sp>
        <p:nvSpPr>
          <p:cNvPr id="23" name="Grafik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1538194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de-DE" noProof="0"/>
              <a:t>Bild durch Klicken auf Symbol hinzufügen</a:t>
            </a:r>
          </a:p>
        </p:txBody>
      </p:sp>
      <p:sp>
        <p:nvSpPr>
          <p:cNvPr id="2" name="Titel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de-DE" noProof="0"/>
              <a:t>Titel</a:t>
            </a:r>
          </a:p>
        </p:txBody>
      </p:sp>
      <p:sp>
        <p:nvSpPr>
          <p:cNvPr id="3" name="Datumsplatzhalt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a:prstGeom prst="rect">
            <a:avLst/>
          </a:prstGeom>
        </p:spPr>
        <p:txBody>
          <a:bodyPr rtlCol="0"/>
          <a:lstStyle>
            <a:lvl1pPr>
              <a:defRPr>
                <a:solidFill>
                  <a:schemeClr val="bg1"/>
                </a:solidFill>
              </a:defRPr>
            </a:lvl1pPr>
          </a:lstStyle>
          <a:p>
            <a:pPr rtl="0"/>
            <a:r>
              <a:rPr lang="de-DE" noProof="0"/>
              <a:t>3.9.20XX</a:t>
            </a:r>
          </a:p>
        </p:txBody>
      </p:sp>
      <p:sp>
        <p:nvSpPr>
          <p:cNvPr id="4" name="Fußzeilenplatzhalt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a:prstGeom prst="rect">
            <a:avLst/>
          </a:prstGeom>
        </p:spPr>
        <p:txBody>
          <a:bodyPr rtlCol="0"/>
          <a:lstStyle>
            <a:lvl1pPr>
              <a:defRPr>
                <a:solidFill>
                  <a:schemeClr val="bg1"/>
                </a:solidFill>
              </a:defRPr>
            </a:lvl1pPr>
          </a:lstStyle>
          <a:p>
            <a:pPr rtl="0"/>
            <a:r>
              <a:rPr lang="de-DE" noProof="0"/>
              <a:t>Präsentationstitel</a:t>
            </a:r>
          </a:p>
        </p:txBody>
      </p:sp>
      <p:cxnSp>
        <p:nvCxnSpPr>
          <p:cNvPr id="14" name="Gerader Verbinde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accent1"/>
            </a:solidFill>
            <a:beve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202936" y="3127248"/>
            <a:ext cx="5833872" cy="3118104"/>
          </a:xfrm>
        </p:spPr>
        <p:txBody>
          <a:bodyPr rtlCol="0"/>
          <a:lstStyle>
            <a:lvl1pPr marL="0" indent="0" algn="r">
              <a:buNone/>
              <a:defRPr sz="1800">
                <a:solidFill>
                  <a:schemeClr val="bg1"/>
                </a:solidFill>
              </a:defRPr>
            </a:lvl1pPr>
          </a:lstStyle>
          <a:p>
            <a:pPr lvl="0" rtl="0"/>
            <a:r>
              <a:rPr lang="de-DE" noProof="0"/>
              <a:t>Textmasterformat durch Klicken bearbeiten</a:t>
            </a:r>
          </a:p>
        </p:txBody>
      </p:sp>
      <p:sp>
        <p:nvSpPr>
          <p:cNvPr id="11" name="Grafik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de-DE" noProof="0"/>
          </a:p>
        </p:txBody>
      </p:sp>
      <p:sp>
        <p:nvSpPr>
          <p:cNvPr id="13" name="Grafik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de-DE" noProof="0"/>
          </a:p>
        </p:txBody>
      </p:sp>
      <p:sp>
        <p:nvSpPr>
          <p:cNvPr id="17" name="Grafik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2616019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2" name="Titel 1">
            <a:extLst>
              <a:ext uri="{FF2B5EF4-FFF2-40B4-BE49-F238E27FC236}">
                <a16:creationId xmlns:a16="http://schemas.microsoft.com/office/drawing/2014/main" id="{9696CF8C-1EA0-4E47-AC60-CAC3B80A3C5D}"/>
              </a:ext>
            </a:extLst>
          </p:cNvPr>
          <p:cNvSpPr>
            <a:spLocks noGrp="1"/>
          </p:cNvSpPr>
          <p:nvPr>
            <p:ph type="title" hasCustomPrompt="1"/>
          </p:nvPr>
        </p:nvSpPr>
        <p:spPr>
          <a:xfrm>
            <a:off x="804672" y="1335024"/>
            <a:ext cx="6190488" cy="1179576"/>
          </a:xfrm>
        </p:spPr>
        <p:txBody>
          <a:bodyPr lIns="91440" tIns="45720" rIns="91440" bIns="45720" rtlCol="0" anchor="b"/>
          <a:lstStyle>
            <a:lvl1pPr>
              <a:defRPr sz="54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628CABF8-19D8-4F3C-994F-4D35EC7A2C3E}"/>
              </a:ext>
            </a:extLst>
          </p:cNvPr>
          <p:cNvSpPr>
            <a:spLocks noGrp="1"/>
          </p:cNvSpPr>
          <p:nvPr>
            <p:ph idx="1" hasCustomPrompt="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p:txBody>
      </p:sp>
      <p:cxnSp>
        <p:nvCxnSpPr>
          <p:cNvPr id="9" name="Gerader Verbinde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1"/>
                </a:gs>
                <a:gs pos="100000">
                  <a:schemeClr val="accent1"/>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fik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de-DE" noProof="0"/>
          </a:p>
        </p:txBody>
      </p:sp>
      <p:sp>
        <p:nvSpPr>
          <p:cNvPr id="19" name="Grafik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298562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Abschnitts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de-DE" noProof="0"/>
              <a:t>Titelmasterformat durch Klicken bearbeiten</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Grafik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de-DE" noProof="0"/>
          </a:p>
        </p:txBody>
      </p:sp>
      <p:sp>
        <p:nvSpPr>
          <p:cNvPr id="5" name="Grafik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de-DE" noProof="0"/>
          </a:p>
        </p:txBody>
      </p:sp>
      <p:sp>
        <p:nvSpPr>
          <p:cNvPr id="6" name="Grafik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de-DE" noProof="0"/>
          </a:p>
        </p:txBody>
      </p:sp>
      <p:sp>
        <p:nvSpPr>
          <p:cNvPr id="7" name="Grafik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de-DE" noProof="0"/>
          </a:p>
        </p:txBody>
      </p:sp>
      <p:sp>
        <p:nvSpPr>
          <p:cNvPr id="11" name="Grafik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de-DE" noProof="0"/>
          </a:p>
        </p:txBody>
      </p:sp>
      <p:sp>
        <p:nvSpPr>
          <p:cNvPr id="13" name="Grafik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58961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6CF8C-1EA0-4E47-AC60-CAC3B80A3C5D}"/>
              </a:ext>
            </a:extLst>
          </p:cNvPr>
          <p:cNvSpPr>
            <a:spLocks noGrp="1"/>
          </p:cNvSpPr>
          <p:nvPr>
            <p:ph type="title" hasCustomPrompt="1"/>
          </p:nvPr>
        </p:nvSpPr>
        <p:spPr/>
        <p:txBody>
          <a:bodyPr rtlCol="0"/>
          <a:lstStyle>
            <a:lvl1pPr>
              <a:defRPr sz="54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628CABF8-19D8-4F3C-994F-4D35EC7A2C3E}"/>
              </a:ext>
            </a:extLst>
          </p:cNvPr>
          <p:cNvSpPr>
            <a:spLocks noGrp="1"/>
          </p:cNvSpPr>
          <p:nvPr>
            <p:ph idx="1" hasCustomPrompt="1"/>
          </p:nvPr>
        </p:nvSpPr>
        <p:spPr/>
        <p:txBody>
          <a:bodyPr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oliennummernplatzhalt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de-DE" noProof="0" smtClean="0"/>
              <a:t>‹Nr.›</a:t>
            </a:fld>
            <a:endParaRPr lang="de-DE" noProof="0"/>
          </a:p>
        </p:txBody>
      </p:sp>
      <p:cxnSp>
        <p:nvCxnSpPr>
          <p:cNvPr id="7" name="Gerader Verbinde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056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de-DE" noProof="0"/>
              <a:t>Titelmasterformat durch Klicken bearbeiten</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cxnSp>
        <p:nvCxnSpPr>
          <p:cNvPr id="7" name="Gerader Verbinde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74000">
                <a:srgbClr val="1AB1AA"/>
              </a:gs>
              <a:gs pos="34000">
                <a:srgbClr val="0E337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3" name="Bildplatzhalt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de-DE" noProof="0"/>
              <a:t>Bild durch Klicken auf Symbol hinzufügen</a:t>
            </a:r>
          </a:p>
        </p:txBody>
      </p:sp>
    </p:spTree>
    <p:extLst>
      <p:ext uri="{BB962C8B-B14F-4D97-AF65-F5344CB8AC3E}">
        <p14:creationId xmlns:p14="http://schemas.microsoft.com/office/powerpoint/2010/main" val="2750681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de-DE" noProof="0"/>
              <a:t>Titel</a:t>
            </a:r>
          </a:p>
        </p:txBody>
      </p:sp>
      <p:sp>
        <p:nvSpPr>
          <p:cNvPr id="3" name="Inhaltsplatzhalter 2">
            <a:extLst>
              <a:ext uri="{FF2B5EF4-FFF2-40B4-BE49-F238E27FC236}">
                <a16:creationId xmlns:a16="http://schemas.microsoft.com/office/drawing/2014/main" id="{628CABF8-19D8-4F3C-994F-4D35EC7A2C3E}"/>
              </a:ext>
            </a:extLst>
          </p:cNvPr>
          <p:cNvSpPr>
            <a:spLocks noGrp="1"/>
          </p:cNvSpPr>
          <p:nvPr>
            <p:ph idx="1" hasCustomPrompt="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a:prstGeom prst="rect">
            <a:avLst/>
          </a:prstGeom>
        </p:spPr>
        <p:txBody>
          <a:bodyPr rtlCol="0"/>
          <a:lstStyle>
            <a:lvl1pPr>
              <a:defRPr>
                <a:solidFill>
                  <a:schemeClr val="bg1"/>
                </a:solidFill>
              </a:defRPr>
            </a:lvl1pPr>
          </a:lstStyle>
          <a:p>
            <a:pPr rtl="0"/>
            <a:r>
              <a:rPr lang="de-DE" noProof="0"/>
              <a:t>3.9.20XX</a:t>
            </a:r>
          </a:p>
        </p:txBody>
      </p:sp>
      <p:sp>
        <p:nvSpPr>
          <p:cNvPr id="9" name="Grafik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de-DE" noProof="0"/>
          </a:p>
        </p:txBody>
      </p:sp>
      <p:sp>
        <p:nvSpPr>
          <p:cNvPr id="11" name="Grafik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232469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3E7B2-0D5D-40F0-8F66-6CC3CB85140B}"/>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4ABCC03D-1492-4645-B9AF-A83DF28F567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6CB6350-C181-49F7-A8E5-F413977C2B39}"/>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BCE2CC14-E089-4DE6-9BE8-32BC95D44E70}"/>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7E57B3E3-0557-40D4-80A4-77110318823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827406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57166-6921-4546-BA2C-99E464681F40}"/>
              </a:ext>
            </a:extLst>
          </p:cNvPr>
          <p:cNvSpPr>
            <a:spLocks noGrp="1"/>
          </p:cNvSpPr>
          <p:nvPr>
            <p:ph type="title" hasCustomPrompt="1"/>
          </p:nvPr>
        </p:nvSpPr>
        <p:spPr/>
        <p:txBody>
          <a:bodyPr rtlCol="0"/>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695B9122-6371-4049-B57A-33DED7DA2F76}"/>
              </a:ext>
            </a:extLst>
          </p:cNvPr>
          <p:cNvSpPr>
            <a:spLocks noGrp="1"/>
          </p:cNvSpPr>
          <p:nvPr>
            <p:ph sz="half" idx="1" hasCustomPrompt="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a:extLst>
              <a:ext uri="{FF2B5EF4-FFF2-40B4-BE49-F238E27FC236}">
                <a16:creationId xmlns:a16="http://schemas.microsoft.com/office/drawing/2014/main" id="{BA14555D-0753-4312-A26B-2338813F9BB1}"/>
              </a:ext>
            </a:extLst>
          </p:cNvPr>
          <p:cNvSpPr>
            <a:spLocks noGrp="1"/>
          </p:cNvSpPr>
          <p:nvPr>
            <p:ph sz="half" idx="2" hasCustomPrompt="1"/>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cxnSp>
        <p:nvCxnSpPr>
          <p:cNvPr id="8" name="Gerader Verbinde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fik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de-DE" noProof="0"/>
          </a:p>
        </p:txBody>
      </p:sp>
      <p:sp>
        <p:nvSpPr>
          <p:cNvPr id="12" name="Grafik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de-DE" noProof="0"/>
          </a:p>
        </p:txBody>
      </p:sp>
      <p:sp>
        <p:nvSpPr>
          <p:cNvPr id="14" name="Grafik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3137988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057AE-3B3B-4261-B912-BF9EB9A58C36}"/>
              </a:ext>
            </a:extLst>
          </p:cNvPr>
          <p:cNvSpPr>
            <a:spLocks noGrp="1"/>
          </p:cNvSpPr>
          <p:nvPr>
            <p:ph type="title" hasCustomPrompt="1"/>
          </p:nvPr>
        </p:nvSpPr>
        <p:spPr>
          <a:xfrm>
            <a:off x="839788" y="365125"/>
            <a:ext cx="10515600" cy="1325563"/>
          </a:xfrm>
        </p:spPr>
        <p:txBody>
          <a:bodyPr rtlCol="0"/>
          <a:lstStyle/>
          <a:p>
            <a:pPr rtl="0"/>
            <a:r>
              <a:rPr lang="de-DE" noProof="0"/>
              <a:t>Titelmasterformat durch Klicken bearbeiten</a:t>
            </a:r>
          </a:p>
        </p:txBody>
      </p:sp>
      <p:sp>
        <p:nvSpPr>
          <p:cNvPr id="3" name="Textplatzhalter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4" name="Inhaltsplatzhalt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6" name="Inhaltsplatzhalt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cxnSp>
        <p:nvCxnSpPr>
          <p:cNvPr id="10" name="Gerader Verbinde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fik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de-DE" noProof="0"/>
          </a:p>
        </p:txBody>
      </p:sp>
      <p:sp>
        <p:nvSpPr>
          <p:cNvPr id="14" name="Grafik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de-DE" noProof="0"/>
          </a:p>
        </p:txBody>
      </p:sp>
      <p:sp>
        <p:nvSpPr>
          <p:cNvPr id="16" name="Grafik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158817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057AE-3B3B-4261-B912-BF9EB9A58C36}"/>
              </a:ext>
            </a:extLst>
          </p:cNvPr>
          <p:cNvSpPr>
            <a:spLocks noGrp="1"/>
          </p:cNvSpPr>
          <p:nvPr>
            <p:ph type="title" hasCustomPrompt="1"/>
          </p:nvPr>
        </p:nvSpPr>
        <p:spPr>
          <a:xfrm>
            <a:off x="839788" y="365125"/>
            <a:ext cx="10515600" cy="1325563"/>
          </a:xfrm>
        </p:spPr>
        <p:txBody>
          <a:bodyPr rtlCol="0"/>
          <a:lstStyle/>
          <a:p>
            <a:pPr rtl="0"/>
            <a:r>
              <a:rPr lang="de-DE" noProof="0"/>
              <a:t>Titelmasterformat durch Klicken bearbeiten</a:t>
            </a:r>
          </a:p>
        </p:txBody>
      </p:sp>
      <p:sp>
        <p:nvSpPr>
          <p:cNvPr id="3" name="Textplatzhalter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4" name="Inhaltsplatzhalt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p:txBody>
      </p:sp>
      <p:sp>
        <p:nvSpPr>
          <p:cNvPr id="5" name="Textplatzhalter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6" name="Inhaltsplatzhalt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p:txBody>
      </p:sp>
      <p:cxnSp>
        <p:nvCxnSpPr>
          <p:cNvPr id="10" name="Gerader Verbinde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fik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de-DE" noProof="0"/>
          </a:p>
        </p:txBody>
      </p:sp>
      <p:sp>
        <p:nvSpPr>
          <p:cNvPr id="14" name="Grafik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de-DE" noProof="0"/>
          </a:p>
        </p:txBody>
      </p:sp>
      <p:sp>
        <p:nvSpPr>
          <p:cNvPr id="16" name="Grafik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de-DE" noProof="0"/>
          </a:p>
        </p:txBody>
      </p:sp>
      <p:sp>
        <p:nvSpPr>
          <p:cNvPr id="15" name="Textplatzhalter 4">
            <a:extLst>
              <a:ext uri="{FF2B5EF4-FFF2-40B4-BE49-F238E27FC236}">
                <a16:creationId xmlns:a16="http://schemas.microsoft.com/office/drawing/2014/main" id="{2D693B15-7265-4478-9579-62FCD5222D04}"/>
              </a:ext>
            </a:extLst>
          </p:cNvPr>
          <p:cNvSpPr>
            <a:spLocks noGrp="1"/>
          </p:cNvSpPr>
          <p:nvPr>
            <p:ph type="body" sz="quarter" idx="13" hasCustomPrompt="1"/>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17" name="Inhaltsplatzhalter 5">
            <a:extLst>
              <a:ext uri="{FF2B5EF4-FFF2-40B4-BE49-F238E27FC236}">
                <a16:creationId xmlns:a16="http://schemas.microsoft.com/office/drawing/2014/main" id="{48F9E92F-BB16-4896-A47F-6497C3D705B9}"/>
              </a:ext>
            </a:extLst>
          </p:cNvPr>
          <p:cNvSpPr>
            <a:spLocks noGrp="1"/>
          </p:cNvSpPr>
          <p:nvPr>
            <p:ph sz="quarter" idx="14" hasCustomPrompt="1"/>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p:txBody>
      </p:sp>
    </p:spTree>
    <p:extLst>
      <p:ext uri="{BB962C8B-B14F-4D97-AF65-F5344CB8AC3E}">
        <p14:creationId xmlns:p14="http://schemas.microsoft.com/office/powerpoint/2010/main" val="331953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de-DE" noProof="0"/>
              <a:t>Titel</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cxnSp>
        <p:nvCxnSpPr>
          <p:cNvPr id="7" name="Gerader Verbinde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solidFill>
              <a:schemeClr val="accent1">
                <a:shade val="50000"/>
              </a:schemeClr>
            </a:solidFill>
            <a:bevel/>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75000">
                <a:srgbClr val="1AB1AA"/>
              </a:gs>
              <a:gs pos="36000">
                <a:srgbClr val="0E337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3" name="Bildplatzhalt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de-DE" noProof="0"/>
              <a:t>Bild durch Klicken auf Symbol hinzufügen</a:t>
            </a:r>
          </a:p>
        </p:txBody>
      </p:sp>
      <p:sp>
        <p:nvSpPr>
          <p:cNvPr id="10" name="Bildplatzhalt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de-DE" noProof="0"/>
              <a:t>Bild durch Klicken auf Symbol hinzufügen</a:t>
            </a:r>
          </a:p>
        </p:txBody>
      </p:sp>
      <p:sp>
        <p:nvSpPr>
          <p:cNvPr id="11" name="Bildplatzhalt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de-DE" noProof="0"/>
              <a:t>Bild durch Klicken auf Symbol hinzufügen</a:t>
            </a:r>
          </a:p>
        </p:txBody>
      </p:sp>
    </p:spTree>
    <p:extLst>
      <p:ext uri="{BB962C8B-B14F-4D97-AF65-F5344CB8AC3E}">
        <p14:creationId xmlns:p14="http://schemas.microsoft.com/office/powerpoint/2010/main" val="252859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33" name="Bildplatzhalt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de-DE" noProof="0"/>
              <a:t>Bild durch Klicken auf Symbol hinzufügen</a:t>
            </a:r>
          </a:p>
        </p:txBody>
      </p:sp>
      <p:sp>
        <p:nvSpPr>
          <p:cNvPr id="32" name="Bildplatzhalt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de-DE" noProof="0"/>
              <a:t>Bild durch Klicken auf Symbol hinzufügen</a:t>
            </a:r>
          </a:p>
        </p:txBody>
      </p:sp>
      <p:sp>
        <p:nvSpPr>
          <p:cNvPr id="31" name="Bildplatzhalt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de-DE" noProof="0"/>
              <a:t>Bild durch Klicken auf Symbol hinzufügen</a:t>
            </a:r>
          </a:p>
        </p:txBody>
      </p:sp>
      <p:sp>
        <p:nvSpPr>
          <p:cNvPr id="30" name="Bildplatzhalt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de-DE" noProof="0"/>
              <a:t>Bild durch Klicken auf Symbol hinzufügen</a:t>
            </a:r>
          </a:p>
        </p:txBody>
      </p:sp>
      <p:sp>
        <p:nvSpPr>
          <p:cNvPr id="2" name="Titel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p:spPr>
        <p:txBody>
          <a:bodyPr rtlCol="0" anchor="b"/>
          <a:lstStyle>
            <a:lvl1pPr algn="r">
              <a:defRPr sz="4800" b="1" cap="all" spc="400" baseline="0">
                <a:solidFill>
                  <a:schemeClr val="bg1"/>
                </a:solidFill>
              </a:defRPr>
            </a:lvl1pPr>
          </a:lstStyle>
          <a:p>
            <a:pPr rtl="0"/>
            <a:r>
              <a:rPr lang="de-DE" noProof="0"/>
              <a:t>Titelmasterformat durch Klicken bearbeiten</a:t>
            </a:r>
          </a:p>
        </p:txBody>
      </p:sp>
      <p:sp>
        <p:nvSpPr>
          <p:cNvPr id="12" name="Grafik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de-DE" noProof="0"/>
          </a:p>
        </p:txBody>
      </p:sp>
      <p:cxnSp>
        <p:nvCxnSpPr>
          <p:cNvPr id="14" name="Gerader Verbinde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accent1"/>
            </a:solidFill>
            <a:beve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760720" y="3127248"/>
            <a:ext cx="5276088" cy="1124712"/>
          </a:xfrm>
        </p:spPr>
        <p:txBody>
          <a:bodyPr rtlCol="0"/>
          <a:lstStyle>
            <a:lvl1pPr marL="0" indent="0" algn="r">
              <a:buNone/>
              <a:defRPr sz="1800">
                <a:solidFill>
                  <a:schemeClr val="bg1"/>
                </a:solidFill>
              </a:defRPr>
            </a:lvl1pPr>
          </a:lstStyle>
          <a:p>
            <a:pPr lvl="0" rtl="0"/>
            <a:r>
              <a:rPr lang="de-DE" noProof="0"/>
              <a:t>Textmasterformat durch Klicken bearbeiten</a:t>
            </a:r>
          </a:p>
        </p:txBody>
      </p:sp>
    </p:spTree>
    <p:extLst>
      <p:ext uri="{BB962C8B-B14F-4D97-AF65-F5344CB8AC3E}">
        <p14:creationId xmlns:p14="http://schemas.microsoft.com/office/powerpoint/2010/main" val="214448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9F227-D21C-48B3-828A-6BFA9585E82F}"/>
              </a:ext>
            </a:extLst>
          </p:cNvPr>
          <p:cNvSpPr>
            <a:spLocks noGrp="1"/>
          </p:cNvSpPr>
          <p:nvPr>
            <p:ph type="title" hasCustomPrompt="1"/>
          </p:nvPr>
        </p:nvSpPr>
        <p:spPr/>
        <p:txBody>
          <a:bodyPr rtlCol="0"/>
          <a:lstStyle/>
          <a:p>
            <a:pPr rtl="0"/>
            <a:r>
              <a:rPr lang="de-DE" noProof="0"/>
              <a:t>Titelmasterformat durch Klicken bearbeiten</a:t>
            </a:r>
          </a:p>
        </p:txBody>
      </p:sp>
      <p:cxnSp>
        <p:nvCxnSpPr>
          <p:cNvPr id="6" name="Gerader Verbinde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725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cxnSp>
        <p:nvCxnSpPr>
          <p:cNvPr id="5" name="Gerader Verbinde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39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0F214-646F-4D81-AD12-65628EC987DC}"/>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4EF71768-C3FA-49EF-99EF-06E6C3B2846F}"/>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a:extLst>
              <a:ext uri="{FF2B5EF4-FFF2-40B4-BE49-F238E27FC236}">
                <a16:creationId xmlns:a16="http://schemas.microsoft.com/office/drawing/2014/main" id="{92DA6F24-ED6C-4D12-A9D6-EE37FBD68693}"/>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durch Klicken bearbeiten</a:t>
            </a:r>
          </a:p>
        </p:txBody>
      </p:sp>
      <p:cxnSp>
        <p:nvCxnSpPr>
          <p:cNvPr id="8" name="Gerader Verbinde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03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CB71F-B6C2-4866-BC97-304F78816E4F}"/>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de-DE" noProof="0"/>
              <a:t>Titelmasterformat durch Klicken bearbeiten</a:t>
            </a:r>
          </a:p>
        </p:txBody>
      </p:sp>
      <p:sp>
        <p:nvSpPr>
          <p:cNvPr id="3" name="Bildplatzhalter 2">
            <a:extLst>
              <a:ext uri="{FF2B5EF4-FFF2-40B4-BE49-F238E27FC236}">
                <a16:creationId xmlns:a16="http://schemas.microsoft.com/office/drawing/2014/main" id="{C55ED73B-8413-478D-80D7-B78B69763B69}"/>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a:extLst>
              <a:ext uri="{FF2B5EF4-FFF2-40B4-BE49-F238E27FC236}">
                <a16:creationId xmlns:a16="http://schemas.microsoft.com/office/drawing/2014/main" id="{91BDF226-1B94-4D2D-98B3-7B932FB17DAA}"/>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durch Klicken bearbeiten</a:t>
            </a:r>
          </a:p>
        </p:txBody>
      </p:sp>
      <p:cxnSp>
        <p:nvCxnSpPr>
          <p:cNvPr id="8" name="Gerader Verbinde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1"/>
                </a:gs>
                <a:gs pos="100000">
                  <a:schemeClr val="accent1"/>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569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EDBC8-94E0-48B0-96F5-518D442FA5F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DC38EDB8-A17C-4F3C-B704-D78C7E7AC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BFFD83FD-0071-4ABA-B1D5-EF3B0E60AB32}"/>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6E7A33BE-F584-4AC5-860C-184F2488A59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FF09CA0-B445-45E3-BF39-265F4481D4FE}"/>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76782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FB66C-C2A8-4393-88A7-B5334F45913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F5A13884-D9D3-4ACD-9288-49C6E6D9C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74EF293-54E7-497E-A09A-E7A9D7283441}"/>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FB45FAC7-71DB-4D63-8818-B867ED1D8FF0}"/>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C980761-DA82-4E0D-924E-B75E2C6F6CD2}"/>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799862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3E7B2-0D5D-40F0-8F66-6CC3CB85140B}"/>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4ABCC03D-1492-4645-B9AF-A83DF28F567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6CB6350-C181-49F7-A8E5-F413977C2B39}"/>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BCE2CC14-E089-4DE6-9BE8-32BC95D44E70}"/>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7E57B3E3-0557-40D4-80A4-77110318823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489293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FB66C-C2A8-4393-88A7-B5334F45913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F5A13884-D9D3-4ACD-9288-49C6E6D9C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74EF293-54E7-497E-A09A-E7A9D7283441}"/>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FB45FAC7-71DB-4D63-8818-B867ED1D8FF0}"/>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C980761-DA82-4E0D-924E-B75E2C6F6CD2}"/>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030184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E2B18-3689-4D43-8937-BF0D14885FA1}"/>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20431C40-9621-48CE-8FC9-FC036F109E3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413BBA5F-20BE-4BA9-9ED4-30721537994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C5E9A255-9107-421F-AEC8-C70F0A1EDABF}"/>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FD8F3B77-0514-4521-978E-353FB1B793E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2453E4A-DEC1-4AC8-A66A-11B75E8F8FC8}"/>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613429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4EDB5-7711-4DD4-BE2A-90D2FA495CF0}"/>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63ECBD37-970C-4200-B0A7-88F8F66F0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88618F1-F61D-475E-A93E-E20418BA66D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0B5F40EF-FC68-4564-84EA-C6BA5A641D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F548F10-556B-4C79-BB34-C584658209A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1B644DB1-D2AB-43A4-82BE-FC195C12E2DB}"/>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8" name="Fußzeilenplatzhalter 7">
            <a:extLst>
              <a:ext uri="{FF2B5EF4-FFF2-40B4-BE49-F238E27FC236}">
                <a16:creationId xmlns:a16="http://schemas.microsoft.com/office/drawing/2014/main" id="{D3456DF5-8511-4D30-8A39-CF43CD1DC08B}"/>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684B030D-EB46-495F-997E-D8BA7185ECD1}"/>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703055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50763-F9DF-44EA-B37A-B96F7ABD579A}"/>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B812A4CB-5601-4CBF-BBC5-DB4E6B099832}"/>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4" name="Fußzeilenplatzhalter 3">
            <a:extLst>
              <a:ext uri="{FF2B5EF4-FFF2-40B4-BE49-F238E27FC236}">
                <a16:creationId xmlns:a16="http://schemas.microsoft.com/office/drawing/2014/main" id="{38B3765E-1170-4CC7-AEA3-42D93136AF84}"/>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F04E7F6-385D-4F7D-A296-4807690AB48B}"/>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203815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7180FF-0EB9-40DF-8B5E-B0BC18DE6A94}"/>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3" name="Fußzeilenplatzhalter 2">
            <a:extLst>
              <a:ext uri="{FF2B5EF4-FFF2-40B4-BE49-F238E27FC236}">
                <a16:creationId xmlns:a16="http://schemas.microsoft.com/office/drawing/2014/main" id="{46430EB0-F75C-4A49-B630-C0F0CE7DA72E}"/>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16603F45-BD1D-4984-BB10-EFE699EC834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58038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E0113-F001-49D9-8379-A30A58FD380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495E442E-0382-40CF-8FC1-FB617D196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F5573337-B580-40FE-A45A-F10357B10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583DC00-D6EB-44CD-A764-FB09857B487C}"/>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5FB7C7C4-E684-46A0-9DB5-0061CAA1873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F5AEE6A6-C4B5-4D4B-A3F1-E9D0A2D1B449}"/>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816730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3E67B-8C82-4D35-BA48-B0EB3D9B2C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4D25D01E-B570-4B19-8F7B-EBB16FB49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46703C33-AD75-405A-80C5-0B562C76B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D0D512-EDE7-481A-8648-F3E7128EA2D7}"/>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000AFA04-891C-401F-9318-53E2B1E71590}"/>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D32F5A0-7571-40E0-8C6C-C51E72E49DC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354806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C4360-ECE1-41F3-A459-76A2E8F36B65}"/>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125A1933-001C-415D-A829-5FBFBACF20F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64B46BE-E6BF-4BD1-9D2B-D2ABA01EDCA9}"/>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2D2F4D1A-F517-4072-9DE8-5707B2BB3C5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2BEDFD87-0241-445A-B1FE-9A5F433BBC97}"/>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524880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785D196-F8BE-46B3-9D13-B5B2EE62B09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99D2AD4E-A87F-4A5E-9C08-416C71A5840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9EBA4B2-8191-45ED-BF41-7FB02C9F628A}"/>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CC97A2DA-6778-4F93-9085-6073151BFA3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337996B9-7A73-45BE-B314-B1C484D2634F}"/>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24919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E2B18-3689-4D43-8937-BF0D14885FA1}"/>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20431C40-9621-48CE-8FC9-FC036F109E3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413BBA5F-20BE-4BA9-9ED4-30721537994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C5E9A255-9107-421F-AEC8-C70F0A1EDABF}"/>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FD8F3B77-0514-4521-978E-353FB1B793E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2453E4A-DEC1-4AC8-A66A-11B75E8F8FC8}"/>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375837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EDBC8-94E0-48B0-96F5-518D442FA5F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DC38EDB8-A17C-4F3C-B704-D78C7E7AC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BFFD83FD-0071-4ABA-B1D5-EF3B0E60AB32}"/>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6E7A33BE-F584-4AC5-860C-184F2488A59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FF09CA0-B445-45E3-BF39-265F4481D4FE}"/>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999344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3E7B2-0D5D-40F0-8F66-6CC3CB85140B}"/>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4ABCC03D-1492-4645-B9AF-A83DF28F567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6CB6350-C181-49F7-A8E5-F413977C2B39}"/>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BCE2CC14-E089-4DE6-9BE8-32BC95D44E70}"/>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7E57B3E3-0557-40D4-80A4-77110318823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48712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FB66C-C2A8-4393-88A7-B5334F45913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F5A13884-D9D3-4ACD-9288-49C6E6D9C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74EF293-54E7-497E-A09A-E7A9D7283441}"/>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FB45FAC7-71DB-4D63-8818-B867ED1D8FF0}"/>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C980761-DA82-4E0D-924E-B75E2C6F6CD2}"/>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969895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E2B18-3689-4D43-8937-BF0D14885FA1}"/>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20431C40-9621-48CE-8FC9-FC036F109E3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413BBA5F-20BE-4BA9-9ED4-30721537994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C5E9A255-9107-421F-AEC8-C70F0A1EDABF}"/>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FD8F3B77-0514-4521-978E-353FB1B793E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2453E4A-DEC1-4AC8-A66A-11B75E8F8FC8}"/>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613994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4EDB5-7711-4DD4-BE2A-90D2FA495CF0}"/>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63ECBD37-970C-4200-B0A7-88F8F66F0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88618F1-F61D-475E-A93E-E20418BA66D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0B5F40EF-FC68-4564-84EA-C6BA5A641D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F548F10-556B-4C79-BB34-C584658209A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1B644DB1-D2AB-43A4-82BE-FC195C12E2DB}"/>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8" name="Fußzeilenplatzhalter 7">
            <a:extLst>
              <a:ext uri="{FF2B5EF4-FFF2-40B4-BE49-F238E27FC236}">
                <a16:creationId xmlns:a16="http://schemas.microsoft.com/office/drawing/2014/main" id="{D3456DF5-8511-4D30-8A39-CF43CD1DC08B}"/>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684B030D-EB46-495F-997E-D8BA7185ECD1}"/>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919217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50763-F9DF-44EA-B37A-B96F7ABD579A}"/>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B812A4CB-5601-4CBF-BBC5-DB4E6B099832}"/>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4" name="Fußzeilenplatzhalter 3">
            <a:extLst>
              <a:ext uri="{FF2B5EF4-FFF2-40B4-BE49-F238E27FC236}">
                <a16:creationId xmlns:a16="http://schemas.microsoft.com/office/drawing/2014/main" id="{38B3765E-1170-4CC7-AEA3-42D93136AF84}"/>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F04E7F6-385D-4F7D-A296-4807690AB48B}"/>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279736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7180FF-0EB9-40DF-8B5E-B0BC18DE6A94}"/>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3" name="Fußzeilenplatzhalter 2">
            <a:extLst>
              <a:ext uri="{FF2B5EF4-FFF2-40B4-BE49-F238E27FC236}">
                <a16:creationId xmlns:a16="http://schemas.microsoft.com/office/drawing/2014/main" id="{46430EB0-F75C-4A49-B630-C0F0CE7DA72E}"/>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16603F45-BD1D-4984-BB10-EFE699EC834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087013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E0113-F001-49D9-8379-A30A58FD380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495E442E-0382-40CF-8FC1-FB617D196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F5573337-B580-40FE-A45A-F10357B10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583DC00-D6EB-44CD-A764-FB09857B487C}"/>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5FB7C7C4-E684-46A0-9DB5-0061CAA1873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F5AEE6A6-C4B5-4D4B-A3F1-E9D0A2D1B449}"/>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576222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3E67B-8C82-4D35-BA48-B0EB3D9B2C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4D25D01E-B570-4B19-8F7B-EBB16FB49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46703C33-AD75-405A-80C5-0B562C76B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D0D512-EDE7-481A-8648-F3E7128EA2D7}"/>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000AFA04-891C-401F-9318-53E2B1E71590}"/>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D32F5A0-7571-40E0-8C6C-C51E72E49DC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779115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C4360-ECE1-41F3-A459-76A2E8F36B65}"/>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125A1933-001C-415D-A829-5FBFBACF20F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64B46BE-E6BF-4BD1-9D2B-D2ABA01EDCA9}"/>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2D2F4D1A-F517-4072-9DE8-5707B2BB3C5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2BEDFD87-0241-445A-B1FE-9A5F433BBC97}"/>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89143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4EDB5-7711-4DD4-BE2A-90D2FA495CF0}"/>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63ECBD37-970C-4200-B0A7-88F8F66F0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88618F1-F61D-475E-A93E-E20418BA66D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0B5F40EF-FC68-4564-84EA-C6BA5A641D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F548F10-556B-4C79-BB34-C584658209A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1B644DB1-D2AB-43A4-82BE-FC195C12E2DB}"/>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8" name="Fußzeilenplatzhalter 7">
            <a:extLst>
              <a:ext uri="{FF2B5EF4-FFF2-40B4-BE49-F238E27FC236}">
                <a16:creationId xmlns:a16="http://schemas.microsoft.com/office/drawing/2014/main" id="{D3456DF5-8511-4D30-8A39-CF43CD1DC08B}"/>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684B030D-EB46-495F-997E-D8BA7185ECD1}"/>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691251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785D196-F8BE-46B3-9D13-B5B2EE62B09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99D2AD4E-A87F-4A5E-9C08-416C71A5840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9EBA4B2-8191-45ED-BF41-7FB02C9F628A}"/>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CC97A2DA-6778-4F93-9085-6073151BFA3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337996B9-7A73-45BE-B314-B1C484D2634F}"/>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307536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50763-F9DF-44EA-B37A-B96F7ABD579A}"/>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B812A4CB-5601-4CBF-BBC5-DB4E6B099832}"/>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4" name="Fußzeilenplatzhalter 3">
            <a:extLst>
              <a:ext uri="{FF2B5EF4-FFF2-40B4-BE49-F238E27FC236}">
                <a16:creationId xmlns:a16="http://schemas.microsoft.com/office/drawing/2014/main" id="{38B3765E-1170-4CC7-AEA3-42D93136AF84}"/>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F04E7F6-385D-4F7D-A296-4807690AB48B}"/>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726042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7180FF-0EB9-40DF-8B5E-B0BC18DE6A94}"/>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3" name="Fußzeilenplatzhalter 2">
            <a:extLst>
              <a:ext uri="{FF2B5EF4-FFF2-40B4-BE49-F238E27FC236}">
                <a16:creationId xmlns:a16="http://schemas.microsoft.com/office/drawing/2014/main" id="{46430EB0-F75C-4A49-B630-C0F0CE7DA72E}"/>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16603F45-BD1D-4984-BB10-EFE699EC834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11690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E0113-F001-49D9-8379-A30A58FD380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495E442E-0382-40CF-8FC1-FB617D196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F5573337-B580-40FE-A45A-F10357B10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583DC00-D6EB-44CD-A764-FB09857B487C}"/>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5FB7C7C4-E684-46A0-9DB5-0061CAA1873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F5AEE6A6-C4B5-4D4B-A3F1-E9D0A2D1B449}"/>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1498497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3E67B-8C82-4D35-BA48-B0EB3D9B2C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4D25D01E-B570-4B19-8F7B-EBB16FB49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46703C33-AD75-405A-80C5-0B562C76B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D0D512-EDE7-481A-8648-F3E7128EA2D7}"/>
              </a:ext>
            </a:extLst>
          </p:cNvPr>
          <p:cNvSpPr>
            <a:spLocks noGrp="1"/>
          </p:cNvSpPr>
          <p:nvPr>
            <p:ph type="dt" sz="half" idx="10"/>
          </p:nvPr>
        </p:nvSpPr>
        <p:spPr/>
        <p:txBody>
          <a:bodyPr/>
          <a:lstStyle/>
          <a:p>
            <a:fld id="{812DA212-78FB-41FD-BDBC-FCE44B1A0651}" type="datetimeFigureOut">
              <a:rPr lang="en-US" smtClean="0"/>
              <a:t>6/23/2022</a:t>
            </a:fld>
            <a:endParaRPr lang="en-US"/>
          </a:p>
        </p:txBody>
      </p:sp>
      <p:sp>
        <p:nvSpPr>
          <p:cNvPr id="6" name="Fußzeilenplatzhalter 5">
            <a:extLst>
              <a:ext uri="{FF2B5EF4-FFF2-40B4-BE49-F238E27FC236}">
                <a16:creationId xmlns:a16="http://schemas.microsoft.com/office/drawing/2014/main" id="{000AFA04-891C-401F-9318-53E2B1E71590}"/>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D32F5A0-7571-40E0-8C6C-C51E72E49DC4}"/>
              </a:ext>
            </a:extLst>
          </p:cNvPr>
          <p:cNvSpPr>
            <a:spLocks noGrp="1"/>
          </p:cNvSpPr>
          <p:nvPr>
            <p:ph type="sldNum" sz="quarter" idx="12"/>
          </p:nvPr>
        </p:nvSpPr>
        <p:spPr/>
        <p:txBody>
          <a:bodyPr/>
          <a:lstStyle/>
          <a:p>
            <a:fld id="{A17B9F6F-F7CF-4CA3-9ABE-DA597BC362BA}" type="slidenum">
              <a:rPr lang="en-US" smtClean="0"/>
              <a:t>‹Nr.›</a:t>
            </a:fld>
            <a:endParaRPr lang="en-US"/>
          </a:p>
        </p:txBody>
      </p:sp>
    </p:spTree>
    <p:extLst>
      <p:ext uri="{BB962C8B-B14F-4D97-AF65-F5344CB8AC3E}">
        <p14:creationId xmlns:p14="http://schemas.microsoft.com/office/powerpoint/2010/main" val="218445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770D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7F17DCA-C6A8-4870-A6BB-5FFD5EDED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38084485-C5D9-45A9-AB31-2BFBA1111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847F8DAA-1124-4DF3-9360-A227D4F4B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98A114A7-2D2B-4CA7-B808-A88101C7E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8F8D9C54-27ED-4B41-8DFE-2AFD444A9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B9F6F-F7CF-4CA3-9ABE-DA597BC362BA}" type="slidenum">
              <a:rPr lang="en-US" smtClean="0"/>
              <a:t>‹Nr.›</a:t>
            </a:fld>
            <a:endParaRPr lang="en-US"/>
          </a:p>
        </p:txBody>
      </p:sp>
    </p:spTree>
    <p:extLst>
      <p:ext uri="{BB962C8B-B14F-4D97-AF65-F5344CB8AC3E}">
        <p14:creationId xmlns:p14="http://schemas.microsoft.com/office/powerpoint/2010/main" val="2269404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770D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de-DE" noProof="0" smtClean="0"/>
              <a:t>‹Nr.›</a:t>
            </a:fld>
            <a:endParaRPr lang="de-DE" noProof="0"/>
          </a:p>
        </p:txBody>
      </p:sp>
    </p:spTree>
    <p:extLst>
      <p:ext uri="{BB962C8B-B14F-4D97-AF65-F5344CB8AC3E}">
        <p14:creationId xmlns:p14="http://schemas.microsoft.com/office/powerpoint/2010/main" val="21553285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770D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7F17DCA-C6A8-4870-A6BB-5FFD5EDED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38084485-C5D9-45A9-AB31-2BFBA1111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847F8DAA-1124-4DF3-9360-A227D4F4B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98A114A7-2D2B-4CA7-B808-A88101C7E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8F8D9C54-27ED-4B41-8DFE-2AFD444A9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B9F6F-F7CF-4CA3-9ABE-DA597BC362BA}" type="slidenum">
              <a:rPr lang="en-US" smtClean="0"/>
              <a:t>‹Nr.›</a:t>
            </a:fld>
            <a:endParaRPr lang="en-US"/>
          </a:p>
        </p:txBody>
      </p:sp>
    </p:spTree>
    <p:extLst>
      <p:ext uri="{BB962C8B-B14F-4D97-AF65-F5344CB8AC3E}">
        <p14:creationId xmlns:p14="http://schemas.microsoft.com/office/powerpoint/2010/main" val="27103101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3000">
              <a:srgbClr val="026DD0"/>
            </a:gs>
            <a:gs pos="0">
              <a:srgbClr val="026DD0"/>
            </a:gs>
          </a:gsLst>
          <a:lin ang="8100000" scaled="1"/>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7F17DCA-C6A8-4870-A6BB-5FFD5EDED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38084485-C5D9-45A9-AB31-2BFBA1111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847F8DAA-1124-4DF3-9360-A227D4F4B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DA212-78FB-41FD-BDBC-FCE44B1A0651}" type="datetimeFigureOut">
              <a:rPr lang="en-US" smtClean="0"/>
              <a:t>6/23/2022</a:t>
            </a:fld>
            <a:endParaRPr lang="en-US"/>
          </a:p>
        </p:txBody>
      </p:sp>
      <p:sp>
        <p:nvSpPr>
          <p:cNvPr id="5" name="Fußzeilenplatzhalter 4">
            <a:extLst>
              <a:ext uri="{FF2B5EF4-FFF2-40B4-BE49-F238E27FC236}">
                <a16:creationId xmlns:a16="http://schemas.microsoft.com/office/drawing/2014/main" id="{98A114A7-2D2B-4CA7-B808-A88101C7E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8F8D9C54-27ED-4B41-8DFE-2AFD444A9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B9F6F-F7CF-4CA3-9ABE-DA597BC362BA}" type="slidenum">
              <a:rPr lang="en-US" smtClean="0"/>
              <a:t>‹Nr.›</a:t>
            </a:fld>
            <a:endParaRPr lang="en-US"/>
          </a:p>
        </p:txBody>
      </p:sp>
    </p:spTree>
    <p:extLst>
      <p:ext uri="{BB962C8B-B14F-4D97-AF65-F5344CB8AC3E}">
        <p14:creationId xmlns:p14="http://schemas.microsoft.com/office/powerpoint/2010/main" val="209719660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igitaltrust.de/" TargetMode="External"/><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cedirect.com/journal/global-environmental-change/vol/57/suppl/C" TargetMode="External"/><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frontiersin.org/articles/10.3389/fpsyg.2016.01340/full#B1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journal/global-environmental-change/vol/57/suppl/C" TargetMode="External"/><Relationship Id="rId2" Type="http://schemas.openxmlformats.org/officeDocument/2006/relationships/hyperlink" Target="https://www.frontiersin.org/articles/10.3389/fpsyg.2016.01340/full#B32" TargetMode="External"/><Relationship Id="rId1" Type="http://schemas.openxmlformats.org/officeDocument/2006/relationships/slideLayout" Target="../slideLayouts/slideLayout46.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ciencedirect.com/journal/global-environmental-change/vol/57/suppl/C" TargetMode="External"/><Relationship Id="rId1" Type="http://schemas.openxmlformats.org/officeDocument/2006/relationships/slideLayout" Target="../slideLayouts/slideLayout46.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direct.com/science/article/pii/S2590136221000310#!" TargetMode="External"/><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www.digitaltrust.de/" TargetMode="External"/><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1.xml"/><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diagramLayout" Target="../diagrams/layout1.xml"/><Relationship Id="rId5" Type="http://schemas.openxmlformats.org/officeDocument/2006/relationships/tags" Target="../tags/tag5.xml"/><Relationship Id="rId10" Type="http://schemas.openxmlformats.org/officeDocument/2006/relationships/diagramData" Target="../diagrams/data1.xml"/><Relationship Id="rId4" Type="http://schemas.openxmlformats.org/officeDocument/2006/relationships/tags" Target="../tags/tag4.xml"/><Relationship Id="rId9" Type="http://schemas.openxmlformats.org/officeDocument/2006/relationships/image" Target="../media/image5.svg"/><Relationship Id="rId14"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ipcc.ch/report/ar6/wg2/downloads/report/IPCC_AR6_WGII_FinalDraft_FullReport.pdf" TargetMode="External"/><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sciencedirect.com/journal/global-environmental-change/vol/57/suppl/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BDC76-5E86-4D07-84B5-CDE738EA4004}"/>
              </a:ext>
            </a:extLst>
          </p:cNvPr>
          <p:cNvSpPr>
            <a:spLocks noGrp="1"/>
          </p:cNvSpPr>
          <p:nvPr>
            <p:ph type="ctrTitle"/>
          </p:nvPr>
        </p:nvSpPr>
        <p:spPr/>
        <p:txBody>
          <a:bodyPr/>
          <a:lstStyle/>
          <a:p>
            <a:endParaRPr lang="en-US"/>
          </a:p>
        </p:txBody>
      </p:sp>
      <p:sp>
        <p:nvSpPr>
          <p:cNvPr id="3" name="Untertitel 2">
            <a:extLst>
              <a:ext uri="{FF2B5EF4-FFF2-40B4-BE49-F238E27FC236}">
                <a16:creationId xmlns:a16="http://schemas.microsoft.com/office/drawing/2014/main" id="{C28CF0CB-289C-4FB4-8FBF-61929E8B1685}"/>
              </a:ext>
            </a:extLst>
          </p:cNvPr>
          <p:cNvSpPr>
            <a:spLocks noGrp="1"/>
          </p:cNvSpPr>
          <p:nvPr>
            <p:ph type="subTitle" idx="1"/>
          </p:nvPr>
        </p:nvSpPr>
        <p:spPr/>
        <p:txBody>
          <a:bodyPr/>
          <a:lstStyle/>
          <a:p>
            <a:endParaRPr lang="en-US"/>
          </a:p>
        </p:txBody>
      </p:sp>
      <p:pic>
        <p:nvPicPr>
          <p:cNvPr id="9" name="Grafik 8">
            <a:extLst>
              <a:ext uri="{FF2B5EF4-FFF2-40B4-BE49-F238E27FC236}">
                <a16:creationId xmlns:a16="http://schemas.microsoft.com/office/drawing/2014/main" id="{FE643720-63EA-405C-8700-69F4B08A63FE}"/>
              </a:ext>
            </a:extLst>
          </p:cNvPr>
          <p:cNvPicPr>
            <a:picLocks noChangeAspect="1"/>
          </p:cNvPicPr>
          <p:nvPr/>
        </p:nvPicPr>
        <p:blipFill>
          <a:blip r:embed="rId2">
            <a:duotone>
              <a:schemeClr val="accent6">
                <a:shade val="45000"/>
                <a:satMod val="135000"/>
              </a:schemeClr>
              <a:prstClr val="white"/>
            </a:duotone>
          </a:blip>
          <a:stretch>
            <a:fillRect/>
          </a:stretch>
        </p:blipFill>
        <p:spPr>
          <a:xfrm flipH="1">
            <a:off x="-1" y="0"/>
            <a:ext cx="12192001" cy="5916415"/>
          </a:xfrm>
          <a:prstGeom prst="rect">
            <a:avLst/>
          </a:prstGeom>
        </p:spPr>
      </p:pic>
      <p:sp>
        <p:nvSpPr>
          <p:cNvPr id="7" name="Rechteck 6">
            <a:extLst>
              <a:ext uri="{FF2B5EF4-FFF2-40B4-BE49-F238E27FC236}">
                <a16:creationId xmlns:a16="http://schemas.microsoft.com/office/drawing/2014/main" id="{FC5864CF-5773-4404-AF00-E61BD7412307}"/>
              </a:ext>
            </a:extLst>
          </p:cNvPr>
          <p:cNvSpPr/>
          <p:nvPr/>
        </p:nvSpPr>
        <p:spPr>
          <a:xfrm>
            <a:off x="-34599" y="0"/>
            <a:ext cx="12226599" cy="6858000"/>
          </a:xfrm>
          <a:prstGeom prst="rect">
            <a:avLst/>
          </a:prstGeom>
          <a:solidFill>
            <a:srgbClr val="026DD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997AB6B4-FAEC-44CE-9DF8-197A24E53A70}"/>
              </a:ext>
            </a:extLst>
          </p:cNvPr>
          <p:cNvSpPr/>
          <p:nvPr/>
        </p:nvSpPr>
        <p:spPr>
          <a:xfrm>
            <a:off x="399068" y="428622"/>
            <a:ext cx="10733988" cy="1938992"/>
          </a:xfrm>
          <a:prstGeom prst="rect">
            <a:avLst/>
          </a:prstGeom>
        </p:spPr>
        <p:txBody>
          <a:bodyPr wrap="square">
            <a:spAutoFit/>
          </a:bodyPr>
          <a:lstStyle/>
          <a:p>
            <a:r>
              <a:rPr lang="en-US" sz="2400" dirty="0">
                <a:solidFill>
                  <a:schemeClr val="bg1"/>
                </a:solidFill>
              </a:rPr>
              <a:t>Positive framing works – in the communication of COVID and climate change - </a:t>
            </a:r>
          </a:p>
          <a:p>
            <a:endParaRPr lang="en-US" sz="2400" dirty="0">
              <a:solidFill>
                <a:schemeClr val="bg1"/>
              </a:solidFill>
            </a:endParaRPr>
          </a:p>
          <a:p>
            <a:endParaRPr lang="en-US" sz="2400" dirty="0">
              <a:solidFill>
                <a:schemeClr val="bg1"/>
              </a:solidFill>
            </a:endParaRPr>
          </a:p>
          <a:p>
            <a:r>
              <a:rPr lang="en-US" sz="2400" dirty="0">
                <a:solidFill>
                  <a:schemeClr val="bg1"/>
                </a:solidFill>
              </a:rPr>
              <a:t>Trust can be earned and build!</a:t>
            </a:r>
            <a:endParaRPr lang="de-DE" sz="2400" dirty="0">
              <a:solidFill>
                <a:schemeClr val="bg1"/>
              </a:solidFill>
            </a:endParaRPr>
          </a:p>
        </p:txBody>
      </p:sp>
      <p:sp>
        <p:nvSpPr>
          <p:cNvPr id="8" name="Rechteck 7">
            <a:extLst>
              <a:ext uri="{FF2B5EF4-FFF2-40B4-BE49-F238E27FC236}">
                <a16:creationId xmlns:a16="http://schemas.microsoft.com/office/drawing/2014/main" id="{4FC9D664-B9CD-4C26-A7EF-594FB7D14E8B}"/>
              </a:ext>
            </a:extLst>
          </p:cNvPr>
          <p:cNvSpPr/>
          <p:nvPr/>
        </p:nvSpPr>
        <p:spPr>
          <a:xfrm>
            <a:off x="399068" y="3360993"/>
            <a:ext cx="4755822" cy="830997"/>
          </a:xfrm>
          <a:prstGeom prst="rect">
            <a:avLst/>
          </a:prstGeom>
        </p:spPr>
        <p:txBody>
          <a:bodyPr wrap="square">
            <a:spAutoFit/>
          </a:bodyPr>
          <a:lstStyle/>
          <a:p>
            <a:r>
              <a:rPr lang="en-US" sz="2400" dirty="0">
                <a:solidFill>
                  <a:schemeClr val="bg1"/>
                </a:solidFill>
              </a:rPr>
              <a:t>Dr. Katharina von Knop </a:t>
            </a:r>
          </a:p>
          <a:p>
            <a:r>
              <a:rPr lang="en-US" sz="2400" dirty="0">
                <a:solidFill>
                  <a:schemeClr val="bg1"/>
                </a:solidFill>
              </a:rPr>
              <a:t>(Founder &amp; CEO)</a:t>
            </a:r>
          </a:p>
        </p:txBody>
      </p:sp>
      <p:sp>
        <p:nvSpPr>
          <p:cNvPr id="10" name="Rechteck 9">
            <a:extLst>
              <a:ext uri="{FF2B5EF4-FFF2-40B4-BE49-F238E27FC236}">
                <a16:creationId xmlns:a16="http://schemas.microsoft.com/office/drawing/2014/main" id="{E25B807E-2BDB-4B8D-86B0-C1022AD484FC}"/>
              </a:ext>
            </a:extLst>
          </p:cNvPr>
          <p:cNvSpPr/>
          <p:nvPr/>
        </p:nvSpPr>
        <p:spPr>
          <a:xfrm>
            <a:off x="5971882" y="3443269"/>
            <a:ext cx="5066906" cy="830997"/>
          </a:xfrm>
          <a:prstGeom prst="rect">
            <a:avLst/>
          </a:prstGeom>
        </p:spPr>
        <p:txBody>
          <a:bodyPr wrap="square">
            <a:spAutoFit/>
          </a:bodyPr>
          <a:lstStyle/>
          <a:p>
            <a:r>
              <a:rPr lang="en-US" sz="2400" dirty="0">
                <a:solidFill>
                  <a:schemeClr val="bg1"/>
                </a:solidFill>
              </a:rPr>
              <a:t>Digital Trust Analytics GmbH </a:t>
            </a:r>
          </a:p>
          <a:p>
            <a:r>
              <a:rPr lang="en-US" sz="2400" dirty="0">
                <a:solidFill>
                  <a:schemeClr val="bg1"/>
                </a:solidFill>
                <a:hlinkClick r:id="rId3">
                  <a:extLst>
                    <a:ext uri="{A12FA001-AC4F-418D-AE19-62706E023703}">
                      <ahyp:hlinkClr xmlns:ahyp="http://schemas.microsoft.com/office/drawing/2018/hyperlinkcolor" val="tx"/>
                    </a:ext>
                  </a:extLst>
                </a:hlinkClick>
              </a:rPr>
              <a:t>www.digitaltrust.de</a:t>
            </a:r>
            <a:r>
              <a:rPr lang="en-US" sz="2400" dirty="0">
                <a:solidFill>
                  <a:schemeClr val="bg1"/>
                </a:solidFill>
              </a:rPr>
              <a:t> </a:t>
            </a:r>
          </a:p>
        </p:txBody>
      </p:sp>
      <p:pic>
        <p:nvPicPr>
          <p:cNvPr id="11" name="Grafik 10">
            <a:extLst>
              <a:ext uri="{FF2B5EF4-FFF2-40B4-BE49-F238E27FC236}">
                <a16:creationId xmlns:a16="http://schemas.microsoft.com/office/drawing/2014/main" id="{FC3958DA-6CF1-4845-8DDA-973D432EA5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69394" y="69982"/>
            <a:ext cx="858233" cy="858233"/>
          </a:xfrm>
          <a:prstGeom prst="rect">
            <a:avLst/>
          </a:prstGeom>
        </p:spPr>
      </p:pic>
      <p:sp>
        <p:nvSpPr>
          <p:cNvPr id="12" name="Rectangle 70">
            <a:extLst>
              <a:ext uri="{FF2B5EF4-FFF2-40B4-BE49-F238E27FC236}">
                <a16:creationId xmlns:a16="http://schemas.microsoft.com/office/drawing/2014/main" id="{91081018-FAA0-4423-B31D-04486A7F8142}"/>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1497654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E643720-63EA-405C-8700-69F4B08A63FE}"/>
              </a:ext>
            </a:extLst>
          </p:cNvPr>
          <p:cNvPicPr>
            <a:picLocks noChangeAspect="1"/>
          </p:cNvPicPr>
          <p:nvPr/>
        </p:nvPicPr>
        <p:blipFill>
          <a:blip r:embed="rId2">
            <a:duotone>
              <a:schemeClr val="accent6">
                <a:shade val="45000"/>
                <a:satMod val="135000"/>
              </a:schemeClr>
              <a:prstClr val="white"/>
            </a:duotone>
          </a:blip>
          <a:stretch>
            <a:fillRect/>
          </a:stretch>
        </p:blipFill>
        <p:spPr>
          <a:xfrm flipH="1">
            <a:off x="-1" y="0"/>
            <a:ext cx="12192001" cy="5916415"/>
          </a:xfrm>
          <a:prstGeom prst="rect">
            <a:avLst/>
          </a:prstGeom>
        </p:spPr>
      </p:pic>
      <p:sp>
        <p:nvSpPr>
          <p:cNvPr id="7" name="Rechteck 6">
            <a:extLst>
              <a:ext uri="{FF2B5EF4-FFF2-40B4-BE49-F238E27FC236}">
                <a16:creationId xmlns:a16="http://schemas.microsoft.com/office/drawing/2014/main" id="{FC5864CF-5773-4404-AF00-E61BD7412307}"/>
              </a:ext>
            </a:extLst>
          </p:cNvPr>
          <p:cNvSpPr/>
          <p:nvPr/>
        </p:nvSpPr>
        <p:spPr>
          <a:xfrm>
            <a:off x="0" y="0"/>
            <a:ext cx="12226599" cy="6858000"/>
          </a:xfrm>
          <a:prstGeom prst="rect">
            <a:avLst/>
          </a:prstGeom>
          <a:solidFill>
            <a:srgbClr val="026DD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AFB35A2E-4740-4112-9379-FF292E1DC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4955" y="53590"/>
            <a:ext cx="595339" cy="595339"/>
          </a:xfrm>
          <a:prstGeom prst="rect">
            <a:avLst/>
          </a:prstGeom>
        </p:spPr>
      </p:pic>
      <p:sp>
        <p:nvSpPr>
          <p:cNvPr id="8" name="Rechteck 7">
            <a:extLst>
              <a:ext uri="{FF2B5EF4-FFF2-40B4-BE49-F238E27FC236}">
                <a16:creationId xmlns:a16="http://schemas.microsoft.com/office/drawing/2014/main" id="{2020C491-98E7-49C7-9C4E-EADCF0B28152}"/>
              </a:ext>
            </a:extLst>
          </p:cNvPr>
          <p:cNvSpPr/>
          <p:nvPr/>
        </p:nvSpPr>
        <p:spPr>
          <a:xfrm>
            <a:off x="169682" y="6282510"/>
            <a:ext cx="11497558" cy="461665"/>
          </a:xfrm>
          <a:prstGeom prst="rect">
            <a:avLst/>
          </a:prstGeom>
        </p:spPr>
        <p:txBody>
          <a:bodyPr wrap="square">
            <a:spAutoFit/>
          </a:bodyPr>
          <a:lstStyle/>
          <a:p>
            <a:r>
              <a:rPr lang="en-US" sz="1200" dirty="0">
                <a:solidFill>
                  <a:schemeClr val="bg1"/>
                </a:solidFill>
              </a:rPr>
              <a:t>The Effectiveness of Mass Communication to Change, Public Behavior,  Lorien C. </a:t>
            </a:r>
            <a:r>
              <a:rPr lang="en-US" sz="1200" dirty="0" err="1">
                <a:solidFill>
                  <a:schemeClr val="bg1"/>
                </a:solidFill>
              </a:rPr>
              <a:t>Abroms</a:t>
            </a:r>
            <a:r>
              <a:rPr lang="en-US" sz="1200" dirty="0">
                <a:solidFill>
                  <a:schemeClr val="bg1"/>
                </a:solidFill>
              </a:rPr>
              <a:t> and Edward W. </a:t>
            </a:r>
            <a:r>
              <a:rPr lang="en-US" sz="1200" dirty="0" err="1">
                <a:solidFill>
                  <a:schemeClr val="bg1"/>
                </a:solidFill>
              </a:rPr>
              <a:t>Maibach</a:t>
            </a:r>
            <a:r>
              <a:rPr lang="en-US" sz="1200" dirty="0">
                <a:solidFill>
                  <a:schemeClr val="bg1"/>
                </a:solidFill>
              </a:rPr>
              <a:t>, Annu. Rev. Public Health 2008. 29:219–34,</a:t>
            </a:r>
            <a:r>
              <a:rPr lang="de-DE" sz="1200" dirty="0"/>
              <a:t> </a:t>
            </a:r>
            <a:r>
              <a:rPr lang="de-DE" sz="1200" dirty="0">
                <a:solidFill>
                  <a:schemeClr val="bg1"/>
                </a:solidFill>
              </a:rPr>
              <a:t>10.1146/annurev.publhealth.29.020907.090824</a:t>
            </a:r>
          </a:p>
        </p:txBody>
      </p:sp>
      <p:sp>
        <p:nvSpPr>
          <p:cNvPr id="11" name="Rechteck 10">
            <a:extLst>
              <a:ext uri="{FF2B5EF4-FFF2-40B4-BE49-F238E27FC236}">
                <a16:creationId xmlns:a16="http://schemas.microsoft.com/office/drawing/2014/main" id="{30936096-BDE8-498E-97EF-E148861CDD13}"/>
              </a:ext>
            </a:extLst>
          </p:cNvPr>
          <p:cNvSpPr/>
          <p:nvPr/>
        </p:nvSpPr>
        <p:spPr>
          <a:xfrm>
            <a:off x="501411" y="203066"/>
            <a:ext cx="10658940" cy="1384995"/>
          </a:xfrm>
          <a:prstGeom prst="rect">
            <a:avLst/>
          </a:prstGeom>
        </p:spPr>
        <p:txBody>
          <a:bodyPr wrap="square">
            <a:spAutoFit/>
          </a:bodyPr>
          <a:lstStyle/>
          <a:p>
            <a:pPr>
              <a:defRPr/>
            </a:pP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W</a:t>
            </a:r>
            <a:r>
              <a:rPr lang="en-US" sz="2800" dirty="0">
                <a:solidFill>
                  <a:schemeClr val="bg1"/>
                </a:solidFill>
                <a:latin typeface="Calibri" panose="020F0502020204030204" pitchFamily="34" charset="0"/>
                <a:cs typeface="Calibri" panose="020F0502020204030204" pitchFamily="34" charset="0"/>
              </a:rPr>
              <a:t>ell-designed messages, and those messages are delivered to their intended audience with sufficient reach and frequency to be seen or heard and remembered</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endParaRPr kumimoji="0" lang="de-DE" sz="2800" b="0" i="0" u="none" strike="noStrike" kern="1200" cap="none" spc="0" normalizeH="0" baseline="0" noProof="0" dirty="0">
              <a:ln>
                <a:noFill/>
              </a:ln>
              <a:solidFill>
                <a:prstClr val="white"/>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pic>
        <p:nvPicPr>
          <p:cNvPr id="4" name="Grafik 3">
            <a:extLst>
              <a:ext uri="{FF2B5EF4-FFF2-40B4-BE49-F238E27FC236}">
                <a16:creationId xmlns:a16="http://schemas.microsoft.com/office/drawing/2014/main" id="{4C0761ED-21D7-4C4D-AFCB-3B97D7D93DDC}"/>
              </a:ext>
            </a:extLst>
          </p:cNvPr>
          <p:cNvPicPr>
            <a:picLocks noChangeAspect="1"/>
          </p:cNvPicPr>
          <p:nvPr/>
        </p:nvPicPr>
        <p:blipFill>
          <a:blip r:embed="rId5"/>
          <a:stretch>
            <a:fillRect/>
          </a:stretch>
        </p:blipFill>
        <p:spPr>
          <a:xfrm>
            <a:off x="4368486" y="1370333"/>
            <a:ext cx="2629450" cy="4674578"/>
          </a:xfrm>
          <a:prstGeom prst="rect">
            <a:avLst/>
          </a:prstGeom>
        </p:spPr>
      </p:pic>
      <p:sp>
        <p:nvSpPr>
          <p:cNvPr id="28" name="Rechteck 27">
            <a:extLst>
              <a:ext uri="{FF2B5EF4-FFF2-40B4-BE49-F238E27FC236}">
                <a16:creationId xmlns:a16="http://schemas.microsoft.com/office/drawing/2014/main" id="{5B116DB1-5C34-4DA2-BE30-E6CB45DD6EA1}"/>
              </a:ext>
            </a:extLst>
          </p:cNvPr>
          <p:cNvSpPr/>
          <p:nvPr/>
        </p:nvSpPr>
        <p:spPr>
          <a:xfrm>
            <a:off x="7505518" y="3278773"/>
            <a:ext cx="3618502" cy="707886"/>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Authentic communication with useful tools </a:t>
            </a:r>
            <a:endParaRPr lang="de-DE" sz="2000" dirty="0">
              <a:solidFill>
                <a:schemeClr val="bg1"/>
              </a:solidFill>
              <a:latin typeface="Calibri" panose="020F0502020204030204" pitchFamily="34" charset="0"/>
              <a:cs typeface="Calibri" panose="020F0502020204030204" pitchFamily="34" charset="0"/>
            </a:endParaRPr>
          </a:p>
        </p:txBody>
      </p:sp>
      <p:sp>
        <p:nvSpPr>
          <p:cNvPr id="29" name="Rechteck 28">
            <a:extLst>
              <a:ext uri="{FF2B5EF4-FFF2-40B4-BE49-F238E27FC236}">
                <a16:creationId xmlns:a16="http://schemas.microsoft.com/office/drawing/2014/main" id="{FB9006CB-D4D3-49B5-AC16-FC7FF77BC280}"/>
              </a:ext>
            </a:extLst>
          </p:cNvPr>
          <p:cNvSpPr/>
          <p:nvPr/>
        </p:nvSpPr>
        <p:spPr>
          <a:xfrm>
            <a:off x="7432857" y="1845053"/>
            <a:ext cx="4102098" cy="707886"/>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One of the most successful Covid-19 Insta. Postings </a:t>
            </a:r>
            <a:endParaRPr lang="de-DE" sz="2000" dirty="0">
              <a:solidFill>
                <a:schemeClr val="bg1"/>
              </a:solidFill>
              <a:latin typeface="Calibri" panose="020F0502020204030204" pitchFamily="34" charset="0"/>
              <a:cs typeface="Calibri" panose="020F0502020204030204" pitchFamily="34" charset="0"/>
            </a:endParaRPr>
          </a:p>
        </p:txBody>
      </p:sp>
      <p:sp>
        <p:nvSpPr>
          <p:cNvPr id="10" name="Rectangle 70">
            <a:extLst>
              <a:ext uri="{FF2B5EF4-FFF2-40B4-BE49-F238E27FC236}">
                <a16:creationId xmlns:a16="http://schemas.microsoft.com/office/drawing/2014/main" id="{0763479B-6ABA-4EC4-9B5F-D69F950D1F65}"/>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1735037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22EB214-3086-48D5-9C5E-560B9C237811}"/>
              </a:ext>
            </a:extLst>
          </p:cNvPr>
          <p:cNvPicPr>
            <a:picLocks noChangeAspect="1"/>
          </p:cNvPicPr>
          <p:nvPr/>
        </p:nvPicPr>
        <p:blipFill>
          <a:blip r:embed="rId2"/>
          <a:stretch>
            <a:fillRect/>
          </a:stretch>
        </p:blipFill>
        <p:spPr>
          <a:xfrm>
            <a:off x="2173357" y="708123"/>
            <a:ext cx="7255671" cy="5441753"/>
          </a:xfrm>
          <a:prstGeom prst="rect">
            <a:avLst/>
          </a:prstGeom>
        </p:spPr>
      </p:pic>
      <p:pic>
        <p:nvPicPr>
          <p:cNvPr id="3" name="Grafik 2">
            <a:extLst>
              <a:ext uri="{FF2B5EF4-FFF2-40B4-BE49-F238E27FC236}">
                <a16:creationId xmlns:a16="http://schemas.microsoft.com/office/drawing/2014/main" id="{4E64D185-A122-4C8C-A9BE-F622BBD63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4955" y="53590"/>
            <a:ext cx="595339" cy="595339"/>
          </a:xfrm>
          <a:prstGeom prst="rect">
            <a:avLst/>
          </a:prstGeom>
        </p:spPr>
      </p:pic>
      <p:sp>
        <p:nvSpPr>
          <p:cNvPr id="5" name="Rectangle 70">
            <a:extLst>
              <a:ext uri="{FF2B5EF4-FFF2-40B4-BE49-F238E27FC236}">
                <a16:creationId xmlns:a16="http://schemas.microsoft.com/office/drawing/2014/main" id="{8AF0D3ED-1BDD-4E10-B93D-3019D134E9AE}"/>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2300720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E643720-63EA-405C-8700-69F4B08A63FE}"/>
              </a:ext>
            </a:extLst>
          </p:cNvPr>
          <p:cNvPicPr>
            <a:picLocks noChangeAspect="1"/>
          </p:cNvPicPr>
          <p:nvPr/>
        </p:nvPicPr>
        <p:blipFill>
          <a:blip r:embed="rId2">
            <a:duotone>
              <a:schemeClr val="accent6">
                <a:shade val="45000"/>
                <a:satMod val="135000"/>
              </a:schemeClr>
              <a:prstClr val="white"/>
            </a:duotone>
          </a:blip>
          <a:stretch>
            <a:fillRect/>
          </a:stretch>
        </p:blipFill>
        <p:spPr>
          <a:xfrm flipH="1">
            <a:off x="-1" y="0"/>
            <a:ext cx="12192001" cy="5916415"/>
          </a:xfrm>
          <a:prstGeom prst="rect">
            <a:avLst/>
          </a:prstGeom>
        </p:spPr>
      </p:pic>
      <p:sp>
        <p:nvSpPr>
          <p:cNvPr id="7" name="Rechteck 6">
            <a:extLst>
              <a:ext uri="{FF2B5EF4-FFF2-40B4-BE49-F238E27FC236}">
                <a16:creationId xmlns:a16="http://schemas.microsoft.com/office/drawing/2014/main" id="{FC5864CF-5773-4404-AF00-E61BD7412307}"/>
              </a:ext>
            </a:extLst>
          </p:cNvPr>
          <p:cNvSpPr/>
          <p:nvPr/>
        </p:nvSpPr>
        <p:spPr>
          <a:xfrm>
            <a:off x="-17301" y="28495"/>
            <a:ext cx="12226599" cy="6858000"/>
          </a:xfrm>
          <a:prstGeom prst="rect">
            <a:avLst/>
          </a:prstGeom>
          <a:solidFill>
            <a:srgbClr val="026DD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sp>
        <p:nvSpPr>
          <p:cNvPr id="6" name="Rechteck 5">
            <a:extLst>
              <a:ext uri="{FF2B5EF4-FFF2-40B4-BE49-F238E27FC236}">
                <a16:creationId xmlns:a16="http://schemas.microsoft.com/office/drawing/2014/main" id="{691DE5EA-45F6-419B-AF1B-96836784FD93}"/>
              </a:ext>
            </a:extLst>
          </p:cNvPr>
          <p:cNvSpPr/>
          <p:nvPr/>
        </p:nvSpPr>
        <p:spPr>
          <a:xfrm>
            <a:off x="501411" y="203066"/>
            <a:ext cx="10658940" cy="1384995"/>
          </a:xfrm>
          <a:prstGeom prst="rect">
            <a:avLst/>
          </a:prstGeom>
        </p:spPr>
        <p:txBody>
          <a:bodyPr wrap="square">
            <a:spAutoFit/>
          </a:bodyPr>
          <a:lstStyle/>
          <a:p>
            <a:pPr>
              <a:defRPr/>
            </a:pPr>
            <a:r>
              <a:rPr lang="en-US"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Why use Research on Health Communication as a Guide for Research on Climate Communication?</a:t>
            </a:r>
          </a:p>
          <a:p>
            <a:pPr>
              <a:defRPr/>
            </a:pP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endParaRPr kumimoji="0" lang="de-DE" sz="2800" b="0" i="0" u="none" strike="noStrike" kern="1200" cap="none" spc="0" normalizeH="0" baseline="0" noProof="0" dirty="0">
              <a:ln>
                <a:noFill/>
              </a:ln>
              <a:solidFill>
                <a:prstClr val="white"/>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4" name="Rechteck 3">
            <a:extLst>
              <a:ext uri="{FF2B5EF4-FFF2-40B4-BE49-F238E27FC236}">
                <a16:creationId xmlns:a16="http://schemas.microsoft.com/office/drawing/2014/main" id="{A05B36EE-DD07-444E-98A0-E51A70306CBA}"/>
              </a:ext>
            </a:extLst>
          </p:cNvPr>
          <p:cNvSpPr/>
          <p:nvPr/>
        </p:nvSpPr>
        <p:spPr>
          <a:xfrm>
            <a:off x="511614" y="5845548"/>
            <a:ext cx="10984746" cy="1077218"/>
          </a:xfrm>
          <a:prstGeom prst="rect">
            <a:avLst/>
          </a:prstGeom>
        </p:spPr>
        <p:txBody>
          <a:bodyPr wrap="square">
            <a:spAutoFit/>
          </a:bodyPr>
          <a:lstStyle/>
          <a:p>
            <a:r>
              <a:rPr lang="en-US" sz="1600" dirty="0">
                <a:solidFill>
                  <a:schemeClr val="bg1"/>
                </a:solidFill>
                <a:latin typeface="Calibri Light" panose="020F0302020204030204" pitchFamily="34" charset="0"/>
                <a:cs typeface="Calibri Light" panose="020F0302020204030204" pitchFamily="34" charset="0"/>
              </a:rPr>
              <a:t>Human health as a motivator for climate change mitigation: results from four European high-income countries; </a:t>
            </a:r>
            <a:r>
              <a:rPr lang="de-DE" sz="1600" dirty="0">
                <a:solidFill>
                  <a:schemeClr val="bg1"/>
                </a:solidFill>
                <a:latin typeface="Calibri Light" panose="020F0302020204030204" pitchFamily="34" charset="0"/>
                <a:cs typeface="Calibri Light" panose="020F0302020204030204" pitchFamily="34" charset="0"/>
              </a:rPr>
              <a:t>Dorothee Amelung, , Helen Fischer , Alina Herrmann , Carlo </a:t>
            </a:r>
            <a:r>
              <a:rPr lang="de-DE" sz="1600" dirty="0" err="1">
                <a:solidFill>
                  <a:schemeClr val="bg1"/>
                </a:solidFill>
                <a:latin typeface="Calibri Light" panose="020F0302020204030204" pitchFamily="34" charset="0"/>
                <a:cs typeface="Calibri Light" panose="020F0302020204030204" pitchFamily="34" charset="0"/>
              </a:rPr>
              <a:t>Aall</a:t>
            </a:r>
            <a:r>
              <a:rPr lang="de-DE" sz="1600" dirty="0">
                <a:solidFill>
                  <a:schemeClr val="bg1"/>
                </a:solidFill>
                <a:latin typeface="Calibri Light" panose="020F0302020204030204" pitchFamily="34" charset="0"/>
                <a:cs typeface="Calibri Light" panose="020F0302020204030204" pitchFamily="34" charset="0"/>
              </a:rPr>
              <a:t>, Valerie R. Louis, Heiko Bechere , Paul Wilkinson, Rainer Sauerborn, Global Environmental Change </a:t>
            </a:r>
            <a:r>
              <a:rPr lang="en-US" sz="1600" dirty="0">
                <a:solidFill>
                  <a:schemeClr val="bg1"/>
                </a:solidFill>
                <a:latin typeface="Calibri Light" panose="020F0302020204030204" pitchFamily="34" charset="0"/>
                <a:cs typeface="Calibri Light" panose="020F0302020204030204" pitchFamily="34" charset="0"/>
                <a:hlinkClick r:id="rId3" tooltip="Go to table of contents for this volume/issue">
                  <a:extLst>
                    <a:ext uri="{A12FA001-AC4F-418D-AE19-62706E023703}">
                      <ahyp:hlinkClr xmlns:ahyp="http://schemas.microsoft.com/office/drawing/2018/hyperlinkcolor" val="tx"/>
                    </a:ext>
                  </a:extLst>
                </a:hlinkClick>
              </a:rPr>
              <a:t>Volume 57</a:t>
            </a:r>
            <a:r>
              <a:rPr lang="en-US" sz="1600" dirty="0">
                <a:solidFill>
                  <a:schemeClr val="bg1"/>
                </a:solidFill>
                <a:latin typeface="Calibri Light" panose="020F0302020204030204" pitchFamily="34" charset="0"/>
                <a:cs typeface="Calibri Light" panose="020F0302020204030204" pitchFamily="34" charset="0"/>
              </a:rPr>
              <a:t>, July 2019, 101918</a:t>
            </a:r>
            <a:endParaRPr lang="de-DE" sz="1600" dirty="0">
              <a:solidFill>
                <a:schemeClr val="bg1"/>
              </a:solidFill>
              <a:latin typeface="Calibri Light" panose="020F0302020204030204" pitchFamily="34" charset="0"/>
              <a:cs typeface="Calibri Light" panose="020F0302020204030204" pitchFamily="34" charset="0"/>
            </a:endParaRPr>
          </a:p>
          <a:p>
            <a:endParaRPr lang="en-US" sz="1600" dirty="0">
              <a:solidFill>
                <a:schemeClr val="bg1"/>
              </a:solidFill>
              <a:latin typeface="Calibri Light" panose="020F0302020204030204" pitchFamily="34" charset="0"/>
              <a:cs typeface="Calibri Light" panose="020F0302020204030204" pitchFamily="34" charset="0"/>
            </a:endParaRPr>
          </a:p>
        </p:txBody>
      </p:sp>
      <p:sp>
        <p:nvSpPr>
          <p:cNvPr id="12" name="Rechteck 11">
            <a:extLst>
              <a:ext uri="{FF2B5EF4-FFF2-40B4-BE49-F238E27FC236}">
                <a16:creationId xmlns:a16="http://schemas.microsoft.com/office/drawing/2014/main" id="{10B8FAD2-D3F0-42D0-B198-EB012E954806}"/>
              </a:ext>
            </a:extLst>
          </p:cNvPr>
          <p:cNvSpPr/>
          <p:nvPr/>
        </p:nvSpPr>
        <p:spPr>
          <a:xfrm>
            <a:off x="511614" y="3059668"/>
            <a:ext cx="6096000" cy="400110"/>
          </a:xfrm>
          <a:prstGeom prst="rect">
            <a:avLst/>
          </a:prstGeom>
        </p:spPr>
        <p:txBody>
          <a:bodyPr>
            <a:spAutoFit/>
          </a:bodyPr>
          <a:lstStyle/>
          <a:p>
            <a:r>
              <a:rPr lang="en-US" sz="2000" dirty="0">
                <a:solidFill>
                  <a:schemeClr val="bg1"/>
                </a:solidFill>
                <a:latin typeface="Calibri Light" panose="020F0302020204030204" pitchFamily="34" charset="0"/>
                <a:cs typeface="Calibri Light" panose="020F0302020204030204" pitchFamily="34" charset="0"/>
              </a:rPr>
              <a:t>Probabilistic  information (</a:t>
            </a:r>
            <a:r>
              <a:rPr lang="en-US" sz="2000" dirty="0" err="1">
                <a:solidFill>
                  <a:schemeClr val="bg1"/>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Hoffrage</a:t>
            </a:r>
            <a:r>
              <a:rPr lang="en-US" sz="2000" dirty="0">
                <a:solidFill>
                  <a:schemeClr val="bg1"/>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 et al., 2000</a:t>
            </a:r>
            <a:r>
              <a:rPr lang="en-US" sz="2000" dirty="0">
                <a:solidFill>
                  <a:schemeClr val="bg1"/>
                </a:solidFill>
                <a:latin typeface="Calibri Light" panose="020F0302020204030204" pitchFamily="34" charset="0"/>
                <a:cs typeface="Calibri Light" panose="020F0302020204030204" pitchFamily="34" charset="0"/>
              </a:rPr>
              <a:t>). </a:t>
            </a:r>
            <a:endParaRPr lang="de-DE" sz="2000" dirty="0">
              <a:solidFill>
                <a:schemeClr val="bg1"/>
              </a:solidFill>
              <a:latin typeface="Calibri Light" panose="020F0302020204030204" pitchFamily="34" charset="0"/>
              <a:cs typeface="Calibri Light" panose="020F0302020204030204" pitchFamily="34" charset="0"/>
            </a:endParaRPr>
          </a:p>
        </p:txBody>
      </p:sp>
      <p:sp>
        <p:nvSpPr>
          <p:cNvPr id="14" name="Rechteck 13">
            <a:extLst>
              <a:ext uri="{FF2B5EF4-FFF2-40B4-BE49-F238E27FC236}">
                <a16:creationId xmlns:a16="http://schemas.microsoft.com/office/drawing/2014/main" id="{AA059A64-D39A-4D67-A872-C554EF0D9913}"/>
              </a:ext>
            </a:extLst>
          </p:cNvPr>
          <p:cNvSpPr/>
          <p:nvPr/>
        </p:nvSpPr>
        <p:spPr>
          <a:xfrm>
            <a:off x="511614" y="1954358"/>
            <a:ext cx="6096000" cy="400110"/>
          </a:xfrm>
          <a:prstGeom prst="rect">
            <a:avLst/>
          </a:prstGeom>
        </p:spPr>
        <p:txBody>
          <a:bodyPr>
            <a:spAutoFit/>
          </a:bodyPr>
          <a:lstStyle/>
          <a:p>
            <a:r>
              <a:rPr lang="en-US" sz="2000" dirty="0" err="1">
                <a:solidFill>
                  <a:schemeClr val="bg1"/>
                </a:solidFill>
                <a:latin typeface="Calibri Light" panose="020F0302020204030204" pitchFamily="34" charset="0"/>
                <a:cs typeface="Calibri Light" panose="020F0302020204030204" pitchFamily="34" charset="0"/>
              </a:rPr>
              <a:t>Complexicty</a:t>
            </a:r>
            <a:r>
              <a:rPr lang="en-US" sz="2000" dirty="0">
                <a:solidFill>
                  <a:schemeClr val="bg1"/>
                </a:solidFill>
                <a:latin typeface="Calibri Light" panose="020F0302020204030204" pitchFamily="34" charset="0"/>
                <a:cs typeface="Calibri Light" panose="020F0302020204030204" pitchFamily="34" charset="0"/>
              </a:rPr>
              <a:t>  </a:t>
            </a:r>
            <a:endParaRPr lang="de-DE" sz="2000" dirty="0">
              <a:solidFill>
                <a:schemeClr val="bg1"/>
              </a:solidFill>
              <a:latin typeface="Calibri Light" panose="020F0302020204030204" pitchFamily="34" charset="0"/>
              <a:cs typeface="Calibri Light" panose="020F0302020204030204" pitchFamily="34" charset="0"/>
            </a:endParaRPr>
          </a:p>
        </p:txBody>
      </p:sp>
      <p:sp>
        <p:nvSpPr>
          <p:cNvPr id="15" name="Rechteck 14">
            <a:extLst>
              <a:ext uri="{FF2B5EF4-FFF2-40B4-BE49-F238E27FC236}">
                <a16:creationId xmlns:a16="http://schemas.microsoft.com/office/drawing/2014/main" id="{DEAC94DB-C3D1-4795-A1A5-E67BC775618A}"/>
              </a:ext>
            </a:extLst>
          </p:cNvPr>
          <p:cNvSpPr/>
          <p:nvPr/>
        </p:nvSpPr>
        <p:spPr>
          <a:xfrm>
            <a:off x="552969" y="4349645"/>
            <a:ext cx="7765120" cy="400110"/>
          </a:xfrm>
          <a:prstGeom prst="rect">
            <a:avLst/>
          </a:prstGeom>
        </p:spPr>
        <p:txBody>
          <a:bodyPr wrap="square">
            <a:spAutoFit/>
          </a:bodyPr>
          <a:lstStyle/>
          <a:p>
            <a:r>
              <a:rPr lang="en-US" sz="2000" dirty="0">
                <a:solidFill>
                  <a:schemeClr val="bg1"/>
                </a:solidFill>
                <a:latin typeface="Calibri Light" panose="020F0302020204030204" pitchFamily="34" charset="0"/>
                <a:cs typeface="Calibri Light" panose="020F0302020204030204" pitchFamily="34" charset="0"/>
              </a:rPr>
              <a:t>Human / </a:t>
            </a:r>
            <a:r>
              <a:rPr lang="en-US" sz="2000" dirty="0" err="1">
                <a:solidFill>
                  <a:schemeClr val="bg1"/>
                </a:solidFill>
                <a:latin typeface="Calibri Light" panose="020F0302020204030204" pitchFamily="34" charset="0"/>
                <a:cs typeface="Calibri Light" panose="020F0302020204030204" pitchFamily="34" charset="0"/>
              </a:rPr>
              <a:t>organisational</a:t>
            </a:r>
            <a:r>
              <a:rPr lang="en-US" sz="2000" dirty="0">
                <a:solidFill>
                  <a:schemeClr val="bg1"/>
                </a:solidFill>
                <a:latin typeface="Calibri Light" panose="020F0302020204030204" pitchFamily="34" charset="0"/>
                <a:cs typeface="Calibri Light" panose="020F0302020204030204" pitchFamily="34" charset="0"/>
              </a:rPr>
              <a:t> behavioral change needs a lot effort  </a:t>
            </a:r>
            <a:endParaRPr lang="de-DE" sz="2000" dirty="0">
              <a:solidFill>
                <a:schemeClr val="bg1"/>
              </a:solidFill>
              <a:latin typeface="Calibri Light" panose="020F0302020204030204" pitchFamily="34" charset="0"/>
              <a:cs typeface="Calibri Light" panose="020F0302020204030204" pitchFamily="34" charset="0"/>
            </a:endParaRPr>
          </a:p>
        </p:txBody>
      </p:sp>
      <p:pic>
        <p:nvPicPr>
          <p:cNvPr id="10" name="Grafik 9">
            <a:extLst>
              <a:ext uri="{FF2B5EF4-FFF2-40B4-BE49-F238E27FC236}">
                <a16:creationId xmlns:a16="http://schemas.microsoft.com/office/drawing/2014/main" id="{FD322D70-EAB4-41BB-A278-A6E9FF122F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34955" y="53590"/>
            <a:ext cx="595339" cy="595339"/>
          </a:xfrm>
          <a:prstGeom prst="rect">
            <a:avLst/>
          </a:prstGeom>
        </p:spPr>
      </p:pic>
      <p:sp>
        <p:nvSpPr>
          <p:cNvPr id="11" name="Rectangle 70">
            <a:extLst>
              <a:ext uri="{FF2B5EF4-FFF2-40B4-BE49-F238E27FC236}">
                <a16:creationId xmlns:a16="http://schemas.microsoft.com/office/drawing/2014/main" id="{BAED1F59-B243-45F7-9ED8-47B6B2187C04}"/>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2976350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74D40CB-61A3-42D3-9366-B201E678CC68}"/>
              </a:ext>
            </a:extLst>
          </p:cNvPr>
          <p:cNvSpPr/>
          <p:nvPr/>
        </p:nvSpPr>
        <p:spPr>
          <a:xfrm>
            <a:off x="640080" y="1281661"/>
            <a:ext cx="1899920" cy="523220"/>
          </a:xfrm>
          <a:prstGeom prst="rect">
            <a:avLst/>
          </a:prstGeom>
        </p:spPr>
        <p:txBody>
          <a:bodyPr wrap="square">
            <a:spAutoFit/>
          </a:bodyPr>
          <a:lstStyle/>
          <a:p>
            <a:r>
              <a:rPr lang="en-US" sz="2800" dirty="0">
                <a:solidFill>
                  <a:schemeClr val="bg1"/>
                </a:solidFill>
                <a:latin typeface="+mj-lt"/>
              </a:rPr>
              <a:t>Health</a:t>
            </a:r>
            <a:endParaRPr lang="de-DE" sz="2800" dirty="0">
              <a:solidFill>
                <a:schemeClr val="bg1"/>
              </a:solidFill>
              <a:latin typeface="+mj-lt"/>
            </a:endParaRPr>
          </a:p>
        </p:txBody>
      </p:sp>
      <p:sp>
        <p:nvSpPr>
          <p:cNvPr id="3" name="Rechteck 2">
            <a:extLst>
              <a:ext uri="{FF2B5EF4-FFF2-40B4-BE49-F238E27FC236}">
                <a16:creationId xmlns:a16="http://schemas.microsoft.com/office/drawing/2014/main" id="{622AAFDD-F0AA-4F6C-809F-D68597754EE9}"/>
              </a:ext>
            </a:extLst>
          </p:cNvPr>
          <p:cNvSpPr/>
          <p:nvPr/>
        </p:nvSpPr>
        <p:spPr>
          <a:xfrm>
            <a:off x="501411" y="203066"/>
            <a:ext cx="10658940" cy="523220"/>
          </a:xfrm>
          <a:prstGeom prst="rect">
            <a:avLst/>
          </a:prstGeom>
        </p:spPr>
        <p:txBody>
          <a:bodyPr wrap="square">
            <a:spAutoFit/>
          </a:bodyPr>
          <a:lstStyle/>
          <a:p>
            <a:pPr>
              <a:defRPr/>
            </a:pPr>
            <a:r>
              <a:rPr lang="en-US"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What makes behavioral change difficult?</a:t>
            </a:r>
            <a:endPar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endParaRPr>
          </a:p>
        </p:txBody>
      </p:sp>
      <p:sp>
        <p:nvSpPr>
          <p:cNvPr id="4" name="Rechteck 3">
            <a:extLst>
              <a:ext uri="{FF2B5EF4-FFF2-40B4-BE49-F238E27FC236}">
                <a16:creationId xmlns:a16="http://schemas.microsoft.com/office/drawing/2014/main" id="{95B88BAE-1996-4399-98C3-0D43491E82F3}"/>
              </a:ext>
            </a:extLst>
          </p:cNvPr>
          <p:cNvSpPr/>
          <p:nvPr/>
        </p:nvSpPr>
        <p:spPr>
          <a:xfrm>
            <a:off x="6096000" y="1402532"/>
            <a:ext cx="4124960" cy="523220"/>
          </a:xfrm>
          <a:prstGeom prst="rect">
            <a:avLst/>
          </a:prstGeom>
        </p:spPr>
        <p:txBody>
          <a:bodyPr wrap="square">
            <a:spAutoFit/>
          </a:bodyPr>
          <a:lstStyle/>
          <a:p>
            <a:r>
              <a:rPr lang="en-US" sz="2800" dirty="0">
                <a:solidFill>
                  <a:schemeClr val="bg1"/>
                </a:solidFill>
                <a:latin typeface="+mj-lt"/>
              </a:rPr>
              <a:t>Climate  Change </a:t>
            </a:r>
            <a:endParaRPr lang="de-DE" sz="2800" dirty="0">
              <a:solidFill>
                <a:schemeClr val="bg1"/>
              </a:solidFill>
              <a:latin typeface="+mj-lt"/>
            </a:endParaRPr>
          </a:p>
        </p:txBody>
      </p:sp>
      <p:sp>
        <p:nvSpPr>
          <p:cNvPr id="5" name="Rechteck 4">
            <a:extLst>
              <a:ext uri="{FF2B5EF4-FFF2-40B4-BE49-F238E27FC236}">
                <a16:creationId xmlns:a16="http://schemas.microsoft.com/office/drawing/2014/main" id="{EEDAEB4B-D7DE-4172-95AF-198CFD3285CA}"/>
              </a:ext>
            </a:extLst>
          </p:cNvPr>
          <p:cNvSpPr/>
          <p:nvPr/>
        </p:nvSpPr>
        <p:spPr>
          <a:xfrm>
            <a:off x="6096000" y="2241933"/>
            <a:ext cx="5314804" cy="3816429"/>
          </a:xfrm>
          <a:prstGeom prst="rect">
            <a:avLst/>
          </a:prstGeom>
        </p:spPr>
        <p:txBody>
          <a:bodyPr wrap="square">
            <a:spAutoFit/>
          </a:bodyPr>
          <a:lstStyle/>
          <a:p>
            <a:pPr marL="285750" indent="-285750">
              <a:buFont typeface="Wingdings" panose="05000000000000000000" pitchFamily="2" charset="2"/>
              <a:buChar char="§"/>
            </a:pPr>
            <a:r>
              <a:rPr lang="en-US" sz="2200" dirty="0">
                <a:solidFill>
                  <a:schemeClr val="bg1"/>
                </a:solidFill>
              </a:rPr>
              <a:t>Decisions by large amounts of scientific uncertainty. </a:t>
            </a:r>
          </a:p>
          <a:p>
            <a:pPr marL="285750" indent="-285750">
              <a:buFont typeface="Wingdings" panose="05000000000000000000" pitchFamily="2" charset="2"/>
              <a:buChar char="§"/>
            </a:pPr>
            <a:r>
              <a:rPr lang="en-US" sz="2200" dirty="0">
                <a:solidFill>
                  <a:schemeClr val="bg1"/>
                </a:solidFill>
              </a:rPr>
              <a:t>The effects of climate change will only show decades or centuries later (</a:t>
            </a:r>
            <a:r>
              <a:rPr lang="en-US" sz="2200" dirty="0">
                <a:solidFill>
                  <a:schemeClr val="bg1"/>
                </a:solidFill>
                <a:hlinkClick r:id="rId2">
                  <a:extLst>
                    <a:ext uri="{A12FA001-AC4F-418D-AE19-62706E023703}">
                      <ahyp:hlinkClr xmlns:ahyp="http://schemas.microsoft.com/office/drawing/2018/hyperlinkcolor" val="tx"/>
                    </a:ext>
                  </a:extLst>
                </a:hlinkClick>
              </a:rPr>
              <a:t>Wigley, 2005</a:t>
            </a:r>
            <a:r>
              <a:rPr lang="en-US" sz="2200" dirty="0">
                <a:solidFill>
                  <a:schemeClr val="bg1"/>
                </a:solidFill>
              </a:rPr>
              <a:t>)</a:t>
            </a:r>
          </a:p>
          <a:p>
            <a:pPr marL="285750" indent="-285750">
              <a:buFont typeface="Wingdings" panose="05000000000000000000" pitchFamily="2" charset="2"/>
              <a:buChar char="§"/>
            </a:pPr>
            <a:r>
              <a:rPr lang="en-US" sz="2200" dirty="0">
                <a:solidFill>
                  <a:schemeClr val="bg1"/>
                </a:solidFill>
              </a:rPr>
              <a:t>Affecting future generations</a:t>
            </a:r>
          </a:p>
          <a:p>
            <a:pPr marL="285750" indent="-285750">
              <a:buFont typeface="Wingdings" panose="05000000000000000000" pitchFamily="2" charset="2"/>
              <a:buChar char="§"/>
            </a:pPr>
            <a:r>
              <a:rPr lang="en-US" sz="2200" dirty="0">
                <a:solidFill>
                  <a:schemeClr val="bg1"/>
                </a:solidFill>
              </a:rPr>
              <a:t>Decision-makers will not be personally affected by the outcomes of their climate action—or inaction—, and they will not be held accountable for them.</a:t>
            </a:r>
            <a:endParaRPr lang="de-DE" sz="2200" dirty="0">
              <a:solidFill>
                <a:schemeClr val="bg1"/>
              </a:solidFill>
            </a:endParaRPr>
          </a:p>
          <a:p>
            <a:r>
              <a:rPr lang="en-US" sz="2200" dirty="0">
                <a:solidFill>
                  <a:schemeClr val="bg1"/>
                </a:solidFill>
              </a:rPr>
              <a:t> </a:t>
            </a:r>
            <a:endParaRPr lang="de-DE" sz="2200" dirty="0"/>
          </a:p>
        </p:txBody>
      </p:sp>
      <p:sp>
        <p:nvSpPr>
          <p:cNvPr id="7" name="Rechteck 6">
            <a:extLst>
              <a:ext uri="{FF2B5EF4-FFF2-40B4-BE49-F238E27FC236}">
                <a16:creationId xmlns:a16="http://schemas.microsoft.com/office/drawing/2014/main" id="{34F8520B-99FB-4EE1-BFC9-07319FCCC36E}"/>
              </a:ext>
            </a:extLst>
          </p:cNvPr>
          <p:cNvSpPr/>
          <p:nvPr/>
        </p:nvSpPr>
        <p:spPr>
          <a:xfrm>
            <a:off x="416560" y="2191133"/>
            <a:ext cx="5314804" cy="1446550"/>
          </a:xfrm>
          <a:prstGeom prst="rect">
            <a:avLst/>
          </a:prstGeom>
        </p:spPr>
        <p:txBody>
          <a:bodyPr wrap="square">
            <a:spAutoFit/>
          </a:bodyPr>
          <a:lstStyle/>
          <a:p>
            <a:pPr marL="285750" indent="-285750">
              <a:buFont typeface="Wingdings" panose="05000000000000000000" pitchFamily="2" charset="2"/>
              <a:buChar char="§"/>
            </a:pPr>
            <a:r>
              <a:rPr lang="en-US" sz="2200" dirty="0">
                <a:solidFill>
                  <a:schemeClr val="bg1"/>
                </a:solidFill>
              </a:rPr>
              <a:t>Effort to change the behavior affecting personal health </a:t>
            </a:r>
          </a:p>
          <a:p>
            <a:pPr marL="285750" indent="-285750">
              <a:buFont typeface="Wingdings" panose="05000000000000000000" pitchFamily="2" charset="2"/>
              <a:buChar char="§"/>
            </a:pPr>
            <a:r>
              <a:rPr lang="en-US" sz="2200" dirty="0">
                <a:solidFill>
                  <a:schemeClr val="bg1"/>
                </a:solidFill>
              </a:rPr>
              <a:t>Reduction of dopamine release</a:t>
            </a:r>
          </a:p>
          <a:p>
            <a:pPr marL="285750" indent="-285750">
              <a:buFont typeface="Wingdings" panose="05000000000000000000" pitchFamily="2" charset="2"/>
              <a:buChar char="§"/>
            </a:pPr>
            <a:endParaRPr lang="de-DE" sz="2200" dirty="0"/>
          </a:p>
        </p:txBody>
      </p:sp>
      <p:sp>
        <p:nvSpPr>
          <p:cNvPr id="8" name="Rechteck 7">
            <a:extLst>
              <a:ext uri="{FF2B5EF4-FFF2-40B4-BE49-F238E27FC236}">
                <a16:creationId xmlns:a16="http://schemas.microsoft.com/office/drawing/2014/main" id="{1B97CA80-ADFB-437D-974B-748C6B8FB7E1}"/>
              </a:ext>
            </a:extLst>
          </p:cNvPr>
          <p:cNvSpPr/>
          <p:nvPr/>
        </p:nvSpPr>
        <p:spPr>
          <a:xfrm>
            <a:off x="511614" y="5845548"/>
            <a:ext cx="10984746" cy="1077218"/>
          </a:xfrm>
          <a:prstGeom prst="rect">
            <a:avLst/>
          </a:prstGeom>
        </p:spPr>
        <p:txBody>
          <a:bodyPr wrap="square">
            <a:spAutoFit/>
          </a:bodyPr>
          <a:lstStyle/>
          <a:p>
            <a:r>
              <a:rPr lang="en-US" sz="1600" dirty="0">
                <a:solidFill>
                  <a:schemeClr val="bg1"/>
                </a:solidFill>
                <a:latin typeface="Calibri Light" panose="020F0302020204030204" pitchFamily="34" charset="0"/>
                <a:cs typeface="Calibri Light" panose="020F0302020204030204" pitchFamily="34" charset="0"/>
              </a:rPr>
              <a:t>Human health as a motivator for climate change mitigation: results from four European high-income countries; </a:t>
            </a:r>
            <a:r>
              <a:rPr lang="de-DE" sz="1600" dirty="0">
                <a:solidFill>
                  <a:schemeClr val="bg1"/>
                </a:solidFill>
                <a:latin typeface="Calibri Light" panose="020F0302020204030204" pitchFamily="34" charset="0"/>
                <a:cs typeface="Calibri Light" panose="020F0302020204030204" pitchFamily="34" charset="0"/>
              </a:rPr>
              <a:t>Dorothee Amelung, Helen Fischer, , Alina Herrmann , Carlo </a:t>
            </a:r>
            <a:r>
              <a:rPr lang="de-DE" sz="1600" dirty="0" err="1">
                <a:solidFill>
                  <a:schemeClr val="bg1"/>
                </a:solidFill>
                <a:latin typeface="Calibri Light" panose="020F0302020204030204" pitchFamily="34" charset="0"/>
                <a:cs typeface="Calibri Light" panose="020F0302020204030204" pitchFamily="34" charset="0"/>
              </a:rPr>
              <a:t>Aall</a:t>
            </a:r>
            <a:r>
              <a:rPr lang="de-DE" sz="1600" dirty="0">
                <a:solidFill>
                  <a:schemeClr val="bg1"/>
                </a:solidFill>
                <a:latin typeface="Calibri Light" panose="020F0302020204030204" pitchFamily="34" charset="0"/>
                <a:cs typeface="Calibri Light" panose="020F0302020204030204" pitchFamily="34" charset="0"/>
              </a:rPr>
              <a:t>, Valerie R. Louis, Heiko Bechere , Paul Wilkinson, Rainer Sauerborn, Global Environmental Change </a:t>
            </a:r>
            <a:r>
              <a:rPr lang="en-US" sz="1600" dirty="0">
                <a:solidFill>
                  <a:schemeClr val="bg1"/>
                </a:solidFill>
                <a:latin typeface="Calibri Light" panose="020F0302020204030204" pitchFamily="34" charset="0"/>
                <a:cs typeface="Calibri Light" panose="020F0302020204030204" pitchFamily="34" charset="0"/>
                <a:hlinkClick r:id="rId3" tooltip="Go to table of contents for this volume/issue">
                  <a:extLst>
                    <a:ext uri="{A12FA001-AC4F-418D-AE19-62706E023703}">
                      <ahyp:hlinkClr xmlns:ahyp="http://schemas.microsoft.com/office/drawing/2018/hyperlinkcolor" val="tx"/>
                    </a:ext>
                  </a:extLst>
                </a:hlinkClick>
              </a:rPr>
              <a:t>Volume 57</a:t>
            </a:r>
            <a:r>
              <a:rPr lang="en-US" sz="1600" dirty="0">
                <a:solidFill>
                  <a:schemeClr val="bg1"/>
                </a:solidFill>
                <a:latin typeface="Calibri Light" panose="020F0302020204030204" pitchFamily="34" charset="0"/>
                <a:cs typeface="Calibri Light" panose="020F0302020204030204" pitchFamily="34" charset="0"/>
              </a:rPr>
              <a:t>, July 2019, 101918</a:t>
            </a:r>
            <a:endParaRPr lang="de-DE" sz="1600" dirty="0">
              <a:solidFill>
                <a:schemeClr val="bg1"/>
              </a:solidFill>
              <a:latin typeface="Calibri Light" panose="020F0302020204030204" pitchFamily="34" charset="0"/>
              <a:cs typeface="Calibri Light" panose="020F0302020204030204" pitchFamily="34" charset="0"/>
            </a:endParaRPr>
          </a:p>
          <a:p>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9" name="Grafik 8">
            <a:extLst>
              <a:ext uri="{FF2B5EF4-FFF2-40B4-BE49-F238E27FC236}">
                <a16:creationId xmlns:a16="http://schemas.microsoft.com/office/drawing/2014/main" id="{E40B0240-1319-42BB-BB11-A772293378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34955" y="53590"/>
            <a:ext cx="595339" cy="595339"/>
          </a:xfrm>
          <a:prstGeom prst="rect">
            <a:avLst/>
          </a:prstGeom>
        </p:spPr>
      </p:pic>
      <p:sp>
        <p:nvSpPr>
          <p:cNvPr id="10" name="Rectangle 70">
            <a:extLst>
              <a:ext uri="{FF2B5EF4-FFF2-40B4-BE49-F238E27FC236}">
                <a16:creationId xmlns:a16="http://schemas.microsoft.com/office/drawing/2014/main" id="{A09DFAFB-6CF5-465C-A09B-D352105AA3A2}"/>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129734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30678EE-9765-4AC0-BF20-736EAE6E8A56}"/>
              </a:ext>
            </a:extLst>
          </p:cNvPr>
          <p:cNvSpPr/>
          <p:nvPr/>
        </p:nvSpPr>
        <p:spPr>
          <a:xfrm>
            <a:off x="501411" y="203066"/>
            <a:ext cx="10658940" cy="954107"/>
          </a:xfrm>
          <a:prstGeom prst="rect">
            <a:avLst/>
          </a:prstGeom>
        </p:spPr>
        <p:txBody>
          <a:bodyPr wrap="square">
            <a:spAutoFit/>
          </a:bodyPr>
          <a:lstStyle/>
          <a:p>
            <a:pPr>
              <a:defRPr/>
            </a:pPr>
            <a:r>
              <a:rPr lang="en-US"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Several methodologies and strategies exist to enable us Humans to change behavior we are profiting directly </a:t>
            </a:r>
            <a:endPar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endParaRPr>
          </a:p>
        </p:txBody>
      </p:sp>
      <p:sp>
        <p:nvSpPr>
          <p:cNvPr id="3" name="Rechteck 2">
            <a:extLst>
              <a:ext uri="{FF2B5EF4-FFF2-40B4-BE49-F238E27FC236}">
                <a16:creationId xmlns:a16="http://schemas.microsoft.com/office/drawing/2014/main" id="{C58676FC-C179-42A9-BDB3-C8AA824B8C57}"/>
              </a:ext>
            </a:extLst>
          </p:cNvPr>
          <p:cNvSpPr/>
          <p:nvPr/>
        </p:nvSpPr>
        <p:spPr>
          <a:xfrm>
            <a:off x="1100850" y="4216620"/>
            <a:ext cx="9617949" cy="707886"/>
          </a:xfrm>
          <a:prstGeom prst="rect">
            <a:avLst/>
          </a:prstGeom>
        </p:spPr>
        <p:txBody>
          <a:bodyPr wrap="square">
            <a:spAutoFit/>
          </a:bodyPr>
          <a:lstStyle/>
          <a:p>
            <a:r>
              <a:rPr lang="en-US" sz="2000" dirty="0">
                <a:solidFill>
                  <a:schemeClr val="bg1"/>
                </a:solidFill>
              </a:rPr>
              <a:t>Evidence-based climate communication, and that cognitive psychology can deliver such evidence. (Sauerborn, Fisher et al) </a:t>
            </a:r>
            <a:endParaRPr lang="de-DE" sz="2000" dirty="0"/>
          </a:p>
        </p:txBody>
      </p:sp>
      <p:sp>
        <p:nvSpPr>
          <p:cNvPr id="4" name="Rechteck 3">
            <a:extLst>
              <a:ext uri="{FF2B5EF4-FFF2-40B4-BE49-F238E27FC236}">
                <a16:creationId xmlns:a16="http://schemas.microsoft.com/office/drawing/2014/main" id="{494BB11F-445C-4FAC-B1EE-20CA11C087EA}"/>
              </a:ext>
            </a:extLst>
          </p:cNvPr>
          <p:cNvSpPr/>
          <p:nvPr/>
        </p:nvSpPr>
        <p:spPr>
          <a:xfrm>
            <a:off x="501410" y="1895172"/>
            <a:ext cx="6691870" cy="707886"/>
          </a:xfrm>
          <a:prstGeom prst="rect">
            <a:avLst/>
          </a:prstGeom>
        </p:spPr>
        <p:txBody>
          <a:bodyPr wrap="square">
            <a:spAutoFit/>
          </a:bodyPr>
          <a:lstStyle/>
          <a:p>
            <a:r>
              <a:rPr lang="en-US" sz="2000" dirty="0">
                <a:solidFill>
                  <a:schemeClr val="bg1"/>
                </a:solidFill>
              </a:rPr>
              <a:t>Health Science already provides a set of proven concepts to change our decisions and behavior.  </a:t>
            </a:r>
            <a:endParaRPr lang="de-DE" sz="2000" dirty="0"/>
          </a:p>
        </p:txBody>
      </p:sp>
      <p:sp>
        <p:nvSpPr>
          <p:cNvPr id="5" name="Rechteck 4">
            <a:extLst>
              <a:ext uri="{FF2B5EF4-FFF2-40B4-BE49-F238E27FC236}">
                <a16:creationId xmlns:a16="http://schemas.microsoft.com/office/drawing/2014/main" id="{FA2789DB-07D9-4F90-80EE-7CB0D4005713}"/>
              </a:ext>
            </a:extLst>
          </p:cNvPr>
          <p:cNvSpPr/>
          <p:nvPr/>
        </p:nvSpPr>
        <p:spPr>
          <a:xfrm>
            <a:off x="989090" y="3141002"/>
            <a:ext cx="7138909" cy="400110"/>
          </a:xfrm>
          <a:prstGeom prst="rect">
            <a:avLst/>
          </a:prstGeom>
        </p:spPr>
        <p:txBody>
          <a:bodyPr wrap="square">
            <a:spAutoFit/>
          </a:bodyPr>
          <a:lstStyle/>
          <a:p>
            <a:r>
              <a:rPr lang="en-US" sz="2000" dirty="0">
                <a:solidFill>
                  <a:schemeClr val="bg1"/>
                </a:solidFill>
              </a:rPr>
              <a:t>The combination of two vital issues would make a difference </a:t>
            </a:r>
            <a:endParaRPr lang="de-DE" sz="2000" dirty="0"/>
          </a:p>
        </p:txBody>
      </p:sp>
      <p:sp>
        <p:nvSpPr>
          <p:cNvPr id="7" name="Gleichschenkliges Dreieck 6">
            <a:extLst>
              <a:ext uri="{FF2B5EF4-FFF2-40B4-BE49-F238E27FC236}">
                <a16:creationId xmlns:a16="http://schemas.microsoft.com/office/drawing/2014/main" id="{0066E482-08AC-406D-A58F-13B3E0739985}"/>
              </a:ext>
            </a:extLst>
          </p:cNvPr>
          <p:cNvSpPr/>
          <p:nvPr/>
        </p:nvSpPr>
        <p:spPr>
          <a:xfrm rot="5400000">
            <a:off x="562950" y="3202916"/>
            <a:ext cx="584549" cy="267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8" name="Gleichschenkliges Dreieck 7">
            <a:extLst>
              <a:ext uri="{FF2B5EF4-FFF2-40B4-BE49-F238E27FC236}">
                <a16:creationId xmlns:a16="http://schemas.microsoft.com/office/drawing/2014/main" id="{01C40DC5-BB2E-4A2F-88B0-F10946BE6384}"/>
              </a:ext>
            </a:extLst>
          </p:cNvPr>
          <p:cNvSpPr/>
          <p:nvPr/>
        </p:nvSpPr>
        <p:spPr>
          <a:xfrm rot="5400000">
            <a:off x="562950" y="4389957"/>
            <a:ext cx="584549" cy="267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9" name="Rechteck 8">
            <a:extLst>
              <a:ext uri="{FF2B5EF4-FFF2-40B4-BE49-F238E27FC236}">
                <a16:creationId xmlns:a16="http://schemas.microsoft.com/office/drawing/2014/main" id="{A7F53B65-703A-428B-8A38-14A719C90BF5}"/>
              </a:ext>
            </a:extLst>
          </p:cNvPr>
          <p:cNvSpPr/>
          <p:nvPr/>
        </p:nvSpPr>
        <p:spPr>
          <a:xfrm>
            <a:off x="511614" y="5845548"/>
            <a:ext cx="10984746" cy="1077218"/>
          </a:xfrm>
          <a:prstGeom prst="rect">
            <a:avLst/>
          </a:prstGeom>
        </p:spPr>
        <p:txBody>
          <a:bodyPr wrap="square">
            <a:spAutoFit/>
          </a:bodyPr>
          <a:lstStyle/>
          <a:p>
            <a:r>
              <a:rPr lang="en-US" sz="1600" dirty="0">
                <a:solidFill>
                  <a:schemeClr val="bg1"/>
                </a:solidFill>
                <a:latin typeface="Calibri Light" panose="020F0302020204030204" pitchFamily="34" charset="0"/>
                <a:cs typeface="Calibri Light" panose="020F0302020204030204" pitchFamily="34" charset="0"/>
              </a:rPr>
              <a:t>Human health as a motivator for climate change mitigation: results from four European high-income countries; </a:t>
            </a:r>
            <a:r>
              <a:rPr lang="de-DE" sz="1600" dirty="0">
                <a:solidFill>
                  <a:schemeClr val="bg1"/>
                </a:solidFill>
                <a:latin typeface="Calibri Light" panose="020F0302020204030204" pitchFamily="34" charset="0"/>
                <a:cs typeface="Calibri Light" panose="020F0302020204030204" pitchFamily="34" charset="0"/>
              </a:rPr>
              <a:t>Dorothee Amelung, Helen Fischer, , Alina Herrmann , Carlo </a:t>
            </a:r>
            <a:r>
              <a:rPr lang="de-DE" sz="1600" dirty="0" err="1">
                <a:solidFill>
                  <a:schemeClr val="bg1"/>
                </a:solidFill>
                <a:latin typeface="Calibri Light" panose="020F0302020204030204" pitchFamily="34" charset="0"/>
                <a:cs typeface="Calibri Light" panose="020F0302020204030204" pitchFamily="34" charset="0"/>
              </a:rPr>
              <a:t>Aall</a:t>
            </a:r>
            <a:r>
              <a:rPr lang="de-DE" sz="1600" dirty="0">
                <a:solidFill>
                  <a:schemeClr val="bg1"/>
                </a:solidFill>
                <a:latin typeface="Calibri Light" panose="020F0302020204030204" pitchFamily="34" charset="0"/>
                <a:cs typeface="Calibri Light" panose="020F0302020204030204" pitchFamily="34" charset="0"/>
              </a:rPr>
              <a:t>, Valerie R. Louis, Heiko Bechere , Paul Wilkinson, Rainer Sauerborn, Global Environmental Change </a:t>
            </a:r>
            <a:r>
              <a:rPr lang="en-US" sz="1600" dirty="0">
                <a:solidFill>
                  <a:schemeClr val="bg1"/>
                </a:solidFill>
                <a:latin typeface="Calibri Light" panose="020F0302020204030204" pitchFamily="34" charset="0"/>
                <a:cs typeface="Calibri Light" panose="020F0302020204030204" pitchFamily="34" charset="0"/>
                <a:hlinkClick r:id="rId2" tooltip="Go to table of contents for this volume/issue">
                  <a:extLst>
                    <a:ext uri="{A12FA001-AC4F-418D-AE19-62706E023703}">
                      <ahyp:hlinkClr xmlns:ahyp="http://schemas.microsoft.com/office/drawing/2018/hyperlinkcolor" val="tx"/>
                    </a:ext>
                  </a:extLst>
                </a:hlinkClick>
              </a:rPr>
              <a:t>Volume 57</a:t>
            </a:r>
            <a:r>
              <a:rPr lang="en-US" sz="1600" dirty="0">
                <a:solidFill>
                  <a:schemeClr val="bg1"/>
                </a:solidFill>
                <a:latin typeface="Calibri Light" panose="020F0302020204030204" pitchFamily="34" charset="0"/>
                <a:cs typeface="Calibri Light" panose="020F0302020204030204" pitchFamily="34" charset="0"/>
              </a:rPr>
              <a:t>, July 2019, 101918</a:t>
            </a:r>
            <a:endParaRPr lang="de-DE" sz="1600" dirty="0">
              <a:solidFill>
                <a:schemeClr val="bg1"/>
              </a:solidFill>
              <a:latin typeface="Calibri Light" panose="020F0302020204030204" pitchFamily="34" charset="0"/>
              <a:cs typeface="Calibri Light" panose="020F0302020204030204" pitchFamily="34" charset="0"/>
            </a:endParaRPr>
          </a:p>
          <a:p>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 name="Grafik 9">
            <a:extLst>
              <a:ext uri="{FF2B5EF4-FFF2-40B4-BE49-F238E27FC236}">
                <a16:creationId xmlns:a16="http://schemas.microsoft.com/office/drawing/2014/main" id="{DC7458B5-9135-41BC-BADA-F73722398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4955" y="53590"/>
            <a:ext cx="595339" cy="595339"/>
          </a:xfrm>
          <a:prstGeom prst="rect">
            <a:avLst/>
          </a:prstGeom>
        </p:spPr>
      </p:pic>
      <p:sp>
        <p:nvSpPr>
          <p:cNvPr id="11" name="Rectangle 70">
            <a:extLst>
              <a:ext uri="{FF2B5EF4-FFF2-40B4-BE49-F238E27FC236}">
                <a16:creationId xmlns:a16="http://schemas.microsoft.com/office/drawing/2014/main" id="{81055CAE-E7D2-4B79-80D9-8EF3576651D1}"/>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2413785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A7879D1-E727-4553-973E-CA63151C19CD}"/>
              </a:ext>
            </a:extLst>
          </p:cNvPr>
          <p:cNvSpPr/>
          <p:nvPr/>
        </p:nvSpPr>
        <p:spPr>
          <a:xfrm>
            <a:off x="479286" y="2367171"/>
            <a:ext cx="8888233" cy="2123658"/>
          </a:xfrm>
          <a:prstGeom prst="rect">
            <a:avLst/>
          </a:prstGeom>
        </p:spPr>
        <p:txBody>
          <a:bodyPr wrap="square">
            <a:spAutoFit/>
          </a:bodyPr>
          <a:lstStyle/>
          <a:p>
            <a:r>
              <a:rPr lang="en-US" sz="2200" dirty="0">
                <a:solidFill>
                  <a:schemeClr val="bg1"/>
                </a:solidFill>
              </a:rPr>
              <a:t>“(</a:t>
            </a:r>
            <a:r>
              <a:rPr lang="en-US" sz="2200" dirty="0" err="1">
                <a:solidFill>
                  <a:schemeClr val="bg1"/>
                </a:solidFill>
              </a:rPr>
              <a:t>i</a:t>
            </a:r>
            <a:r>
              <a:rPr lang="en-US" sz="2200" dirty="0">
                <a:solidFill>
                  <a:schemeClr val="bg1"/>
                </a:solidFill>
              </a:rPr>
              <a:t>) health co-benefits accrue directly to the acting individual, they are "private goods" rather than public ones; </a:t>
            </a:r>
          </a:p>
          <a:p>
            <a:r>
              <a:rPr lang="en-US" sz="2200" dirty="0">
                <a:solidFill>
                  <a:schemeClr val="bg1"/>
                </a:solidFill>
              </a:rPr>
              <a:t>(ii) the evidence base for, and magnitude of health co-benefits is well-established; and</a:t>
            </a:r>
          </a:p>
          <a:p>
            <a:r>
              <a:rPr lang="en-US" sz="2200" dirty="0">
                <a:solidFill>
                  <a:schemeClr val="bg1"/>
                </a:solidFill>
              </a:rPr>
              <a:t>(iii) the idea of a healthy life-style is well-engrained in public discourse, much more so than that of a climate-friendly life-style.”</a:t>
            </a:r>
            <a:endParaRPr lang="de-DE" sz="2200" dirty="0">
              <a:solidFill>
                <a:schemeClr val="bg1"/>
              </a:solidFill>
            </a:endParaRPr>
          </a:p>
        </p:txBody>
      </p:sp>
      <p:sp>
        <p:nvSpPr>
          <p:cNvPr id="3" name="Rechteck 2">
            <a:extLst>
              <a:ext uri="{FF2B5EF4-FFF2-40B4-BE49-F238E27FC236}">
                <a16:creationId xmlns:a16="http://schemas.microsoft.com/office/drawing/2014/main" id="{C6503393-94DB-4D21-A2B3-B8936DFA5477}"/>
              </a:ext>
            </a:extLst>
          </p:cNvPr>
          <p:cNvSpPr/>
          <p:nvPr/>
        </p:nvSpPr>
        <p:spPr>
          <a:xfrm>
            <a:off x="579210" y="5516056"/>
            <a:ext cx="10125834" cy="1200329"/>
          </a:xfrm>
          <a:prstGeom prst="rect">
            <a:avLst/>
          </a:prstGeom>
        </p:spPr>
        <p:txBody>
          <a:bodyPr wrap="square">
            <a:spAutoFit/>
          </a:bodyPr>
          <a:lstStyle/>
          <a:p>
            <a:r>
              <a:rPr lang="en-US" dirty="0">
                <a:solidFill>
                  <a:schemeClr val="bg1"/>
                </a:solidFill>
              </a:rPr>
              <a:t>Human health as a motivator for climate change mitigation: results from four European high-income countries. </a:t>
            </a:r>
            <a:r>
              <a:rPr lang="de-DE" dirty="0">
                <a:solidFill>
                  <a:schemeClr val="bg1"/>
                </a:solidFill>
              </a:rPr>
              <a:t>Dorothee Amelung , Helen Fischer , Alina Herrmann, Carlo </a:t>
            </a:r>
            <a:r>
              <a:rPr lang="de-DE" dirty="0" err="1">
                <a:solidFill>
                  <a:schemeClr val="bg1"/>
                </a:solidFill>
              </a:rPr>
              <a:t>Aall</a:t>
            </a:r>
            <a:r>
              <a:rPr lang="de-DE" dirty="0">
                <a:solidFill>
                  <a:schemeClr val="bg1"/>
                </a:solidFill>
              </a:rPr>
              <a:t> , Valerie R. Louis , Heiko Bechere , Paul Wilkinson , Rainer Sauerborn, </a:t>
            </a:r>
            <a:r>
              <a:rPr lang="en-US" dirty="0">
                <a:solidFill>
                  <a:schemeClr val="bg1"/>
                </a:solidFill>
              </a:rPr>
              <a:t>https://doi.org/10.1016/j.gloenvcha.2019.05.002 Received 21 May 2018; Received in revised form 25 April 2019; Accepted 7 May 2019 </a:t>
            </a:r>
            <a:r>
              <a:rPr lang="de-DE" dirty="0">
                <a:solidFill>
                  <a:schemeClr val="bg1"/>
                </a:solidFill>
              </a:rPr>
              <a:t>0959-3780/ © 2019 Elsevier Ltd.</a:t>
            </a:r>
          </a:p>
        </p:txBody>
      </p:sp>
      <p:sp>
        <p:nvSpPr>
          <p:cNvPr id="4" name="Rechteck 3">
            <a:extLst>
              <a:ext uri="{FF2B5EF4-FFF2-40B4-BE49-F238E27FC236}">
                <a16:creationId xmlns:a16="http://schemas.microsoft.com/office/drawing/2014/main" id="{FEDCDB1F-E961-4AE8-98DB-F23895964E90}"/>
              </a:ext>
            </a:extLst>
          </p:cNvPr>
          <p:cNvSpPr/>
          <p:nvPr/>
        </p:nvSpPr>
        <p:spPr>
          <a:xfrm>
            <a:off x="377628" y="314083"/>
            <a:ext cx="11036188" cy="1384995"/>
          </a:xfrm>
          <a:prstGeom prst="rect">
            <a:avLst/>
          </a:prstGeom>
        </p:spPr>
        <p:txBody>
          <a:bodyPr wrap="square">
            <a:spAutoFit/>
          </a:bodyPr>
          <a:lstStyle/>
          <a:p>
            <a:r>
              <a:rPr lang="en-US"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This study is the first to show that providing information on strictly unconditional, individual health co-benefits can motivate households in </a:t>
            </a:r>
            <a:r>
              <a:rPr lang="en-US"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highincome</a:t>
            </a:r>
            <a:r>
              <a:rPr lang="en-US"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countries to adopt climate mitigation actions</a:t>
            </a:r>
            <a:endPar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endParaRPr>
          </a:p>
        </p:txBody>
      </p:sp>
      <p:pic>
        <p:nvPicPr>
          <p:cNvPr id="7" name="Grafik 6">
            <a:extLst>
              <a:ext uri="{FF2B5EF4-FFF2-40B4-BE49-F238E27FC236}">
                <a16:creationId xmlns:a16="http://schemas.microsoft.com/office/drawing/2014/main" id="{CFD17AE7-E995-4083-A42F-6A3EFAD0F3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4955" y="53590"/>
            <a:ext cx="595339" cy="595339"/>
          </a:xfrm>
          <a:prstGeom prst="rect">
            <a:avLst/>
          </a:prstGeom>
        </p:spPr>
      </p:pic>
      <p:sp>
        <p:nvSpPr>
          <p:cNvPr id="8" name="Rectangle 70">
            <a:extLst>
              <a:ext uri="{FF2B5EF4-FFF2-40B4-BE49-F238E27FC236}">
                <a16:creationId xmlns:a16="http://schemas.microsoft.com/office/drawing/2014/main" id="{372ABB40-8230-426E-B60B-1BD524B83E20}"/>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387048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500D404-5221-4BD8-85F6-29A4652DC41E}"/>
              </a:ext>
            </a:extLst>
          </p:cNvPr>
          <p:cNvSpPr/>
          <p:nvPr/>
        </p:nvSpPr>
        <p:spPr>
          <a:xfrm>
            <a:off x="1168400" y="3222607"/>
            <a:ext cx="8625840" cy="1446550"/>
          </a:xfrm>
          <a:prstGeom prst="rect">
            <a:avLst/>
          </a:prstGeom>
        </p:spPr>
        <p:txBody>
          <a:bodyPr wrap="square">
            <a:spAutoFit/>
          </a:bodyPr>
          <a:lstStyle/>
          <a:p>
            <a:r>
              <a:rPr lang="en-US" sz="2200" dirty="0">
                <a:solidFill>
                  <a:schemeClr val="bg1"/>
                </a:solidFill>
              </a:rPr>
              <a:t>“Private households have been identified as key actors in global climate change mitigation (</a:t>
            </a:r>
            <a:r>
              <a:rPr lang="en-US" sz="2200" dirty="0" err="1">
                <a:solidFill>
                  <a:schemeClr val="bg1"/>
                </a:solidFill>
              </a:rPr>
              <a:t>Aall</a:t>
            </a:r>
            <a:r>
              <a:rPr lang="en-US" sz="2200" dirty="0">
                <a:solidFill>
                  <a:schemeClr val="bg1"/>
                </a:solidFill>
              </a:rPr>
              <a:t> and </a:t>
            </a:r>
            <a:r>
              <a:rPr lang="en-US" sz="2200" dirty="0" err="1">
                <a:solidFill>
                  <a:schemeClr val="bg1"/>
                </a:solidFill>
              </a:rPr>
              <a:t>Hille</a:t>
            </a:r>
            <a:r>
              <a:rPr lang="en-US" sz="2200" dirty="0">
                <a:solidFill>
                  <a:schemeClr val="bg1"/>
                </a:solidFill>
              </a:rPr>
              <a:t>, 2010; Dubois and </a:t>
            </a:r>
            <a:r>
              <a:rPr lang="en-US" sz="2200" dirty="0" err="1">
                <a:solidFill>
                  <a:schemeClr val="bg1"/>
                </a:solidFill>
              </a:rPr>
              <a:t>Ceron</a:t>
            </a:r>
            <a:r>
              <a:rPr lang="en-US" sz="2200" dirty="0">
                <a:solidFill>
                  <a:schemeClr val="bg1"/>
                </a:solidFill>
              </a:rPr>
              <a:t>, 2015; </a:t>
            </a:r>
            <a:r>
              <a:rPr lang="en-US" sz="2200" dirty="0" err="1">
                <a:solidFill>
                  <a:schemeClr val="bg1"/>
                </a:solidFill>
              </a:rPr>
              <a:t>Sovacool</a:t>
            </a:r>
            <a:r>
              <a:rPr lang="en-US" sz="2200" dirty="0">
                <a:solidFill>
                  <a:schemeClr val="bg1"/>
                </a:solidFill>
              </a:rPr>
              <a:t>, 2014), and households in high-income countries influence up to 72% of global greenhouse gas emissions (</a:t>
            </a:r>
            <a:r>
              <a:rPr lang="en-US" sz="2200" dirty="0" err="1">
                <a:solidFill>
                  <a:schemeClr val="bg1"/>
                </a:solidFill>
              </a:rPr>
              <a:t>Hertwich</a:t>
            </a:r>
            <a:r>
              <a:rPr lang="en-US" sz="2200" dirty="0">
                <a:solidFill>
                  <a:schemeClr val="bg1"/>
                </a:solidFill>
              </a:rPr>
              <a:t> and Peters, 2009).”</a:t>
            </a:r>
            <a:endParaRPr lang="de-DE" sz="2200" dirty="0">
              <a:solidFill>
                <a:schemeClr val="bg1"/>
              </a:solidFill>
            </a:endParaRPr>
          </a:p>
        </p:txBody>
      </p:sp>
      <p:sp>
        <p:nvSpPr>
          <p:cNvPr id="5" name="Rechteck 4">
            <a:extLst>
              <a:ext uri="{FF2B5EF4-FFF2-40B4-BE49-F238E27FC236}">
                <a16:creationId xmlns:a16="http://schemas.microsoft.com/office/drawing/2014/main" id="{F9E66A1C-1144-4407-8C70-663B0A41353D}"/>
              </a:ext>
            </a:extLst>
          </p:cNvPr>
          <p:cNvSpPr/>
          <p:nvPr/>
        </p:nvSpPr>
        <p:spPr>
          <a:xfrm>
            <a:off x="1168400" y="1128375"/>
            <a:ext cx="8625840" cy="769441"/>
          </a:xfrm>
          <a:prstGeom prst="rect">
            <a:avLst/>
          </a:prstGeom>
        </p:spPr>
        <p:txBody>
          <a:bodyPr wrap="square">
            <a:spAutoFit/>
          </a:bodyPr>
          <a:lstStyle/>
          <a:p>
            <a:r>
              <a:rPr lang="en-US" sz="2200" dirty="0">
                <a:solidFill>
                  <a:schemeClr val="bg1"/>
                </a:solidFill>
              </a:rPr>
              <a:t>“….households who were given information on direct health co-benefits reported a higher willingness to implement these measures” </a:t>
            </a:r>
            <a:endParaRPr lang="de-DE" sz="2200" dirty="0">
              <a:solidFill>
                <a:schemeClr val="bg1"/>
              </a:solidFill>
            </a:endParaRPr>
          </a:p>
        </p:txBody>
      </p:sp>
      <p:sp>
        <p:nvSpPr>
          <p:cNvPr id="6" name="Rechteck 5">
            <a:extLst>
              <a:ext uri="{FF2B5EF4-FFF2-40B4-BE49-F238E27FC236}">
                <a16:creationId xmlns:a16="http://schemas.microsoft.com/office/drawing/2014/main" id="{A86AFB74-7C65-4FC9-A0FA-9AAF804F257E}"/>
              </a:ext>
            </a:extLst>
          </p:cNvPr>
          <p:cNvSpPr/>
          <p:nvPr/>
        </p:nvSpPr>
        <p:spPr>
          <a:xfrm>
            <a:off x="579210" y="5516056"/>
            <a:ext cx="10125834" cy="1200329"/>
          </a:xfrm>
          <a:prstGeom prst="rect">
            <a:avLst/>
          </a:prstGeom>
        </p:spPr>
        <p:txBody>
          <a:bodyPr wrap="square">
            <a:spAutoFit/>
          </a:bodyPr>
          <a:lstStyle/>
          <a:p>
            <a:r>
              <a:rPr lang="en-US" dirty="0">
                <a:solidFill>
                  <a:schemeClr val="bg1"/>
                </a:solidFill>
              </a:rPr>
              <a:t>Human health as a motivator for climate change mitigation: results from four European high-income countries. </a:t>
            </a:r>
            <a:r>
              <a:rPr lang="de-DE" dirty="0">
                <a:solidFill>
                  <a:schemeClr val="bg1"/>
                </a:solidFill>
              </a:rPr>
              <a:t>Dorothee Amelung , Helen Fischer , Alina Herrmann, Carlo </a:t>
            </a:r>
            <a:r>
              <a:rPr lang="de-DE" dirty="0" err="1">
                <a:solidFill>
                  <a:schemeClr val="bg1"/>
                </a:solidFill>
              </a:rPr>
              <a:t>Aall</a:t>
            </a:r>
            <a:r>
              <a:rPr lang="de-DE" dirty="0">
                <a:solidFill>
                  <a:schemeClr val="bg1"/>
                </a:solidFill>
              </a:rPr>
              <a:t> , Valerie R. Louis , Heiko Bechere , Paul Wilkinson , Rainer Sauerborn, </a:t>
            </a:r>
            <a:r>
              <a:rPr lang="en-US" dirty="0">
                <a:solidFill>
                  <a:schemeClr val="bg1"/>
                </a:solidFill>
              </a:rPr>
              <a:t>https://doi.org/10.1016/j.gloenvcha.2019.05.002 Received 21 May 2018; Received in revised form 25 April 2019; Accepted 7 May 2019 </a:t>
            </a:r>
            <a:r>
              <a:rPr lang="de-DE" dirty="0">
                <a:solidFill>
                  <a:schemeClr val="bg1"/>
                </a:solidFill>
              </a:rPr>
              <a:t>0959-3780/ © 2019 Elsevier Ltd.</a:t>
            </a:r>
          </a:p>
        </p:txBody>
      </p:sp>
      <p:pic>
        <p:nvPicPr>
          <p:cNvPr id="7" name="Grafik 6">
            <a:extLst>
              <a:ext uri="{FF2B5EF4-FFF2-40B4-BE49-F238E27FC236}">
                <a16:creationId xmlns:a16="http://schemas.microsoft.com/office/drawing/2014/main" id="{414F8E08-5B69-42A1-8DAA-3F08E9A286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4955" y="53590"/>
            <a:ext cx="595339" cy="595339"/>
          </a:xfrm>
          <a:prstGeom prst="rect">
            <a:avLst/>
          </a:prstGeom>
        </p:spPr>
      </p:pic>
      <p:sp>
        <p:nvSpPr>
          <p:cNvPr id="8" name="Rectangle 70">
            <a:extLst>
              <a:ext uri="{FF2B5EF4-FFF2-40B4-BE49-F238E27FC236}">
                <a16:creationId xmlns:a16="http://schemas.microsoft.com/office/drawing/2014/main" id="{65A3F7C9-267B-467B-85B0-1BC391D939B4}"/>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366203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FE35142-254F-4A0E-9B4E-5D909F805622}"/>
              </a:ext>
            </a:extLst>
          </p:cNvPr>
          <p:cNvPicPr>
            <a:picLocks noChangeAspect="1"/>
          </p:cNvPicPr>
          <p:nvPr/>
        </p:nvPicPr>
        <p:blipFill>
          <a:blip r:embed="rId2"/>
          <a:stretch>
            <a:fillRect/>
          </a:stretch>
        </p:blipFill>
        <p:spPr>
          <a:xfrm>
            <a:off x="3397098" y="1382865"/>
            <a:ext cx="5110798" cy="4490659"/>
          </a:xfrm>
          <a:prstGeom prst="rect">
            <a:avLst/>
          </a:prstGeom>
        </p:spPr>
      </p:pic>
      <p:pic>
        <p:nvPicPr>
          <p:cNvPr id="1026" name="Picture 2" descr="Package Deal Stock Illustrations – 3,125 Package Deal Stock Illustrations,  Vectors &amp; Clipart - Dreamstime">
            <a:extLst>
              <a:ext uri="{FF2B5EF4-FFF2-40B4-BE49-F238E27FC236}">
                <a16:creationId xmlns:a16="http://schemas.microsoft.com/office/drawing/2014/main" id="{064CBE8A-3B4F-4AEB-9297-AC728FC9C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64991">
            <a:off x="8348870" y="903218"/>
            <a:ext cx="342900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62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88B32F5-DA92-4259-9940-5F0FDE655C35}"/>
              </a:ext>
            </a:extLst>
          </p:cNvPr>
          <p:cNvSpPr/>
          <p:nvPr/>
        </p:nvSpPr>
        <p:spPr>
          <a:xfrm>
            <a:off x="501411" y="203066"/>
            <a:ext cx="10658940" cy="523220"/>
          </a:xfrm>
          <a:prstGeom prst="rect">
            <a:avLst/>
          </a:prstGeom>
        </p:spPr>
        <p:txBody>
          <a:bodyPr wrap="square">
            <a:spAutoFit/>
          </a:bodyPr>
          <a:lstStyle/>
          <a:p>
            <a:pPr>
              <a:defRPr/>
            </a:pPr>
            <a:r>
              <a:rPr lang="en-US"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Positive Framing excurse Denmark </a:t>
            </a:r>
            <a:endPar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endParaRPr>
          </a:p>
        </p:txBody>
      </p:sp>
      <p:pic>
        <p:nvPicPr>
          <p:cNvPr id="5" name="Grafik 4">
            <a:extLst>
              <a:ext uri="{FF2B5EF4-FFF2-40B4-BE49-F238E27FC236}">
                <a16:creationId xmlns:a16="http://schemas.microsoft.com/office/drawing/2014/main" id="{113C6F5E-CB39-49DE-8C68-B258D7AA1D04}"/>
              </a:ext>
            </a:extLst>
          </p:cNvPr>
          <p:cNvPicPr>
            <a:picLocks noChangeAspect="1"/>
          </p:cNvPicPr>
          <p:nvPr/>
        </p:nvPicPr>
        <p:blipFill rotWithShape="1">
          <a:blip r:embed="rId2"/>
          <a:srcRect l="16174" t="19020" r="40555" b="11437"/>
          <a:stretch/>
        </p:blipFill>
        <p:spPr>
          <a:xfrm>
            <a:off x="6920621" y="276318"/>
            <a:ext cx="4594545" cy="3922783"/>
          </a:xfrm>
          <a:prstGeom prst="rect">
            <a:avLst/>
          </a:prstGeom>
        </p:spPr>
      </p:pic>
      <p:sp>
        <p:nvSpPr>
          <p:cNvPr id="6" name="Textfeld 5">
            <a:extLst>
              <a:ext uri="{FF2B5EF4-FFF2-40B4-BE49-F238E27FC236}">
                <a16:creationId xmlns:a16="http://schemas.microsoft.com/office/drawing/2014/main" id="{69B39068-CAAB-4879-B898-2636C27EF4E7}"/>
              </a:ext>
            </a:extLst>
          </p:cNvPr>
          <p:cNvSpPr txBox="1"/>
          <p:nvPr/>
        </p:nvSpPr>
        <p:spPr>
          <a:xfrm>
            <a:off x="6823342" y="4755820"/>
            <a:ext cx="5204145" cy="1754326"/>
          </a:xfrm>
          <a:prstGeom prst="rect">
            <a:avLst/>
          </a:prstGeom>
          <a:noFill/>
        </p:spPr>
        <p:txBody>
          <a:bodyPr wrap="square">
            <a:spAutoFit/>
          </a:bodyPr>
          <a:lstStyle/>
          <a:p>
            <a:r>
              <a:rPr lang="en-US" dirty="0">
                <a:solidFill>
                  <a:schemeClr val="bg1"/>
                </a:solidFill>
              </a:rPr>
              <a:t>University of Copenhagen – Department of Political Science - The Hope Project – </a:t>
            </a:r>
          </a:p>
          <a:p>
            <a:r>
              <a:rPr lang="en-US" dirty="0">
                <a:solidFill>
                  <a:schemeClr val="bg1"/>
                </a:solidFill>
              </a:rPr>
              <a:t>Denmark’s largest behavioral covid-19 research project</a:t>
            </a:r>
          </a:p>
          <a:p>
            <a:r>
              <a:rPr lang="en-US" dirty="0">
                <a:solidFill>
                  <a:schemeClr val="bg1"/>
                </a:solidFill>
              </a:rPr>
              <a:t>https://politicalscience.ku.dk/research/projects/hop</a:t>
            </a:r>
          </a:p>
          <a:p>
            <a:r>
              <a:rPr lang="en-US" dirty="0">
                <a:solidFill>
                  <a:schemeClr val="bg1"/>
                </a:solidFill>
              </a:rPr>
              <a:t>e/</a:t>
            </a:r>
          </a:p>
        </p:txBody>
      </p:sp>
      <p:sp>
        <p:nvSpPr>
          <p:cNvPr id="7" name="Rechteck 6">
            <a:extLst>
              <a:ext uri="{FF2B5EF4-FFF2-40B4-BE49-F238E27FC236}">
                <a16:creationId xmlns:a16="http://schemas.microsoft.com/office/drawing/2014/main" id="{23A21D48-83A6-42FB-AB12-781AF66702D9}"/>
              </a:ext>
            </a:extLst>
          </p:cNvPr>
          <p:cNvSpPr/>
          <p:nvPr/>
        </p:nvSpPr>
        <p:spPr>
          <a:xfrm>
            <a:off x="501411" y="1161534"/>
            <a:ext cx="5716821" cy="369332"/>
          </a:xfrm>
          <a:prstGeom prst="rect">
            <a:avLst/>
          </a:prstGeom>
        </p:spPr>
        <p:txBody>
          <a:bodyPr wrap="none">
            <a:spAutoFit/>
          </a:bodyPr>
          <a:lstStyle/>
          <a:p>
            <a:r>
              <a:rPr lang="en-US" dirty="0">
                <a:solidFill>
                  <a:schemeClr val="bg1"/>
                </a:solidFill>
              </a:rPr>
              <a:t>Reasons for the high vaccination rates and the low protests</a:t>
            </a:r>
            <a:endParaRPr lang="de-DE" dirty="0">
              <a:solidFill>
                <a:schemeClr val="bg1"/>
              </a:solidFill>
            </a:endParaRPr>
          </a:p>
        </p:txBody>
      </p:sp>
      <p:sp>
        <p:nvSpPr>
          <p:cNvPr id="8" name="Rechteck 7">
            <a:extLst>
              <a:ext uri="{FF2B5EF4-FFF2-40B4-BE49-F238E27FC236}">
                <a16:creationId xmlns:a16="http://schemas.microsoft.com/office/drawing/2014/main" id="{BEB822B0-1332-4F30-B99C-4C1A4908AEA0}"/>
              </a:ext>
            </a:extLst>
          </p:cNvPr>
          <p:cNvSpPr/>
          <p:nvPr/>
        </p:nvSpPr>
        <p:spPr>
          <a:xfrm>
            <a:off x="565737" y="2106920"/>
            <a:ext cx="6096000" cy="2893100"/>
          </a:xfrm>
          <a:prstGeom prst="rect">
            <a:avLst/>
          </a:prstGeom>
        </p:spPr>
        <p:txBody>
          <a:bodyPr>
            <a:spAutoFit/>
          </a:bodyPr>
          <a:lstStyle/>
          <a:p>
            <a:r>
              <a:rPr lang="en-US" dirty="0">
                <a:solidFill>
                  <a:schemeClr val="bg1"/>
                </a:solidFill>
              </a:rPr>
              <a:t>90 percent of Danes trust health care system, according to Hope Project</a:t>
            </a:r>
          </a:p>
          <a:p>
            <a:endParaRPr lang="en-US" dirty="0">
              <a:solidFill>
                <a:schemeClr val="bg1"/>
              </a:solidFill>
            </a:endParaRPr>
          </a:p>
          <a:p>
            <a:endParaRPr lang="en-US" dirty="0">
              <a:solidFill>
                <a:schemeClr val="bg1"/>
              </a:solidFill>
            </a:endParaRPr>
          </a:p>
          <a:p>
            <a:r>
              <a:rPr lang="en-US" sz="2200" dirty="0">
                <a:solidFill>
                  <a:schemeClr val="bg1"/>
                </a:solidFill>
              </a:rPr>
              <a:t>Danish authorities promoted adherence to testing and other </a:t>
            </a:r>
            <a:r>
              <a:rPr lang="en-US" sz="2200" dirty="0" err="1">
                <a:solidFill>
                  <a:schemeClr val="bg1"/>
                </a:solidFill>
              </a:rPr>
              <a:t>Covid</a:t>
            </a:r>
            <a:r>
              <a:rPr lang="en-US" sz="2200" dirty="0">
                <a:solidFill>
                  <a:schemeClr val="bg1"/>
                </a:solidFill>
              </a:rPr>
              <a:t> 19 guidelines as a moral obligation - simply put, the right thing to do for each other, building on the collective approach to the pandemic. </a:t>
            </a:r>
          </a:p>
        </p:txBody>
      </p:sp>
      <p:sp>
        <p:nvSpPr>
          <p:cNvPr id="9" name="Textfeld 8">
            <a:extLst>
              <a:ext uri="{FF2B5EF4-FFF2-40B4-BE49-F238E27FC236}">
                <a16:creationId xmlns:a16="http://schemas.microsoft.com/office/drawing/2014/main" id="{FA62EEEF-309F-4D79-9CD4-3267519FEB6E}"/>
              </a:ext>
            </a:extLst>
          </p:cNvPr>
          <p:cNvSpPr txBox="1"/>
          <p:nvPr/>
        </p:nvSpPr>
        <p:spPr>
          <a:xfrm>
            <a:off x="565737" y="5177606"/>
            <a:ext cx="463803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The successful COVID-19 vaccine rollout in Chile: Factors and challenges </a:t>
            </a:r>
            <a:r>
              <a:rPr kumimoji="0" lang="de-DE" sz="1800" b="0" i="0" u="none" strike="noStrike" kern="1200" cap="none" spc="0" normalizeH="0" baseline="0" noProof="0" dirty="0">
                <a:ln>
                  <a:noFill/>
                </a:ln>
                <a:solidFill>
                  <a:srgbClr val="0563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Claudio Castillo;  Pablo </a:t>
            </a:r>
            <a:r>
              <a:rPr kumimoji="0" lang="de-DE" sz="1800" b="0" i="0" u="none" strike="noStrike" kern="1200" cap="none" spc="0" normalizeH="0" baseline="0" noProof="0" dirty="0" err="1">
                <a:ln>
                  <a:noFill/>
                </a:ln>
                <a:solidFill>
                  <a:srgbClr val="0563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Villalobos</a:t>
            </a:r>
            <a:r>
              <a:rPr kumimoji="0" lang="de-DE" sz="1800" b="0" i="0" u="none" strike="noStrike" kern="1200" cap="none" spc="0" normalizeH="0" baseline="0" noProof="0" dirty="0">
                <a:ln>
                  <a:noFill/>
                </a:ln>
                <a:solidFill>
                  <a:srgbClr val="0563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a:t>
            </a:r>
            <a:r>
              <a:rPr kumimoji="0" lang="de-DE" sz="1800" b="0" i="0" u="none" strike="noStrike" kern="1200" cap="none" spc="0" normalizeH="0" baseline="0" noProof="0" dirty="0" err="1">
                <a:ln>
                  <a:noFill/>
                </a:ln>
                <a:solidFill>
                  <a:srgbClr val="0563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Dintrans</a:t>
            </a:r>
            <a:r>
              <a:rPr kumimoji="0" lang="de-DE" sz="1800" b="0" i="0" u="none" strike="noStrike" kern="1200" cap="none" spc="0" normalizeH="0" baseline="0" noProof="0" dirty="0">
                <a:ln>
                  <a:noFill/>
                </a:ln>
                <a:solidFill>
                  <a:srgbClr val="0563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a:t>
            </a:r>
            <a:r>
              <a:rPr kumimoji="0" lang="de-DE" sz="1800" b="0" i="0" u="none" strike="noStrike" kern="1200" cap="none" spc="0" normalizeH="0" baseline="0" noProof="0" dirty="0" err="1">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MatildeMaddaleno</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https://www.sciencedirect.com/science/article/pii/S2590136221000310</a:t>
            </a:r>
          </a:p>
        </p:txBody>
      </p:sp>
      <p:sp>
        <p:nvSpPr>
          <p:cNvPr id="10" name="Rectangle 70">
            <a:extLst>
              <a:ext uri="{FF2B5EF4-FFF2-40B4-BE49-F238E27FC236}">
                <a16:creationId xmlns:a16="http://schemas.microsoft.com/office/drawing/2014/main" id="{23A82F49-8145-4C31-9040-57BD2C077D60}"/>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13621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3681BA-2700-4624-B398-75D06C044433}"/>
              </a:ext>
            </a:extLst>
          </p:cNvPr>
          <p:cNvPicPr>
            <a:picLocks noChangeAspect="1"/>
          </p:cNvPicPr>
          <p:nvPr/>
        </p:nvPicPr>
        <p:blipFill>
          <a:blip r:embed="rId2"/>
          <a:stretch>
            <a:fillRect/>
          </a:stretch>
        </p:blipFill>
        <p:spPr>
          <a:xfrm flipH="1">
            <a:off x="0" y="-38420"/>
            <a:ext cx="12192000" cy="5790291"/>
          </a:xfrm>
          <a:prstGeom prst="rect">
            <a:avLst/>
          </a:prstGeom>
        </p:spPr>
      </p:pic>
      <p:sp>
        <p:nvSpPr>
          <p:cNvPr id="5" name="AutoShape 4" descr="Bildergebnis für Ostfalia Hochschule"/>
          <p:cNvSpPr/>
          <p:nvPr/>
        </p:nvSpPr>
        <p:spPr>
          <a:xfrm>
            <a:off x="1679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 name="Untertitel 4">
            <a:extLst>
              <a:ext uri="{FF2B5EF4-FFF2-40B4-BE49-F238E27FC236}">
                <a16:creationId xmlns:a16="http://schemas.microsoft.com/office/drawing/2014/main" id="{B352C325-35BD-4328-A9F5-E4D9A912FE3D}"/>
              </a:ext>
            </a:extLst>
          </p:cNvPr>
          <p:cNvSpPr txBox="1">
            <a:spLocks/>
          </p:cNvSpPr>
          <p:nvPr/>
        </p:nvSpPr>
        <p:spPr>
          <a:xfrm>
            <a:off x="809222" y="1277248"/>
            <a:ext cx="4755458" cy="2765556"/>
          </a:xfrm>
          <a:prstGeom prst="rect">
            <a:avLst/>
          </a:prstGeom>
          <a:noFill/>
          <a:ln>
            <a:noFill/>
          </a:ln>
        </p:spPr>
        <p:txBody>
          <a:bodyPr vert="horz" wrap="square" lIns="91440" tIns="45720" rIns="91440" bIns="45720" anchor="t" anchorCtr="0" compatLnSpc="1"/>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de-DE"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de-DE"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5pPr>
          </a:lstStyle>
          <a:p>
            <a:pPr marL="0" marR="0" lvl="0" indent="0" algn="l" defTabSz="914400" rtl="0" eaLnBrk="1" fontAlgn="auto" latinLnBrk="0" hangingPunct="1">
              <a:lnSpc>
                <a:spcPct val="150000"/>
              </a:lnSpc>
              <a:spcBef>
                <a:spcPts val="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Digital Trust Analytics GmbH </a:t>
            </a:r>
          </a:p>
          <a:p>
            <a:pPr marL="0" marR="0" lvl="0" indent="0" algn="l" defTabSz="914400" rtl="0" eaLnBrk="1" fontAlgn="auto" latinLnBrk="0" hangingPunct="1">
              <a:lnSpc>
                <a:spcPct val="150000"/>
              </a:lnSpc>
              <a:spcBef>
                <a:spcPts val="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Dr. Katharina von Knop </a:t>
            </a:r>
          </a:p>
          <a:p>
            <a:pPr marL="0" marR="0" lvl="0" indent="0" algn="l" defTabSz="914400" rtl="0" eaLnBrk="1" fontAlgn="auto" latinLnBrk="0" hangingPunct="1">
              <a:lnSpc>
                <a:spcPct val="150000"/>
              </a:lnSpc>
              <a:spcBef>
                <a:spcPts val="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Founder &amp; CEO  </a:t>
            </a:r>
          </a:p>
          <a:p>
            <a:pPr marL="0" marR="0" lvl="0" indent="0" algn="l" defTabSz="914400" rtl="0" eaLnBrk="1" fontAlgn="auto" latinLnBrk="0" hangingPunct="1">
              <a:lnSpc>
                <a:spcPct val="150000"/>
              </a:lnSpc>
              <a:spcBef>
                <a:spcPts val="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Kurfürstendamm 137                                                   10711 Berlin, Germany </a:t>
            </a:r>
          </a:p>
          <a:p>
            <a:pPr marL="0" marR="0" lvl="0" indent="0" algn="l" defTabSz="914400" rtl="0" eaLnBrk="1" fontAlgn="auto" latinLnBrk="0" hangingPunct="1">
              <a:lnSpc>
                <a:spcPct val="150000"/>
              </a:lnSpc>
              <a:spcBef>
                <a:spcPts val="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www.digitaltrust.de</a:t>
            </a: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endParaRPr kumimoji="0" lang="de-DE" sz="1600" b="0" i="0" u="none" strike="noStrike" kern="120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14" name="Untertitel 4">
            <a:extLst>
              <a:ext uri="{FF2B5EF4-FFF2-40B4-BE49-F238E27FC236}">
                <a16:creationId xmlns:a16="http://schemas.microsoft.com/office/drawing/2014/main" id="{8FAA9019-9C97-4B92-8B93-B1E9E652E861}"/>
              </a:ext>
            </a:extLst>
          </p:cNvPr>
          <p:cNvSpPr txBox="1">
            <a:spLocks/>
          </p:cNvSpPr>
          <p:nvPr/>
        </p:nvSpPr>
        <p:spPr>
          <a:xfrm>
            <a:off x="827517" y="4369036"/>
            <a:ext cx="3116731" cy="873235"/>
          </a:xfrm>
          <a:prstGeom prst="rect">
            <a:avLst/>
          </a:prstGeom>
          <a:noFill/>
          <a:ln>
            <a:noFill/>
          </a:ln>
        </p:spPr>
        <p:txBody>
          <a:bodyPr vert="horz" wrap="square" lIns="91440" tIns="45720" rIns="91440" bIns="45720" anchor="t" anchorCtr="0" compatLnSpc="1"/>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de-DE"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de-DE"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5pPr>
          </a:lstStyle>
          <a:p>
            <a:pPr marL="0" marR="0" lvl="0" indent="0" algn="l" defTabSz="914400" rtl="0" eaLnBrk="1" fontAlgn="auto" latinLnBrk="0" hangingPunct="1">
              <a:lnSpc>
                <a:spcPct val="100000"/>
              </a:lnSpc>
              <a:spcBef>
                <a:spcPts val="60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Mobile: +49 (0)176 – 4144 9040                            </a:t>
            </a:r>
          </a:p>
          <a:p>
            <a:pPr marL="0" marR="0" lvl="0" indent="0" algn="l" defTabSz="914400" rtl="0" eaLnBrk="1" fontAlgn="auto" latinLnBrk="0" hangingPunct="1">
              <a:lnSpc>
                <a:spcPct val="100000"/>
              </a:lnSpc>
              <a:spcBef>
                <a:spcPts val="60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Phone: +49 (0)30 250 58 328           </a:t>
            </a:r>
          </a:p>
          <a:p>
            <a:pPr marL="0" marR="0" lvl="0" indent="0" algn="l" defTabSz="914400" rtl="0" eaLnBrk="1" fontAlgn="auto" latinLnBrk="0" hangingPunct="1">
              <a:lnSpc>
                <a:spcPct val="100000"/>
              </a:lnSpc>
              <a:spcBef>
                <a:spcPts val="60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Email: Katharina@digitaltrust.de </a:t>
            </a:r>
          </a:p>
          <a:p>
            <a:pPr marL="0" marR="0" lvl="0" indent="0" algn="l" defTabSz="914400" rtl="0" eaLnBrk="1" fontAlgn="auto" latinLnBrk="0" hangingPunct="1">
              <a:lnSpc>
                <a:spcPct val="100000"/>
              </a:lnSpc>
              <a:spcBef>
                <a:spcPts val="60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r>
              <a:rPr kumimoji="0" lang="de-DE" sz="1600" b="0" i="0" u="none" strike="noStrike" kern="0" cap="none" spc="0" normalizeH="0" baseline="0" noProof="0" dirty="0">
                <a:ln>
                  <a:noFill/>
                </a:ln>
                <a:solidFill>
                  <a:srgbClr val="F2F0FF"/>
                </a:solidFill>
                <a:effectLst/>
                <a:uLnTx/>
                <a:uFillTx/>
                <a:latin typeface="Univers"/>
                <a:ea typeface="Tahoma" panose="020B0604030504040204" pitchFamily="34" charset="0"/>
                <a:cs typeface="Tahoma" panose="020B0604030504040204" pitchFamily="34" charset="0"/>
              </a:rPr>
              <a:t>        </a:t>
            </a:r>
            <a:endParaRPr kumimoji="0" lang="de-DE" sz="1600" b="0" i="0" u="none" strike="noStrike" kern="1200" cap="none" spc="0" normalizeH="0" baseline="0" noProof="0" dirty="0">
              <a:ln>
                <a:noFill/>
              </a:ln>
              <a:solidFill>
                <a:srgbClr val="F2F0FF"/>
              </a:solidFill>
              <a:effectLst/>
              <a:uLnTx/>
              <a:uFillTx/>
              <a:latin typeface="Univers"/>
              <a:ea typeface="Tahoma" panose="020B0604030504040204" pitchFamily="34" charset="0"/>
              <a:cs typeface="Tahoma" panose="020B0604030504040204" pitchFamily="34" charset="0"/>
            </a:endParaRPr>
          </a:p>
        </p:txBody>
      </p:sp>
      <p:sp>
        <p:nvSpPr>
          <p:cNvPr id="16" name="Text Box 461">
            <a:extLst>
              <a:ext uri="{FF2B5EF4-FFF2-40B4-BE49-F238E27FC236}">
                <a16:creationId xmlns:a16="http://schemas.microsoft.com/office/drawing/2014/main" id="{D0306CFD-5ABE-4324-B701-B138A6BBAEF0}"/>
              </a:ext>
            </a:extLst>
          </p:cNvPr>
          <p:cNvSpPr txBox="1"/>
          <p:nvPr/>
        </p:nvSpPr>
        <p:spPr>
          <a:xfrm>
            <a:off x="423527" y="214212"/>
            <a:ext cx="8352928" cy="300186"/>
          </a:xfrm>
          <a:prstGeom prst="rect">
            <a:avLst/>
          </a:prstGeom>
          <a:noFill/>
          <a:ln>
            <a:noFill/>
          </a:ln>
          <a:effectLst/>
          <a:extLst>
            <a:ext uri="{C572A759-6A51-4108-AA02-DFA0A04FC94B}">
              <ma14:wrappingTextBoxFlag xmlns:lc="http://schemas.openxmlformats.org/drawingml/2006/lockedCanvas" xmlns:arto="http://schemas.microsoft.com/office/word/2006/arto"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val="1"/>
            </a:ext>
          </a:ex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F0FF"/>
                </a:solidFill>
                <a:effectLst/>
                <a:uLnTx/>
                <a:uFillTx/>
                <a:latin typeface="Calibri Light" panose="020F0302020204030204" pitchFamily="34" charset="0"/>
                <a:ea typeface="+mn-ea"/>
                <a:cs typeface="Calibri Light" panose="020F0302020204030204" pitchFamily="34" charset="0"/>
              </a:rPr>
              <a:t>Digital Trust Matters!   </a:t>
            </a:r>
          </a:p>
        </p:txBody>
      </p:sp>
      <p:sp>
        <p:nvSpPr>
          <p:cNvPr id="8" name="Rectangle 70">
            <a:extLst>
              <a:ext uri="{FF2B5EF4-FFF2-40B4-BE49-F238E27FC236}">
                <a16:creationId xmlns:a16="http://schemas.microsoft.com/office/drawing/2014/main" id="{07C36227-DE9F-4CA0-9039-F2885C541B6B}"/>
              </a:ext>
            </a:extLst>
          </p:cNvPr>
          <p:cNvSpPr>
            <a:spLocks noChangeArrowheads="1"/>
          </p:cNvSpPr>
          <p:nvPr/>
        </p:nvSpPr>
        <p:spPr bwMode="auto">
          <a:xfrm>
            <a:off x="10138055" y="6438446"/>
            <a:ext cx="2053946" cy="419554"/>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F2F0FF"/>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srgbClr val="F2F0FF"/>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srgbClr val="F2F0FF"/>
                </a:solidFill>
                <a:effectLst/>
                <a:uLnTx/>
                <a:uFillTx/>
                <a:latin typeface="Calibri" panose="020F0502020204030204"/>
                <a:ea typeface="+mn-ea"/>
                <a:cs typeface="+mn-cs"/>
              </a:rPr>
              <a:t>  Dr. Katharina von Knop </a:t>
            </a:r>
          </a:p>
        </p:txBody>
      </p:sp>
      <p:pic>
        <p:nvPicPr>
          <p:cNvPr id="9" name="Grafik 8">
            <a:extLst>
              <a:ext uri="{FF2B5EF4-FFF2-40B4-BE49-F238E27FC236}">
                <a16:creationId xmlns:a16="http://schemas.microsoft.com/office/drawing/2014/main" id="{A2CC6CB1-8370-422B-9DFC-DA4FD31A80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34955" y="53590"/>
            <a:ext cx="595339" cy="595339"/>
          </a:xfrm>
          <a:prstGeom prst="rect">
            <a:avLst/>
          </a:prstGeom>
        </p:spPr>
      </p:pic>
    </p:spTree>
    <p:extLst>
      <p:ext uri="{BB962C8B-B14F-4D97-AF65-F5344CB8AC3E}">
        <p14:creationId xmlns:p14="http://schemas.microsoft.com/office/powerpoint/2010/main" val="3413024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D6E57B1-AD43-430D-A824-529E366C7C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34955" y="53590"/>
            <a:ext cx="595339" cy="595339"/>
          </a:xfrm>
          <a:prstGeom prst="rect">
            <a:avLst/>
          </a:prstGeom>
        </p:spPr>
      </p:pic>
      <p:grpSp>
        <p:nvGrpSpPr>
          <p:cNvPr id="4" name="Gruppieren 3">
            <a:extLst>
              <a:ext uri="{FF2B5EF4-FFF2-40B4-BE49-F238E27FC236}">
                <a16:creationId xmlns:a16="http://schemas.microsoft.com/office/drawing/2014/main" id="{3CB94DBE-92B5-424D-9EAA-C99F078B411D}"/>
              </a:ext>
            </a:extLst>
          </p:cNvPr>
          <p:cNvGrpSpPr/>
          <p:nvPr/>
        </p:nvGrpSpPr>
        <p:grpSpPr>
          <a:xfrm>
            <a:off x="335280" y="648929"/>
            <a:ext cx="11723093" cy="6103497"/>
            <a:chOff x="638546" y="1113450"/>
            <a:chExt cx="11767190" cy="6150925"/>
          </a:xfrm>
        </p:grpSpPr>
        <p:graphicFrame>
          <p:nvGraphicFramePr>
            <p:cNvPr id="5" name="Diagramm 4">
              <a:extLst>
                <a:ext uri="{FF2B5EF4-FFF2-40B4-BE49-F238E27FC236}">
                  <a16:creationId xmlns:a16="http://schemas.microsoft.com/office/drawing/2014/main" id="{8B07DB62-7D19-4C46-A664-3B552A327B64}"/>
                </a:ext>
              </a:extLst>
            </p:cNvPr>
            <p:cNvGraphicFramePr/>
            <p:nvPr/>
          </p:nvGraphicFramePr>
          <p:xfrm>
            <a:off x="1389223" y="1113450"/>
            <a:ext cx="9910482" cy="55128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6" name="Gleichschenkliges Dreieck 5">
              <a:extLst>
                <a:ext uri="{FF2B5EF4-FFF2-40B4-BE49-F238E27FC236}">
                  <a16:creationId xmlns:a16="http://schemas.microsoft.com/office/drawing/2014/main" id="{CD3F0A84-2070-42D6-A161-8FB9D5112156}"/>
                </a:ext>
              </a:extLst>
            </p:cNvPr>
            <p:cNvSpPr/>
            <p:nvPr/>
          </p:nvSpPr>
          <p:spPr>
            <a:xfrm>
              <a:off x="2646934" y="1619552"/>
              <a:ext cx="7704856" cy="4752528"/>
            </a:xfrm>
            <a:prstGeom prst="triangle">
              <a:avLst/>
            </a:prstGeom>
            <a:noFill/>
            <a:ln w="55000" cap="flat" cmpd="thickThin"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7" name="Rechteck 6">
              <a:extLst>
                <a:ext uri="{FF2B5EF4-FFF2-40B4-BE49-F238E27FC236}">
                  <a16:creationId xmlns:a16="http://schemas.microsoft.com/office/drawing/2014/main" id="{C18CEA07-E941-477C-BD19-0E2062D0EB12}"/>
                </a:ext>
              </a:extLst>
            </p:cNvPr>
            <p:cNvSpPr/>
            <p:nvPr/>
          </p:nvSpPr>
          <p:spPr>
            <a:xfrm>
              <a:off x="671304" y="1732048"/>
              <a:ext cx="1224136" cy="360040"/>
            </a:xfrm>
            <a:prstGeom prst="rect">
              <a:avLst/>
            </a:prstGeom>
            <a:noFill/>
            <a:ln w="55000" cap="flat" cmpd="thickThin"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BE757"/>
                  </a:solidFill>
                  <a:effectLst/>
                  <a:uLnTx/>
                  <a:uFillTx/>
                  <a:latin typeface="Calibri" panose="020F0502020204030204"/>
                  <a:ea typeface="+mn-ea"/>
                  <a:cs typeface="+mn-cs"/>
                </a:rPr>
                <a:t>5. Trust  </a:t>
              </a:r>
              <a:endParaRPr kumimoji="0" lang="en-US" sz="1600" b="0" i="0" u="none" strike="noStrike" kern="0" cap="none" spc="0" normalizeH="0" baseline="0" noProof="0" dirty="0">
                <a:ln>
                  <a:noFill/>
                </a:ln>
                <a:solidFill>
                  <a:srgbClr val="FBE757"/>
                </a:solidFill>
                <a:effectLst/>
                <a:uLnTx/>
                <a:uFillTx/>
                <a:latin typeface="Calibri" panose="020F0502020204030204"/>
                <a:ea typeface="+mn-ea"/>
                <a:cs typeface="+mn-cs"/>
              </a:endParaRPr>
            </a:p>
          </p:txBody>
        </p:sp>
        <p:sp>
          <p:nvSpPr>
            <p:cNvPr id="8" name="Rechteck 7">
              <a:extLst>
                <a:ext uri="{FF2B5EF4-FFF2-40B4-BE49-F238E27FC236}">
                  <a16:creationId xmlns:a16="http://schemas.microsoft.com/office/drawing/2014/main" id="{11ECA64C-E7B0-45C4-9221-560604DB8F2A}"/>
                </a:ext>
              </a:extLst>
            </p:cNvPr>
            <p:cNvSpPr/>
            <p:nvPr/>
          </p:nvSpPr>
          <p:spPr>
            <a:xfrm>
              <a:off x="638546" y="3937985"/>
              <a:ext cx="1732242" cy="360040"/>
            </a:xfrm>
            <a:prstGeom prst="rect">
              <a:avLst/>
            </a:prstGeom>
            <a:noFill/>
            <a:ln w="55000" cap="flat" cmpd="thickThin"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BE757"/>
                  </a:solidFill>
                  <a:effectLst/>
                  <a:uLnTx/>
                  <a:uFillTx/>
                  <a:latin typeface="Calibri" panose="020F0502020204030204"/>
                  <a:ea typeface="+mn-ea"/>
                  <a:cs typeface="+mn-cs"/>
                </a:rPr>
                <a:t>3. </a:t>
              </a:r>
              <a:r>
                <a:rPr lang="de-DE" sz="1600" kern="0" dirty="0">
                  <a:solidFill>
                    <a:srgbClr val="FBE757"/>
                  </a:solidFill>
                  <a:latin typeface="Calibri" panose="020F0502020204030204"/>
                </a:rPr>
                <a:t>Bonding </a:t>
              </a:r>
              <a:r>
                <a:rPr kumimoji="0" lang="de-DE" sz="1600" b="0" i="0" u="none" strike="noStrike" kern="0" cap="none" spc="0" normalizeH="0" baseline="0" noProof="0" dirty="0">
                  <a:ln>
                    <a:noFill/>
                  </a:ln>
                  <a:solidFill>
                    <a:srgbClr val="FBE757"/>
                  </a:solidFill>
                  <a:effectLst/>
                  <a:uLnTx/>
                  <a:uFillTx/>
                  <a:latin typeface="Calibri" panose="020F0502020204030204"/>
                  <a:ea typeface="+mn-ea"/>
                  <a:cs typeface="+mn-cs"/>
                </a:rPr>
                <a:t> </a:t>
              </a:r>
              <a:endParaRPr kumimoji="0" lang="en-US" sz="1600" b="0" i="0" u="none" strike="noStrike" kern="0" cap="none" spc="0" normalizeH="0" baseline="0" noProof="0" dirty="0">
                <a:ln>
                  <a:noFill/>
                </a:ln>
                <a:solidFill>
                  <a:srgbClr val="FBE757"/>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C1110375-C50A-444E-9DEC-935D58A08892}"/>
                </a:ext>
              </a:extLst>
            </p:cNvPr>
            <p:cNvSpPr/>
            <p:nvPr/>
          </p:nvSpPr>
          <p:spPr>
            <a:xfrm>
              <a:off x="685807" y="5546403"/>
              <a:ext cx="1444744" cy="360040"/>
            </a:xfrm>
            <a:prstGeom prst="rect">
              <a:avLst/>
            </a:prstGeom>
            <a:noFill/>
            <a:ln w="55000" cap="flat" cmpd="thickThin"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BE757"/>
                  </a:solidFill>
                  <a:effectLst/>
                  <a:uLnTx/>
                  <a:uFillTx/>
                  <a:latin typeface="Calibri" panose="020F0502020204030204"/>
                  <a:ea typeface="+mn-ea"/>
                  <a:cs typeface="+mn-cs"/>
                </a:rPr>
                <a:t>1. </a:t>
              </a:r>
              <a:r>
                <a:rPr lang="en-US" sz="1600" kern="0" dirty="0">
                  <a:solidFill>
                    <a:srgbClr val="FBE757"/>
                  </a:solidFill>
                  <a:latin typeface="Calibri" panose="020F0502020204030204"/>
                </a:rPr>
                <a:t>License to make Business </a:t>
              </a:r>
              <a:endParaRPr kumimoji="0" lang="en-US" sz="1600" b="0" i="0" u="none" strike="noStrike" kern="0" cap="none" spc="0" normalizeH="0" baseline="0" noProof="0" dirty="0">
                <a:ln>
                  <a:noFill/>
                </a:ln>
                <a:solidFill>
                  <a:srgbClr val="FBE757"/>
                </a:solidFill>
                <a:effectLst/>
                <a:uLnTx/>
                <a:uFillTx/>
                <a:latin typeface="Calibri" panose="020F0502020204030204"/>
                <a:ea typeface="+mn-ea"/>
                <a:cs typeface="+mn-cs"/>
              </a:endParaRPr>
            </a:p>
          </p:txBody>
        </p:sp>
        <p:sp>
          <p:nvSpPr>
            <p:cNvPr id="10" name="Rechteck 9">
              <a:extLst>
                <a:ext uri="{FF2B5EF4-FFF2-40B4-BE49-F238E27FC236}">
                  <a16:creationId xmlns:a16="http://schemas.microsoft.com/office/drawing/2014/main" id="{E4ABB74C-A014-4405-AE44-6BA26EE9F025}"/>
                </a:ext>
              </a:extLst>
            </p:cNvPr>
            <p:cNvSpPr/>
            <p:nvPr/>
          </p:nvSpPr>
          <p:spPr>
            <a:xfrm>
              <a:off x="7089681" y="4720747"/>
              <a:ext cx="1397134" cy="345268"/>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Relationships</a:t>
              </a:r>
              <a:endPar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11" name="Rechteck 10">
              <a:extLst>
                <a:ext uri="{FF2B5EF4-FFF2-40B4-BE49-F238E27FC236}">
                  <a16:creationId xmlns:a16="http://schemas.microsoft.com/office/drawing/2014/main" id="{3203FB1C-35A8-412A-99A4-D9523CF42365}"/>
                </a:ext>
              </a:extLst>
            </p:cNvPr>
            <p:cNvSpPr/>
            <p:nvPr/>
          </p:nvSpPr>
          <p:spPr>
            <a:xfrm>
              <a:off x="1904593" y="6031374"/>
              <a:ext cx="1444744" cy="360040"/>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de-DE" sz="1400" b="0" i="0" u="none" strike="noStrike" kern="0" cap="none" spc="0" normalizeH="0" baseline="0" noProof="0" dirty="0" err="1">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Cyber</a:t>
              </a:r>
              <a:r>
                <a:rPr kumimoji="1" lang="de-DE" sz="14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2" name="Rechteck 11">
              <a:extLst>
                <a:ext uri="{FF2B5EF4-FFF2-40B4-BE49-F238E27FC236}">
                  <a16:creationId xmlns:a16="http://schemas.microsoft.com/office/drawing/2014/main" id="{20213986-7317-4C2A-B66E-6D8F219CCAA8}"/>
                </a:ext>
              </a:extLst>
            </p:cNvPr>
            <p:cNvSpPr/>
            <p:nvPr/>
          </p:nvSpPr>
          <p:spPr>
            <a:xfrm>
              <a:off x="2588927" y="5386884"/>
              <a:ext cx="3897134" cy="623374"/>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defRPr/>
              </a:pPr>
              <a:r>
                <a:rPr lang="en-GB"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Experienceable: </a:t>
              </a:r>
              <a:r>
                <a:rPr kumimoji="0" lang="en-GB"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Cyber, </a:t>
              </a:r>
              <a:r>
                <a:rPr kumimoji="1" lang="en-GB"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GDPR</a:t>
              </a:r>
              <a:r>
                <a:rPr kumimoji="1" lang="en-GB"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Privacy, Ethics and Data Policy  </a:t>
              </a:r>
              <a:r>
                <a:rPr kumimoji="0" lang="en-GB"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3" name="Rechteck 12">
              <a:extLst>
                <a:ext uri="{FF2B5EF4-FFF2-40B4-BE49-F238E27FC236}">
                  <a16:creationId xmlns:a16="http://schemas.microsoft.com/office/drawing/2014/main" id="{3DFFE441-73BA-4DBA-A96E-4473B0D851AD}"/>
                </a:ext>
              </a:extLst>
            </p:cNvPr>
            <p:cNvSpPr/>
            <p:nvPr/>
          </p:nvSpPr>
          <p:spPr>
            <a:xfrm>
              <a:off x="3292539" y="4608978"/>
              <a:ext cx="1516649" cy="360040"/>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Consitency</a:t>
              </a:r>
              <a:r>
                <a:rPr lang="de-DE"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4" name="Rechteck 13">
              <a:extLst>
                <a:ext uri="{FF2B5EF4-FFF2-40B4-BE49-F238E27FC236}">
                  <a16:creationId xmlns:a16="http://schemas.microsoft.com/office/drawing/2014/main" id="{94A2C999-2FEE-4B21-8288-25DC6B29873E}"/>
                </a:ext>
              </a:extLst>
            </p:cNvPr>
            <p:cNvSpPr/>
            <p:nvPr/>
          </p:nvSpPr>
          <p:spPr>
            <a:xfrm>
              <a:off x="3298046" y="6040953"/>
              <a:ext cx="788282" cy="331127"/>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GDPR</a:t>
              </a: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5" name="Rechteck 14">
              <a:extLst>
                <a:ext uri="{FF2B5EF4-FFF2-40B4-BE49-F238E27FC236}">
                  <a16:creationId xmlns:a16="http://schemas.microsoft.com/office/drawing/2014/main" id="{C16FCBB2-965B-47CA-B1AD-A1DA56DDC6DD}"/>
                </a:ext>
              </a:extLst>
            </p:cNvPr>
            <p:cNvSpPr/>
            <p:nvPr/>
          </p:nvSpPr>
          <p:spPr>
            <a:xfrm>
              <a:off x="3693532" y="4095892"/>
              <a:ext cx="1627152" cy="302725"/>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Reciprocity </a:t>
              </a:r>
              <a:r>
                <a:rPr kumimoji="1" lang="en-US"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6" name="Rechteck 15">
              <a:extLst>
                <a:ext uri="{FF2B5EF4-FFF2-40B4-BE49-F238E27FC236}">
                  <a16:creationId xmlns:a16="http://schemas.microsoft.com/office/drawing/2014/main" id="{AAFC49FA-62CC-4F52-AD88-9AB473ECAAB5}"/>
                </a:ext>
              </a:extLst>
            </p:cNvPr>
            <p:cNvSpPr/>
            <p:nvPr/>
          </p:nvSpPr>
          <p:spPr>
            <a:xfrm>
              <a:off x="8280684" y="5413330"/>
              <a:ext cx="1334510" cy="360040"/>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Reliability</a:t>
              </a:r>
              <a:r>
                <a:rPr kumimoji="0" lang="en-US"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7" name="Rechteck 16">
              <a:extLst>
                <a:ext uri="{FF2B5EF4-FFF2-40B4-BE49-F238E27FC236}">
                  <a16:creationId xmlns:a16="http://schemas.microsoft.com/office/drawing/2014/main" id="{4D37E948-58FD-4C6C-8009-F7AD87834A00}"/>
                </a:ext>
              </a:extLst>
            </p:cNvPr>
            <p:cNvSpPr/>
            <p:nvPr/>
          </p:nvSpPr>
          <p:spPr>
            <a:xfrm>
              <a:off x="9198006" y="5987651"/>
              <a:ext cx="1708610" cy="360040"/>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defRPr/>
              </a:pPr>
              <a:r>
                <a:rPr lang="en-US" sz="14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Predictability &amp; Accountability  </a:t>
              </a:r>
              <a:r>
                <a:rPr kumimoji="0" lang="en-US" sz="14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8" name="Rechteck 17">
              <a:extLst>
                <a:ext uri="{FF2B5EF4-FFF2-40B4-BE49-F238E27FC236}">
                  <a16:creationId xmlns:a16="http://schemas.microsoft.com/office/drawing/2014/main" id="{03DF4EC4-EB26-459D-90C9-F197BA97A6F6}"/>
                </a:ext>
              </a:extLst>
            </p:cNvPr>
            <p:cNvSpPr/>
            <p:nvPr/>
          </p:nvSpPr>
          <p:spPr>
            <a:xfrm>
              <a:off x="6621867" y="5404413"/>
              <a:ext cx="1607638" cy="360040"/>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Controllability</a:t>
              </a:r>
              <a:r>
                <a:rPr kumimoji="1" lang="en-US"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r>
                <a:rPr kumimoji="0" lang="en-US"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19" name="Rechteck 18">
              <a:extLst>
                <a:ext uri="{FF2B5EF4-FFF2-40B4-BE49-F238E27FC236}">
                  <a16:creationId xmlns:a16="http://schemas.microsoft.com/office/drawing/2014/main" id="{6850528B-79E7-48FC-BF9D-21C123E52F71}"/>
                </a:ext>
              </a:extLst>
            </p:cNvPr>
            <p:cNvSpPr/>
            <p:nvPr/>
          </p:nvSpPr>
          <p:spPr>
            <a:xfrm>
              <a:off x="7889272" y="5982366"/>
              <a:ext cx="1237441" cy="389714"/>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Transparency        </a:t>
              </a:r>
            </a:p>
          </p:txBody>
        </p:sp>
        <p:sp>
          <p:nvSpPr>
            <p:cNvPr id="20" name="Textframe 1058192">
              <a:extLst>
                <a:ext uri="{FF2B5EF4-FFF2-40B4-BE49-F238E27FC236}">
                  <a16:creationId xmlns:a16="http://schemas.microsoft.com/office/drawing/2014/main" id="{4CA22071-7364-4CAF-A982-B399E6871B72}"/>
                </a:ext>
              </a:extLst>
            </p:cNvPr>
            <p:cNvSpPr txBox="1"/>
            <p:nvPr>
              <p:custDataLst>
                <p:tags r:id="rId1"/>
              </p:custDataLst>
            </p:nvPr>
          </p:nvSpPr>
          <p:spPr>
            <a:xfrm>
              <a:off x="5227674" y="2600042"/>
              <a:ext cx="2261643" cy="330227"/>
            </a:xfrm>
            <a:prstGeom prst="rect">
              <a:avLst/>
            </a:prstGeom>
            <a:noFill/>
            <a:ln w="9525">
              <a:noFill/>
            </a:ln>
          </p:spPr>
          <p:txBody>
            <a:bodyPr vert="horz" wrap="square" lIns="72000" tIns="0" rIns="0" bIns="0" rtlCol="0" anchor="t" anchorCtr="0">
              <a:noAutofit/>
            </a:bodyPr>
            <a:lstStyle>
              <a:defPPr>
                <a:defRPr lang="en-US"/>
              </a:defPPr>
              <a:lvl1pPr fontAlgn="base">
                <a:spcBef>
                  <a:spcPct val="0"/>
                </a:spcBef>
                <a:spcAft>
                  <a:spcPct val="0"/>
                </a:spcAft>
                <a:defRPr kumimoji="1" sz="1400" b="1" kern="0">
                  <a:solidFill>
                    <a:srgbClr val="FFFFFF"/>
                  </a:solidFill>
                  <a:latin typeface="Arial Narrow"/>
                  <a:cs typeface="Arial" pitchFamily="34" charset="0"/>
                </a:defRPr>
              </a:lvl1pPr>
            </a:lstStyle>
            <a:p>
              <a:pPr lvl="0">
                <a:defRPr/>
              </a:pPr>
              <a:r>
                <a:rPr lang="en-CA" sz="1500" b="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Multiple mutual benefits</a:t>
              </a:r>
              <a:endParaRPr kumimoji="1" lang="en-CA"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21" name="Textframe 1058192">
              <a:extLst>
                <a:ext uri="{FF2B5EF4-FFF2-40B4-BE49-F238E27FC236}">
                  <a16:creationId xmlns:a16="http://schemas.microsoft.com/office/drawing/2014/main" id="{634D949A-1DD9-44B7-A74D-FB6461A60BDD}"/>
                </a:ext>
              </a:extLst>
            </p:cNvPr>
            <p:cNvSpPr txBox="1"/>
            <p:nvPr>
              <p:custDataLst>
                <p:tags r:id="rId2"/>
              </p:custDataLst>
            </p:nvPr>
          </p:nvSpPr>
          <p:spPr>
            <a:xfrm>
              <a:off x="5555036" y="1805446"/>
              <a:ext cx="1578855" cy="447560"/>
            </a:xfrm>
            <a:prstGeom prst="rect">
              <a:avLst/>
            </a:prstGeom>
            <a:noFill/>
            <a:ln w="9525">
              <a:noFill/>
            </a:ln>
          </p:spPr>
          <p:txBody>
            <a:bodyPr vert="horz" wrap="square" lIns="72000" tIns="0" rIns="0" bIns="0" rtlCol="0" anchor="t" anchorCtr="0">
              <a:noAutofit/>
            </a:bodyPr>
            <a:lstStyle>
              <a:defPPr>
                <a:defRPr lang="en-US"/>
              </a:defPPr>
              <a:lvl1pPr fontAlgn="base">
                <a:spcBef>
                  <a:spcPct val="0"/>
                </a:spcBef>
                <a:spcAft>
                  <a:spcPct val="0"/>
                </a:spcAft>
                <a:defRPr kumimoji="1" sz="1400" b="1" kern="0">
                  <a:solidFill>
                    <a:srgbClr val="FFFFFF"/>
                  </a:solidFill>
                  <a:latin typeface="Arial Narrow"/>
                  <a:cs typeface="Arial" pitchFamily="34" charset="0"/>
                </a:defRPr>
              </a:lvl1pPr>
            </a:lstStyle>
            <a:p>
              <a:pPr lvl="0" algn="ctr">
                <a:defRPr/>
              </a:pPr>
              <a:r>
                <a:rPr lang="en-CA" sz="1500" b="0" kern="120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Real Life trust experience </a:t>
              </a:r>
              <a:endParaRPr kumimoji="1" lang="en-CA" sz="1500" b="0" i="0" u="none" strike="noStrike" kern="120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CA" sz="1500" b="0" i="0" u="none" strike="noStrike" kern="120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22" name="Textframe 1058192">
              <a:extLst>
                <a:ext uri="{FF2B5EF4-FFF2-40B4-BE49-F238E27FC236}">
                  <a16:creationId xmlns:a16="http://schemas.microsoft.com/office/drawing/2014/main" id="{374EE225-F981-4D65-8837-438EDA7EA298}"/>
                </a:ext>
              </a:extLst>
            </p:cNvPr>
            <p:cNvSpPr txBox="1"/>
            <p:nvPr>
              <p:custDataLst>
                <p:tags r:id="rId3"/>
              </p:custDataLst>
            </p:nvPr>
          </p:nvSpPr>
          <p:spPr>
            <a:xfrm>
              <a:off x="4337922" y="3377677"/>
              <a:ext cx="1028460" cy="252000"/>
            </a:xfrm>
            <a:prstGeom prst="rect">
              <a:avLst/>
            </a:prstGeom>
            <a:noFill/>
            <a:ln w="9525">
              <a:noFill/>
            </a:ln>
          </p:spPr>
          <p:txBody>
            <a:bodyPr vert="horz" wrap="square" lIns="72000" tIns="0" rIns="0" bIns="0" rtlCol="0" anchor="t" anchorCtr="0">
              <a:noAutofit/>
            </a:bodyPr>
            <a:lstStyle>
              <a:defPPr>
                <a:defRPr lang="en-US"/>
              </a:defPPr>
              <a:lvl1pPr fontAlgn="base">
                <a:spcBef>
                  <a:spcPct val="0"/>
                </a:spcBef>
                <a:spcAft>
                  <a:spcPct val="0"/>
                </a:spcAft>
                <a:defRPr kumimoji="1" sz="1400" b="1" kern="0">
                  <a:solidFill>
                    <a:srgbClr val="FFFFFF"/>
                  </a:solidFill>
                  <a:latin typeface="Arial Narrow"/>
                  <a:cs typeface="Arial" pitchFamily="34" charset="0"/>
                </a:defRPr>
              </a:lvl1pPr>
            </a:lstStyle>
            <a:p>
              <a:pPr lvl="0">
                <a:defRPr/>
              </a:pPr>
              <a:r>
                <a:rPr lang="en-US" sz="1500" b="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Significance</a:t>
              </a:r>
              <a:endParaRPr kumimoji="1" lang="en-US" sz="1500" b="0" i="0" u="none" strike="noStrike" kern="0" cap="none" spc="0" normalizeH="0" baseline="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23" name="Rechteck 22">
              <a:extLst>
                <a:ext uri="{FF2B5EF4-FFF2-40B4-BE49-F238E27FC236}">
                  <a16:creationId xmlns:a16="http://schemas.microsoft.com/office/drawing/2014/main" id="{6C9983AF-0F77-468A-81BF-C35712FFBE94}"/>
                </a:ext>
              </a:extLst>
            </p:cNvPr>
            <p:cNvSpPr/>
            <p:nvPr/>
          </p:nvSpPr>
          <p:spPr>
            <a:xfrm>
              <a:off x="7463584" y="4096324"/>
              <a:ext cx="1679112" cy="359608"/>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0" cap="none" spc="0" normalizeH="0" baseline="0" noProof="0" dirty="0" err="1">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Selfeffiancy</a:t>
              </a: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24" name="Textframe 1058192">
              <a:extLst>
                <a:ext uri="{FF2B5EF4-FFF2-40B4-BE49-F238E27FC236}">
                  <a16:creationId xmlns:a16="http://schemas.microsoft.com/office/drawing/2014/main" id="{F406687A-3CD6-422E-8FC6-D7A481DEA8CE}"/>
                </a:ext>
              </a:extLst>
            </p:cNvPr>
            <p:cNvSpPr txBox="1"/>
            <p:nvPr>
              <p:custDataLst>
                <p:tags r:id="rId4"/>
              </p:custDataLst>
            </p:nvPr>
          </p:nvSpPr>
          <p:spPr>
            <a:xfrm>
              <a:off x="7008787" y="3385782"/>
              <a:ext cx="1762014" cy="252000"/>
            </a:xfrm>
            <a:prstGeom prst="rect">
              <a:avLst/>
            </a:prstGeom>
            <a:noFill/>
            <a:ln w="9525">
              <a:noFill/>
            </a:ln>
          </p:spPr>
          <p:txBody>
            <a:bodyPr vert="horz" wrap="square" lIns="72000" tIns="0" rIns="0" bIns="0" rtlCol="0" anchor="t" anchorCtr="0">
              <a:noAutofit/>
            </a:bodyPr>
            <a:lstStyle>
              <a:defPPr>
                <a:defRPr lang="en-US"/>
              </a:defPPr>
              <a:lvl1pPr fontAlgn="base">
                <a:spcBef>
                  <a:spcPct val="0"/>
                </a:spcBef>
                <a:spcAft>
                  <a:spcPct val="0"/>
                </a:spcAft>
                <a:defRPr kumimoji="1" sz="1400" b="1" kern="0">
                  <a:solidFill>
                    <a:srgbClr val="FFFFFF"/>
                  </a:solidFill>
                  <a:latin typeface="Arial Narrow"/>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Reputation </a:t>
              </a:r>
              <a:r>
                <a:rPr lang="de-DE" sz="1500" b="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of</a:t>
              </a:r>
              <a:r>
                <a:rPr lang="de-DE" sz="1500" b="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r>
                <a:rPr lang="de-DE" sz="1500" b="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the</a:t>
              </a:r>
              <a:r>
                <a:rPr lang="de-DE" sz="1500" b="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r>
                <a:rPr lang="de-DE" sz="1500" b="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user</a:t>
              </a:r>
              <a:r>
                <a:rPr kumimoji="1"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25" name="Rechteck 24">
              <a:extLst>
                <a:ext uri="{FF2B5EF4-FFF2-40B4-BE49-F238E27FC236}">
                  <a16:creationId xmlns:a16="http://schemas.microsoft.com/office/drawing/2014/main" id="{DEB91B1E-3B25-4610-81BD-B43DFBA7EC72}"/>
                </a:ext>
              </a:extLst>
            </p:cNvPr>
            <p:cNvSpPr/>
            <p:nvPr/>
          </p:nvSpPr>
          <p:spPr>
            <a:xfrm>
              <a:off x="685807" y="2669064"/>
              <a:ext cx="1224136" cy="360040"/>
            </a:xfrm>
            <a:prstGeom prst="rect">
              <a:avLst/>
            </a:prstGeom>
            <a:noFill/>
            <a:ln w="55000" cap="flat" cmpd="thickThin"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BE757"/>
                  </a:solidFill>
                  <a:effectLst/>
                  <a:uLnTx/>
                  <a:uFillTx/>
                  <a:latin typeface="Calibri" panose="020F0502020204030204"/>
                  <a:ea typeface="+mn-ea"/>
                  <a:cs typeface="+mn-cs"/>
                </a:rPr>
                <a:t>4. </a:t>
              </a:r>
              <a:r>
                <a:rPr lang="de-DE" sz="1600" kern="0" dirty="0">
                  <a:solidFill>
                    <a:srgbClr val="FBE757"/>
                  </a:solidFill>
                  <a:latin typeface="Calibri" panose="020F0502020204030204"/>
                </a:rPr>
                <a:t>Deep Connection </a:t>
              </a:r>
              <a:r>
                <a:rPr kumimoji="0" lang="de-DE" sz="1600" b="0" i="0" u="none" strike="noStrike" kern="0" cap="none" spc="0" normalizeH="0" baseline="0" noProof="0" dirty="0">
                  <a:ln>
                    <a:noFill/>
                  </a:ln>
                  <a:solidFill>
                    <a:srgbClr val="FBE757"/>
                  </a:solidFill>
                  <a:effectLst/>
                  <a:uLnTx/>
                  <a:uFillTx/>
                  <a:latin typeface="Calibri" panose="020F0502020204030204"/>
                  <a:ea typeface="+mn-ea"/>
                  <a:cs typeface="+mn-cs"/>
                </a:rPr>
                <a:t>  </a:t>
              </a:r>
              <a:endParaRPr kumimoji="0" lang="en-US" sz="1600" b="0" i="0" u="none" strike="noStrike" kern="0" cap="none" spc="0" normalizeH="0" baseline="0" noProof="0" dirty="0">
                <a:ln>
                  <a:noFill/>
                </a:ln>
                <a:solidFill>
                  <a:srgbClr val="FBE757"/>
                </a:solidFill>
                <a:effectLst/>
                <a:uLnTx/>
                <a:uFillTx/>
                <a:latin typeface="Calibri" panose="020F0502020204030204"/>
                <a:ea typeface="+mn-ea"/>
                <a:cs typeface="+mn-cs"/>
              </a:endParaRPr>
            </a:p>
          </p:txBody>
        </p:sp>
        <p:sp>
          <p:nvSpPr>
            <p:cNvPr id="26" name="Rechteck 25">
              <a:extLst>
                <a:ext uri="{FF2B5EF4-FFF2-40B4-BE49-F238E27FC236}">
                  <a16:creationId xmlns:a16="http://schemas.microsoft.com/office/drawing/2014/main" id="{47B5A34B-7B51-44EB-8128-7E092BBDFC16}"/>
                </a:ext>
              </a:extLst>
            </p:cNvPr>
            <p:cNvSpPr/>
            <p:nvPr/>
          </p:nvSpPr>
          <p:spPr>
            <a:xfrm>
              <a:off x="5571251" y="4083312"/>
              <a:ext cx="1428410" cy="360040"/>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Context</a:t>
              </a:r>
              <a:r>
                <a:rPr lang="de-DE"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27" name="Rechteck 26">
              <a:extLst>
                <a:ext uri="{FF2B5EF4-FFF2-40B4-BE49-F238E27FC236}">
                  <a16:creationId xmlns:a16="http://schemas.microsoft.com/office/drawing/2014/main" id="{3FCB6FB0-87E1-47DC-A44B-8CF92F2CB42F}"/>
                </a:ext>
              </a:extLst>
            </p:cNvPr>
            <p:cNvSpPr/>
            <p:nvPr/>
          </p:nvSpPr>
          <p:spPr>
            <a:xfrm>
              <a:off x="8716402" y="4612149"/>
              <a:ext cx="730910" cy="604257"/>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etc.       </a:t>
              </a:r>
            </a:p>
          </p:txBody>
        </p:sp>
        <p:sp>
          <p:nvSpPr>
            <p:cNvPr id="28" name="Rechteck 27">
              <a:extLst>
                <a:ext uri="{FF2B5EF4-FFF2-40B4-BE49-F238E27FC236}">
                  <a16:creationId xmlns:a16="http://schemas.microsoft.com/office/drawing/2014/main" id="{1C742B90-6AA6-41B2-BCBE-D4BF8756C959}"/>
                </a:ext>
              </a:extLst>
            </p:cNvPr>
            <p:cNvSpPr/>
            <p:nvPr/>
          </p:nvSpPr>
          <p:spPr>
            <a:xfrm>
              <a:off x="4225651" y="6033565"/>
              <a:ext cx="1167074" cy="372088"/>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Regulations        </a:t>
              </a:r>
            </a:p>
          </p:txBody>
        </p:sp>
        <p:sp>
          <p:nvSpPr>
            <p:cNvPr id="29" name="Rechteck 28">
              <a:extLst>
                <a:ext uri="{FF2B5EF4-FFF2-40B4-BE49-F238E27FC236}">
                  <a16:creationId xmlns:a16="http://schemas.microsoft.com/office/drawing/2014/main" id="{B43F9775-3113-4A59-8162-66D4B052B4E3}"/>
                </a:ext>
              </a:extLst>
            </p:cNvPr>
            <p:cNvSpPr/>
            <p:nvPr/>
          </p:nvSpPr>
          <p:spPr>
            <a:xfrm>
              <a:off x="6616505" y="5984668"/>
              <a:ext cx="1330359" cy="334772"/>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Accessibility</a:t>
              </a:r>
              <a:r>
                <a:rPr kumimoji="0" lang="en-US"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30" name="Textframe 1058192">
              <a:extLst>
                <a:ext uri="{FF2B5EF4-FFF2-40B4-BE49-F238E27FC236}">
                  <a16:creationId xmlns:a16="http://schemas.microsoft.com/office/drawing/2014/main" id="{F6ADE53E-AB36-4930-8636-9AAF28F7F286}"/>
                </a:ext>
              </a:extLst>
            </p:cNvPr>
            <p:cNvSpPr txBox="1"/>
            <p:nvPr>
              <p:custDataLst>
                <p:tags r:id="rId5"/>
              </p:custDataLst>
            </p:nvPr>
          </p:nvSpPr>
          <p:spPr>
            <a:xfrm>
              <a:off x="7323636" y="1294468"/>
              <a:ext cx="2604786" cy="583022"/>
            </a:xfrm>
            <a:prstGeom prst="rect">
              <a:avLst/>
            </a:prstGeom>
            <a:noFill/>
            <a:ln w="9525">
              <a:noFill/>
            </a:ln>
          </p:spPr>
          <p:txBody>
            <a:bodyPr vert="horz" wrap="square" lIns="72000" tIns="0" rIns="0" bIns="0" rtlCol="0" anchor="t" anchorCtr="0">
              <a:noAutofit/>
            </a:bodyPr>
            <a:lstStyle>
              <a:defPPr>
                <a:defRPr lang="en-US"/>
              </a:defPPr>
              <a:lvl1pPr fontAlgn="base">
                <a:spcBef>
                  <a:spcPct val="0"/>
                </a:spcBef>
                <a:spcAft>
                  <a:spcPct val="0"/>
                </a:spcAft>
                <a:defRPr kumimoji="1" sz="1400" b="1" kern="0">
                  <a:solidFill>
                    <a:srgbClr val="FFFFFF"/>
                  </a:solidFill>
                  <a:latin typeface="Arial Narrow"/>
                  <a:cs typeface="Arial" pitchFamily="34" charset="0"/>
                </a:defRPr>
              </a:lvl1pPr>
            </a:lstStyle>
            <a:p>
              <a:pPr lvl="0">
                <a:defRPr/>
              </a:pPr>
              <a:r>
                <a:rPr lang="en-US" sz="1800" b="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Abbreviated general representation       </a:t>
              </a:r>
              <a:endParaRPr kumimoji="1" lang="en-US" sz="1800" b="0" i="0" u="none" strike="noStrike" kern="0" cap="none" spc="0" normalizeH="0" baseline="0" dirty="0">
                <a:ln>
                  <a:noFill/>
                </a:ln>
                <a:solidFill>
                  <a:prstClr val="white"/>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31" name="Rechteck 30">
              <a:extLst>
                <a:ext uri="{FF2B5EF4-FFF2-40B4-BE49-F238E27FC236}">
                  <a16:creationId xmlns:a16="http://schemas.microsoft.com/office/drawing/2014/main" id="{F8BA9410-1F12-4F23-B5D6-13C646B997FC}"/>
                </a:ext>
              </a:extLst>
            </p:cNvPr>
            <p:cNvSpPr/>
            <p:nvPr/>
          </p:nvSpPr>
          <p:spPr>
            <a:xfrm>
              <a:off x="7448936" y="2920437"/>
              <a:ext cx="730910" cy="352554"/>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etc.       </a:t>
              </a:r>
            </a:p>
          </p:txBody>
        </p:sp>
        <p:sp>
          <p:nvSpPr>
            <p:cNvPr id="32" name="Rechteck 31">
              <a:extLst>
                <a:ext uri="{FF2B5EF4-FFF2-40B4-BE49-F238E27FC236}">
                  <a16:creationId xmlns:a16="http://schemas.microsoft.com/office/drawing/2014/main" id="{A7EAE7E6-8196-4D38-8A02-3ED6009B49AA}"/>
                </a:ext>
              </a:extLst>
            </p:cNvPr>
            <p:cNvSpPr/>
            <p:nvPr/>
          </p:nvSpPr>
          <p:spPr>
            <a:xfrm>
              <a:off x="9666371" y="5413403"/>
              <a:ext cx="672901" cy="419554"/>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etc.       </a:t>
              </a:r>
            </a:p>
          </p:txBody>
        </p:sp>
        <p:sp>
          <p:nvSpPr>
            <p:cNvPr id="33" name="Rectangle 70">
              <a:extLst>
                <a:ext uri="{FF2B5EF4-FFF2-40B4-BE49-F238E27FC236}">
                  <a16:creationId xmlns:a16="http://schemas.microsoft.com/office/drawing/2014/main" id="{135A3B4A-C858-4746-A8BA-31DA8706FA4C}"/>
                </a:ext>
              </a:extLst>
            </p:cNvPr>
            <p:cNvSpPr>
              <a:spLocks noChangeArrowheads="1"/>
            </p:cNvSpPr>
            <p:nvPr/>
          </p:nvSpPr>
          <p:spPr bwMode="auto">
            <a:xfrm>
              <a:off x="10351790" y="6985799"/>
              <a:ext cx="2053946" cy="278576"/>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
          <p:nvSpPr>
            <p:cNvPr id="34" name="Rechteck 33">
              <a:extLst>
                <a:ext uri="{FF2B5EF4-FFF2-40B4-BE49-F238E27FC236}">
                  <a16:creationId xmlns:a16="http://schemas.microsoft.com/office/drawing/2014/main" id="{9B45BACF-EBDD-436B-A428-BAB444B91F74}"/>
                </a:ext>
              </a:extLst>
            </p:cNvPr>
            <p:cNvSpPr/>
            <p:nvPr/>
          </p:nvSpPr>
          <p:spPr>
            <a:xfrm>
              <a:off x="5565196" y="6024422"/>
              <a:ext cx="1034455" cy="295017"/>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Ethics &amp; Data Policy        </a:t>
              </a:r>
            </a:p>
          </p:txBody>
        </p:sp>
        <p:cxnSp>
          <p:nvCxnSpPr>
            <p:cNvPr id="35" name="Gerader Verbinder 34">
              <a:extLst>
                <a:ext uri="{FF2B5EF4-FFF2-40B4-BE49-F238E27FC236}">
                  <a16:creationId xmlns:a16="http://schemas.microsoft.com/office/drawing/2014/main" id="{03CB119E-E957-44F2-B433-C9C511B31BF3}"/>
                </a:ext>
              </a:extLst>
            </p:cNvPr>
            <p:cNvCxnSpPr>
              <a:cxnSpLocks/>
            </p:cNvCxnSpPr>
            <p:nvPr/>
          </p:nvCxnSpPr>
          <p:spPr>
            <a:xfrm>
              <a:off x="6599651" y="5347152"/>
              <a:ext cx="0" cy="1115251"/>
            </a:xfrm>
            <a:prstGeom prst="line">
              <a:avLst/>
            </a:prstGeom>
            <a:noFill/>
            <a:ln w="19050" cap="flat" cmpd="sng" algn="ctr">
              <a:solidFill>
                <a:srgbClr val="F2F0FF"/>
              </a:solidFill>
              <a:prstDash val="solid"/>
              <a:miter lim="800000"/>
            </a:ln>
            <a:effectLst/>
          </p:spPr>
        </p:cxnSp>
        <p:sp>
          <p:nvSpPr>
            <p:cNvPr id="36" name="Textframe 1058192">
              <a:extLst>
                <a:ext uri="{FF2B5EF4-FFF2-40B4-BE49-F238E27FC236}">
                  <a16:creationId xmlns:a16="http://schemas.microsoft.com/office/drawing/2014/main" id="{73B4058F-F39D-48CA-B741-85C95912CD20}"/>
                </a:ext>
              </a:extLst>
            </p:cNvPr>
            <p:cNvSpPr txBox="1"/>
            <p:nvPr>
              <p:custDataLst>
                <p:tags r:id="rId6"/>
              </p:custDataLst>
            </p:nvPr>
          </p:nvSpPr>
          <p:spPr>
            <a:xfrm>
              <a:off x="5733634" y="3404013"/>
              <a:ext cx="1221659" cy="259674"/>
            </a:xfrm>
            <a:prstGeom prst="rect">
              <a:avLst/>
            </a:prstGeom>
            <a:noFill/>
            <a:ln w="9525">
              <a:noFill/>
            </a:ln>
          </p:spPr>
          <p:txBody>
            <a:bodyPr vert="horz" wrap="square" lIns="72000" tIns="0" rIns="0" bIns="0" rtlCol="0" anchor="t" anchorCtr="0">
              <a:noAutofit/>
            </a:bodyPr>
            <a:lstStyle>
              <a:defPPr>
                <a:defRPr lang="en-US"/>
              </a:defPPr>
              <a:lvl1pPr fontAlgn="base">
                <a:spcBef>
                  <a:spcPct val="0"/>
                </a:spcBef>
                <a:spcAft>
                  <a:spcPct val="0"/>
                </a:spcAft>
                <a:defRPr kumimoji="1" sz="1400" b="1" kern="0">
                  <a:solidFill>
                    <a:srgbClr val="FFFFFF"/>
                  </a:solidFill>
                  <a:latin typeface="Arial Narrow"/>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1500" b="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Belonging</a:t>
              </a:r>
              <a:r>
                <a:rPr lang="de-DE" sz="1500" b="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&amp; Affiliation </a:t>
              </a:r>
              <a:r>
                <a:rPr kumimoji="1"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sp>
          <p:nvSpPr>
            <p:cNvPr id="37" name="Pfeil: nach unten gekrümmt 36">
              <a:extLst>
                <a:ext uri="{FF2B5EF4-FFF2-40B4-BE49-F238E27FC236}">
                  <a16:creationId xmlns:a16="http://schemas.microsoft.com/office/drawing/2014/main" id="{4A2C97D4-2BE8-4785-A664-351FA2A0F11C}"/>
                </a:ext>
              </a:extLst>
            </p:cNvPr>
            <p:cNvSpPr/>
            <p:nvPr/>
          </p:nvSpPr>
          <p:spPr>
            <a:xfrm rot="18819981">
              <a:off x="1916566" y="4860199"/>
              <a:ext cx="942269" cy="422076"/>
            </a:xfrm>
            <a:prstGeom prst="curvedDownArrow">
              <a:avLst/>
            </a:prstGeom>
            <a:solidFill>
              <a:srgbClr val="B9BA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Univers"/>
                <a:ea typeface="+mn-ea"/>
                <a:cs typeface="+mn-cs"/>
              </a:endParaRPr>
            </a:p>
          </p:txBody>
        </p:sp>
        <p:sp>
          <p:nvSpPr>
            <p:cNvPr id="38" name="Pfeil: nach unten gekrümmt 37">
              <a:extLst>
                <a:ext uri="{FF2B5EF4-FFF2-40B4-BE49-F238E27FC236}">
                  <a16:creationId xmlns:a16="http://schemas.microsoft.com/office/drawing/2014/main" id="{19663170-391F-445F-B875-A536A46A58F0}"/>
                </a:ext>
              </a:extLst>
            </p:cNvPr>
            <p:cNvSpPr/>
            <p:nvPr/>
          </p:nvSpPr>
          <p:spPr>
            <a:xfrm rot="18819981">
              <a:off x="3113880" y="3455215"/>
              <a:ext cx="942269" cy="422076"/>
            </a:xfrm>
            <a:prstGeom prst="curvedDownArrow">
              <a:avLst/>
            </a:prstGeom>
            <a:solidFill>
              <a:srgbClr val="B9BA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0" cap="none" spc="0" normalizeH="0" baseline="0" noProof="0">
                <a:ln>
                  <a:noFill/>
                </a:ln>
                <a:solidFill>
                  <a:prstClr val="black"/>
                </a:solidFill>
                <a:effectLst/>
                <a:uLnTx/>
                <a:uFillTx/>
                <a:latin typeface="Univers"/>
                <a:ea typeface="+mn-ea"/>
                <a:cs typeface="+mn-cs"/>
              </a:endParaRPr>
            </a:p>
          </p:txBody>
        </p:sp>
        <p:sp>
          <p:nvSpPr>
            <p:cNvPr id="39" name="Pfeil: nach unten gekrümmt 38">
              <a:extLst>
                <a:ext uri="{FF2B5EF4-FFF2-40B4-BE49-F238E27FC236}">
                  <a16:creationId xmlns:a16="http://schemas.microsoft.com/office/drawing/2014/main" id="{D91989C1-271C-484C-9460-990E9A6D8901}"/>
                </a:ext>
              </a:extLst>
            </p:cNvPr>
            <p:cNvSpPr/>
            <p:nvPr/>
          </p:nvSpPr>
          <p:spPr>
            <a:xfrm rot="18819981">
              <a:off x="4352898" y="2059934"/>
              <a:ext cx="942269" cy="422076"/>
            </a:xfrm>
            <a:prstGeom prst="curvedDownArrow">
              <a:avLst/>
            </a:prstGeom>
            <a:solidFill>
              <a:srgbClr val="B9BA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500" b="0" i="0" u="none" strike="noStrike" kern="0" cap="none" spc="0" normalizeH="0" baseline="0" noProof="0">
                <a:ln>
                  <a:noFill/>
                </a:ln>
                <a:solidFill>
                  <a:prstClr val="black"/>
                </a:solidFill>
                <a:effectLst/>
                <a:uLnTx/>
                <a:uFillTx/>
                <a:latin typeface="Univers"/>
                <a:ea typeface="+mn-ea"/>
                <a:cs typeface="+mn-cs"/>
              </a:endParaRPr>
            </a:p>
          </p:txBody>
        </p:sp>
        <p:sp>
          <p:nvSpPr>
            <p:cNvPr id="40" name="Rechteck 39">
              <a:extLst>
                <a:ext uri="{FF2B5EF4-FFF2-40B4-BE49-F238E27FC236}">
                  <a16:creationId xmlns:a16="http://schemas.microsoft.com/office/drawing/2014/main" id="{14B543EA-D765-4B72-B1ED-20DFE0F1AB87}"/>
                </a:ext>
              </a:extLst>
            </p:cNvPr>
            <p:cNvSpPr/>
            <p:nvPr/>
          </p:nvSpPr>
          <p:spPr>
            <a:xfrm>
              <a:off x="10673852" y="5472917"/>
              <a:ext cx="1716294" cy="360040"/>
            </a:xfrm>
            <a:prstGeom prst="rect">
              <a:avLst/>
            </a:prstGeom>
            <a:noFill/>
            <a:ln w="55000" cap="flat" cmpd="thickThin" algn="ctr">
              <a:noFill/>
              <a:prstDash val="solid"/>
            </a:ln>
            <a:effectLst/>
          </p:spPr>
          <p:txBody>
            <a:bodyPr rtlCol="0" anchor="ctr"/>
            <a:lstStyle/>
            <a:p>
              <a:pPr lvl="0">
                <a:defRPr/>
              </a:pPr>
              <a:r>
                <a:rPr kumimoji="0" lang="en-US" sz="1600" b="0" i="0" u="none" strike="noStrike" kern="0" cap="none" spc="0" normalizeH="0" baseline="0" noProof="0" dirty="0">
                  <a:ln>
                    <a:noFill/>
                  </a:ln>
                  <a:solidFill>
                    <a:srgbClr val="FBE757"/>
                  </a:solidFill>
                  <a:effectLst/>
                  <a:uLnTx/>
                  <a:uFillTx/>
                  <a:latin typeface="Calibri" panose="020F0502020204030204"/>
                  <a:ea typeface="+mn-ea"/>
                  <a:cs typeface="+mn-cs"/>
                </a:rPr>
                <a:t>2. </a:t>
              </a:r>
              <a:r>
                <a:rPr lang="en-US" sz="1600" kern="0" dirty="0">
                  <a:solidFill>
                    <a:srgbClr val="FBE757"/>
                  </a:solidFill>
                </a:rPr>
                <a:t>Fundamentals of trust</a:t>
              </a:r>
              <a:endParaRPr kumimoji="0" lang="en-US" sz="1600" b="0" i="0" u="none" strike="noStrike" kern="0" cap="none" spc="0" normalizeH="0" baseline="0" noProof="0" dirty="0">
                <a:ln>
                  <a:noFill/>
                </a:ln>
                <a:solidFill>
                  <a:srgbClr val="FBE757"/>
                </a:solidFill>
                <a:effectLst/>
                <a:uLnTx/>
                <a:uFillTx/>
                <a:latin typeface="Calibri" panose="020F0502020204030204"/>
                <a:ea typeface="+mn-ea"/>
                <a:cs typeface="+mn-cs"/>
              </a:endParaRPr>
            </a:p>
          </p:txBody>
        </p:sp>
        <p:sp>
          <p:nvSpPr>
            <p:cNvPr id="42" name="Rechteck 41">
              <a:extLst>
                <a:ext uri="{FF2B5EF4-FFF2-40B4-BE49-F238E27FC236}">
                  <a16:creationId xmlns:a16="http://schemas.microsoft.com/office/drawing/2014/main" id="{8F595F6D-E8B2-4B8D-8D77-5BCEE7D78C26}"/>
                </a:ext>
              </a:extLst>
            </p:cNvPr>
            <p:cNvSpPr/>
            <p:nvPr/>
          </p:nvSpPr>
          <p:spPr>
            <a:xfrm>
              <a:off x="5083002" y="4667179"/>
              <a:ext cx="1516649" cy="360040"/>
            </a:xfrm>
            <a:prstGeom prst="rect">
              <a:avLst/>
            </a:prstGeom>
            <a:noFill/>
            <a:ln w="55000" cap="flat" cmpd="thickThin"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Decision-Architectures</a:t>
              </a:r>
              <a:r>
                <a:rPr lang="de-DE" sz="15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r>
                <a:rPr kumimoji="0" lang="de-DE" sz="1500" b="0" i="0" u="none" strike="noStrike" kern="0" cap="none" spc="0" normalizeH="0" baseline="0" noProof="0" dirty="0">
                  <a:ln>
                    <a:noFill/>
                  </a:ln>
                  <a:solidFill>
                    <a:srgbClr val="F2F0FF"/>
                  </a:solidFill>
                  <a:effectLst/>
                  <a:uLnTx/>
                  <a:uFillTx/>
                  <a:latin typeface="Calibri Light" panose="020F0302020204030204" pitchFamily="34" charset="0"/>
                  <a:ea typeface="Tahoma" panose="020B0604030504040204" pitchFamily="34" charset="0"/>
                  <a:cs typeface="Calibri Light" panose="020F0302020204030204" pitchFamily="34" charset="0"/>
                </a:rPr>
                <a:t>      </a:t>
              </a:r>
            </a:p>
          </p:txBody>
        </p:sp>
      </p:grpSp>
      <p:sp>
        <p:nvSpPr>
          <p:cNvPr id="43" name="Rectangle 70">
            <a:extLst>
              <a:ext uri="{FF2B5EF4-FFF2-40B4-BE49-F238E27FC236}">
                <a16:creationId xmlns:a16="http://schemas.microsoft.com/office/drawing/2014/main" id="{3DA3B478-D3F6-46EC-9088-A7FECFFD2F2F}"/>
              </a:ext>
            </a:extLst>
          </p:cNvPr>
          <p:cNvSpPr>
            <a:spLocks noChangeArrowheads="1"/>
          </p:cNvSpPr>
          <p:nvPr/>
        </p:nvSpPr>
        <p:spPr bwMode="auto">
          <a:xfrm>
            <a:off x="2461003" y="6211075"/>
            <a:ext cx="2053946" cy="278576"/>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1" lang="de-DE" sz="14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Correct</a:t>
            </a:r>
            <a:r>
              <a:rPr kumimoji="1" lang="de-DE" sz="14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non </a:t>
            </a:r>
            <a:r>
              <a:rPr kumimoji="1" lang="de-DE" sz="14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biased</a:t>
            </a:r>
            <a:r>
              <a:rPr kumimoji="1" lang="de-DE" sz="14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Data  </a:t>
            </a:r>
          </a:p>
        </p:txBody>
      </p:sp>
      <p:sp>
        <p:nvSpPr>
          <p:cNvPr id="44" name="Rectangle 70">
            <a:extLst>
              <a:ext uri="{FF2B5EF4-FFF2-40B4-BE49-F238E27FC236}">
                <a16:creationId xmlns:a16="http://schemas.microsoft.com/office/drawing/2014/main" id="{07EA4315-6A60-4FB5-B61B-4349C62237A9}"/>
              </a:ext>
            </a:extLst>
          </p:cNvPr>
          <p:cNvSpPr>
            <a:spLocks noChangeArrowheads="1"/>
          </p:cNvSpPr>
          <p:nvPr/>
        </p:nvSpPr>
        <p:spPr bwMode="auto">
          <a:xfrm>
            <a:off x="6737173" y="6252014"/>
            <a:ext cx="3431899" cy="287533"/>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1" lang="de-DE" sz="14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Efficient</a:t>
            </a:r>
            <a:r>
              <a:rPr kumimoji="1" lang="de-DE" sz="14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and </a:t>
            </a:r>
            <a:r>
              <a:rPr kumimoji="1" lang="de-DE" sz="14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effective</a:t>
            </a:r>
            <a:r>
              <a:rPr kumimoji="1" lang="de-DE" sz="14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r>
              <a:rPr kumimoji="1" lang="de-DE" sz="1400" kern="0" dirty="0" err="1">
                <a:solidFill>
                  <a:srgbClr val="F2F0FF"/>
                </a:solidFill>
                <a:latin typeface="Calibri Light" panose="020F0302020204030204" pitchFamily="34" charset="0"/>
                <a:ea typeface="Tahoma" panose="020B0604030504040204" pitchFamily="34" charset="0"/>
                <a:cs typeface="Calibri Light" panose="020F0302020204030204" pitchFamily="34" charset="0"/>
              </a:rPr>
              <a:t>processes</a:t>
            </a:r>
            <a:r>
              <a:rPr kumimoji="1" lang="de-DE" sz="1400" kern="0" dirty="0">
                <a:solidFill>
                  <a:srgbClr val="F2F0FF"/>
                </a:solidFill>
                <a:latin typeface="Calibri Light" panose="020F0302020204030204" pitchFamily="34" charset="0"/>
                <a:ea typeface="Tahoma" panose="020B0604030504040204" pitchFamily="34" charset="0"/>
                <a:cs typeface="Calibri Light" panose="020F0302020204030204" pitchFamily="34" charset="0"/>
              </a:rPr>
              <a:t>   </a:t>
            </a:r>
          </a:p>
        </p:txBody>
      </p:sp>
      <p:sp>
        <p:nvSpPr>
          <p:cNvPr id="45" name="Rechteck 44">
            <a:extLst>
              <a:ext uri="{FF2B5EF4-FFF2-40B4-BE49-F238E27FC236}">
                <a16:creationId xmlns:a16="http://schemas.microsoft.com/office/drawing/2014/main" id="{E953D36F-6DDC-409F-8D06-F0CC5444D292}"/>
              </a:ext>
            </a:extLst>
          </p:cNvPr>
          <p:cNvSpPr/>
          <p:nvPr/>
        </p:nvSpPr>
        <p:spPr>
          <a:xfrm>
            <a:off x="449916" y="141139"/>
            <a:ext cx="10658940" cy="523220"/>
          </a:xfrm>
          <a:prstGeom prst="rect">
            <a:avLst/>
          </a:prstGeom>
        </p:spPr>
        <p:txBody>
          <a:bodyPr wrap="square">
            <a:spAutoFit/>
          </a:bodyPr>
          <a:lstStyle/>
          <a:p>
            <a:pPr>
              <a:defRPr/>
            </a:pP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Building Digital Trust in Digital Health Care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solutions</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endParaRPr kumimoji="0" lang="de-DE" sz="2800" b="0" i="0" u="none" strike="noStrike" kern="1200" cap="none" spc="0" normalizeH="0" baseline="0" noProof="0" dirty="0">
              <a:ln>
                <a:noFill/>
              </a:ln>
              <a:solidFill>
                <a:prstClr val="white"/>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46631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FC97CFF-62CD-45B2-B614-1CD2A0484193}"/>
              </a:ext>
            </a:extLst>
          </p:cNvPr>
          <p:cNvSpPr/>
          <p:nvPr/>
        </p:nvSpPr>
        <p:spPr>
          <a:xfrm>
            <a:off x="1365011" y="2474893"/>
            <a:ext cx="10658940" cy="954107"/>
          </a:xfrm>
          <a:prstGeom prst="rect">
            <a:avLst/>
          </a:prstGeom>
        </p:spPr>
        <p:txBody>
          <a:bodyPr wrap="square">
            <a:spAutoFit/>
          </a:bodyPr>
          <a:lstStyle/>
          <a:p>
            <a:pPr>
              <a:defRPr/>
            </a:pP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To</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influence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human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health</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and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climate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behaviour</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effective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communication</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needs</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to</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be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done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endParaRPr kumimoji="0" lang="de-DE" sz="2800" b="0" i="0" u="none" strike="noStrike" kern="1200" cap="none" spc="0" normalizeH="0" baseline="0" noProof="0" dirty="0">
              <a:ln>
                <a:noFill/>
              </a:ln>
              <a:solidFill>
                <a:prstClr val="white"/>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pic>
        <p:nvPicPr>
          <p:cNvPr id="3" name="Grafik 2">
            <a:extLst>
              <a:ext uri="{FF2B5EF4-FFF2-40B4-BE49-F238E27FC236}">
                <a16:creationId xmlns:a16="http://schemas.microsoft.com/office/drawing/2014/main" id="{0A5450CD-9F3D-483E-B2DD-E40D7855B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4955" y="53590"/>
            <a:ext cx="595339" cy="595339"/>
          </a:xfrm>
          <a:prstGeom prst="rect">
            <a:avLst/>
          </a:prstGeom>
        </p:spPr>
      </p:pic>
      <p:sp>
        <p:nvSpPr>
          <p:cNvPr id="4" name="Rectangle 70">
            <a:extLst>
              <a:ext uri="{FF2B5EF4-FFF2-40B4-BE49-F238E27FC236}">
                <a16:creationId xmlns:a16="http://schemas.microsoft.com/office/drawing/2014/main" id="{E8499054-5444-42C5-A61B-CBE8FAFAA150}"/>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179034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BDC76-5E86-4D07-84B5-CDE738EA4004}"/>
              </a:ext>
            </a:extLst>
          </p:cNvPr>
          <p:cNvSpPr>
            <a:spLocks noGrp="1"/>
          </p:cNvSpPr>
          <p:nvPr>
            <p:ph type="ctrTitle"/>
          </p:nvPr>
        </p:nvSpPr>
        <p:spPr/>
        <p:txBody>
          <a:bodyPr/>
          <a:lstStyle/>
          <a:p>
            <a:endParaRPr lang="en-US">
              <a:latin typeface="Calibri" panose="020F050202020403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FE643720-63EA-405C-8700-69F4B08A63FE}"/>
              </a:ext>
            </a:extLst>
          </p:cNvPr>
          <p:cNvPicPr>
            <a:picLocks noChangeAspect="1"/>
          </p:cNvPicPr>
          <p:nvPr/>
        </p:nvPicPr>
        <p:blipFill>
          <a:blip r:embed="rId2">
            <a:duotone>
              <a:schemeClr val="accent6">
                <a:shade val="45000"/>
                <a:satMod val="135000"/>
              </a:schemeClr>
              <a:prstClr val="white"/>
            </a:duotone>
          </a:blip>
          <a:stretch>
            <a:fillRect/>
          </a:stretch>
        </p:blipFill>
        <p:spPr>
          <a:xfrm flipH="1">
            <a:off x="-1" y="0"/>
            <a:ext cx="12192001" cy="5916415"/>
          </a:xfrm>
          <a:prstGeom prst="rect">
            <a:avLst/>
          </a:prstGeom>
        </p:spPr>
      </p:pic>
      <p:sp>
        <p:nvSpPr>
          <p:cNvPr id="7" name="Rechteck 6">
            <a:extLst>
              <a:ext uri="{FF2B5EF4-FFF2-40B4-BE49-F238E27FC236}">
                <a16:creationId xmlns:a16="http://schemas.microsoft.com/office/drawing/2014/main" id="{FC5864CF-5773-4404-AF00-E61BD7412307}"/>
              </a:ext>
            </a:extLst>
          </p:cNvPr>
          <p:cNvSpPr/>
          <p:nvPr/>
        </p:nvSpPr>
        <p:spPr>
          <a:xfrm>
            <a:off x="-148064" y="0"/>
            <a:ext cx="12226599" cy="6858000"/>
          </a:xfrm>
          <a:prstGeom prst="rect">
            <a:avLst/>
          </a:prstGeom>
          <a:solidFill>
            <a:srgbClr val="026DD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sp>
        <p:nvSpPr>
          <p:cNvPr id="6" name="Rechteck 5">
            <a:extLst>
              <a:ext uri="{FF2B5EF4-FFF2-40B4-BE49-F238E27FC236}">
                <a16:creationId xmlns:a16="http://schemas.microsoft.com/office/drawing/2014/main" id="{691DE5EA-45F6-419B-AF1B-96836784FD93}"/>
              </a:ext>
            </a:extLst>
          </p:cNvPr>
          <p:cNvSpPr/>
          <p:nvPr/>
        </p:nvSpPr>
        <p:spPr>
          <a:xfrm>
            <a:off x="501411" y="203066"/>
            <a:ext cx="10658940" cy="954107"/>
          </a:xfrm>
          <a:prstGeom prst="rect">
            <a:avLst/>
          </a:prstGeom>
        </p:spPr>
        <p:txBody>
          <a:bodyPr wrap="square">
            <a:spAutoFit/>
          </a:bodyPr>
          <a:lstStyle/>
          <a:p>
            <a:pPr>
              <a:defRPr/>
            </a:pP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Authentic</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information</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can</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only</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generate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the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expected</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effects</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if</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the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primary</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data</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is</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easy understandable    </a:t>
            </a:r>
          </a:p>
        </p:txBody>
      </p:sp>
      <p:sp>
        <p:nvSpPr>
          <p:cNvPr id="4" name="Rechteck 3">
            <a:extLst>
              <a:ext uri="{FF2B5EF4-FFF2-40B4-BE49-F238E27FC236}">
                <a16:creationId xmlns:a16="http://schemas.microsoft.com/office/drawing/2014/main" id="{A05B36EE-DD07-444E-98A0-E51A70306CBA}"/>
              </a:ext>
            </a:extLst>
          </p:cNvPr>
          <p:cNvSpPr/>
          <p:nvPr/>
        </p:nvSpPr>
        <p:spPr>
          <a:xfrm>
            <a:off x="511614" y="5845548"/>
            <a:ext cx="10984746" cy="923330"/>
          </a:xfrm>
          <a:prstGeom prst="rect">
            <a:avLst/>
          </a:prstGeom>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Defogging Climate Change Communication: How Cognitive Research Can Promote Effective Climate Communication, </a:t>
            </a:r>
            <a:r>
              <a:rPr lang="en-US" sz="1400" dirty="0" err="1">
                <a:solidFill>
                  <a:schemeClr val="bg1"/>
                </a:solidFill>
                <a:latin typeface="Calibri" panose="020F0502020204030204" pitchFamily="34" charset="0"/>
                <a:cs typeface="Calibri" panose="020F0502020204030204" pitchFamily="34" charset="0"/>
              </a:rPr>
              <a:t>Dorothee</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Amelung</a:t>
            </a:r>
            <a:r>
              <a:rPr lang="en-US" sz="1400" dirty="0">
                <a:solidFill>
                  <a:schemeClr val="bg1"/>
                </a:solidFill>
                <a:latin typeface="Calibri" panose="020F0502020204030204" pitchFamily="34" charset="0"/>
                <a:cs typeface="Calibri" panose="020F0502020204030204" pitchFamily="34" charset="0"/>
              </a:rPr>
              <a:t>, Helen Fischer, </a:t>
            </a:r>
            <a:r>
              <a:rPr lang="en-US" sz="1400" dirty="0" err="1">
                <a:solidFill>
                  <a:schemeClr val="bg1"/>
                </a:solidFill>
                <a:latin typeface="Calibri" panose="020F0502020204030204" pitchFamily="34" charset="0"/>
                <a:cs typeface="Calibri" panose="020F0502020204030204" pitchFamily="34" charset="0"/>
              </a:rPr>
              <a:t>Lenelis</a:t>
            </a:r>
            <a:r>
              <a:rPr lang="en-US" sz="1400" dirty="0">
                <a:solidFill>
                  <a:schemeClr val="bg1"/>
                </a:solidFill>
                <a:latin typeface="Calibri" panose="020F0502020204030204" pitchFamily="34" charset="0"/>
                <a:cs typeface="Calibri" panose="020F0502020204030204" pitchFamily="34" charset="0"/>
              </a:rPr>
              <a:t> Kruse, Rainer Sauerborn </a:t>
            </a:r>
          </a:p>
          <a:p>
            <a:r>
              <a:rPr lang="de-DE" sz="1400" dirty="0">
                <a:solidFill>
                  <a:schemeClr val="bg1"/>
                </a:solidFill>
                <a:latin typeface="Calibri" panose="020F0502020204030204" pitchFamily="34" charset="0"/>
                <a:cs typeface="Calibri" panose="020F0502020204030204" pitchFamily="34" charset="0"/>
              </a:rPr>
              <a:t>https://www.ipcc.ch/report/ar6/wg2/downloads/report/IPCC_AR6_WGII_FinalDraft_FullReport.pdf</a:t>
            </a:r>
          </a:p>
          <a:p>
            <a:endParaRPr lang="en-US" sz="1200" dirty="0">
              <a:solidFill>
                <a:schemeClr val="bg1"/>
              </a:solidFill>
              <a:latin typeface="Calibri" panose="020F0502020204030204" pitchFamily="34" charset="0"/>
              <a:cs typeface="Calibri" panose="020F0502020204030204" pitchFamily="34" charset="0"/>
            </a:endParaRPr>
          </a:p>
        </p:txBody>
      </p:sp>
      <p:sp>
        <p:nvSpPr>
          <p:cNvPr id="14" name="Rechteck 13">
            <a:extLst>
              <a:ext uri="{FF2B5EF4-FFF2-40B4-BE49-F238E27FC236}">
                <a16:creationId xmlns:a16="http://schemas.microsoft.com/office/drawing/2014/main" id="{DB2EB2C9-A9A2-46D6-81E7-0AE72F0632A5}"/>
              </a:ext>
            </a:extLst>
          </p:cNvPr>
          <p:cNvSpPr/>
          <p:nvPr/>
        </p:nvSpPr>
        <p:spPr>
          <a:xfrm>
            <a:off x="511614" y="1882534"/>
            <a:ext cx="6096000" cy="3276282"/>
          </a:xfrm>
          <a:prstGeom prst="rect">
            <a:avLst/>
          </a:prstGeom>
        </p:spPr>
        <p:txBody>
          <a:bodyPr>
            <a:spAutoFit/>
          </a:bodyPr>
          <a:lstStyle/>
          <a:p>
            <a:pPr>
              <a:lnSpc>
                <a:spcPct val="150000"/>
              </a:lnSpc>
            </a:pPr>
            <a:r>
              <a:rPr lang="en-US" sz="2000" dirty="0">
                <a:solidFill>
                  <a:schemeClr val="bg1"/>
                </a:solidFill>
                <a:latin typeface="Calibri" panose="020F0502020204030204" pitchFamily="34" charset="0"/>
                <a:cs typeface="Calibri" panose="020F0502020204030204" pitchFamily="34" charset="0"/>
              </a:rPr>
              <a:t>The scientists work out three iterations of the Assessment Reports, which are rigorously evaluated—</a:t>
            </a:r>
          </a:p>
          <a:p>
            <a:pPr marL="342900" indent="-342900">
              <a:lnSpc>
                <a:spcPct val="150000"/>
              </a:lnSpc>
              <a:buAutoNum type="arabicPeriod"/>
            </a:pPr>
            <a:r>
              <a:rPr lang="en-US" sz="2000" dirty="0">
                <a:solidFill>
                  <a:schemeClr val="bg1"/>
                </a:solidFill>
                <a:latin typeface="Calibri" panose="020F0502020204030204" pitchFamily="34" charset="0"/>
                <a:cs typeface="Calibri" panose="020F0502020204030204" pitchFamily="34" charset="0"/>
              </a:rPr>
              <a:t>by experts and then</a:t>
            </a:r>
          </a:p>
          <a:p>
            <a:pPr marL="342900" indent="-342900">
              <a:lnSpc>
                <a:spcPct val="150000"/>
              </a:lnSpc>
              <a:buAutoNum type="arabicPeriod"/>
            </a:pPr>
            <a:r>
              <a:rPr lang="en-US" sz="2000" dirty="0">
                <a:solidFill>
                  <a:schemeClr val="bg1"/>
                </a:solidFill>
                <a:latin typeface="Calibri" panose="020F0502020204030204" pitchFamily="34" charset="0"/>
                <a:cs typeface="Calibri" panose="020F0502020204030204" pitchFamily="34" charset="0"/>
              </a:rPr>
              <a:t>by the public as the </a:t>
            </a:r>
          </a:p>
          <a:p>
            <a:pPr marL="342900" indent="-342900">
              <a:lnSpc>
                <a:spcPct val="150000"/>
              </a:lnSpc>
              <a:buAutoNum type="arabicPeriod"/>
            </a:pPr>
            <a:r>
              <a:rPr lang="en-US" sz="2000" dirty="0">
                <a:solidFill>
                  <a:schemeClr val="bg1"/>
                </a:solidFill>
                <a:latin typeface="Calibri" panose="020F0502020204030204" pitchFamily="34" charset="0"/>
                <a:cs typeface="Calibri" panose="020F0502020204030204" pitchFamily="34" charset="0"/>
              </a:rPr>
              <a:t>pre-final drafts are made available on the internet. </a:t>
            </a:r>
          </a:p>
          <a:p>
            <a:pPr marL="342900" indent="-342900">
              <a:lnSpc>
                <a:spcPct val="150000"/>
              </a:lnSpc>
              <a:buAutoNum type="arabicPeriod"/>
            </a:pPr>
            <a:r>
              <a:rPr lang="en-US" sz="2000" dirty="0">
                <a:solidFill>
                  <a:schemeClr val="bg1"/>
                </a:solidFill>
                <a:latin typeface="Calibri" panose="020F0502020204030204" pitchFamily="34" charset="0"/>
                <a:cs typeface="Calibri" panose="020F0502020204030204" pitchFamily="34" charset="0"/>
              </a:rPr>
              <a:t>Everybody is allowed to comment, and review editors ensure that all comments are addressed.</a:t>
            </a:r>
            <a:endParaRPr lang="de-DE" sz="2000" dirty="0">
              <a:solidFill>
                <a:schemeClr val="bg1"/>
              </a:solidFill>
              <a:latin typeface="Calibri" panose="020F0502020204030204" pitchFamily="34" charset="0"/>
              <a:cs typeface="Calibri" panose="020F0502020204030204" pitchFamily="34" charset="0"/>
            </a:endParaRPr>
          </a:p>
        </p:txBody>
      </p:sp>
      <p:sp>
        <p:nvSpPr>
          <p:cNvPr id="5" name="Rechteck 4">
            <a:extLst>
              <a:ext uri="{FF2B5EF4-FFF2-40B4-BE49-F238E27FC236}">
                <a16:creationId xmlns:a16="http://schemas.microsoft.com/office/drawing/2014/main" id="{22A24DA5-BB7F-47B9-9800-5496B9174231}"/>
              </a:ext>
            </a:extLst>
          </p:cNvPr>
          <p:cNvSpPr/>
          <p:nvPr/>
        </p:nvSpPr>
        <p:spPr>
          <a:xfrm>
            <a:off x="7471401" y="1993329"/>
            <a:ext cx="4208985"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Language: highly scientific style</a:t>
            </a:r>
            <a:endParaRPr lang="de-DE" sz="2000" dirty="0">
              <a:solidFill>
                <a:schemeClr val="bg1"/>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D6DFE3C6-DB6D-4FB9-B679-8BCCB9CA1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4955" y="53590"/>
            <a:ext cx="595339" cy="595339"/>
          </a:xfrm>
          <a:prstGeom prst="rect">
            <a:avLst/>
          </a:prstGeom>
        </p:spPr>
      </p:pic>
      <p:sp>
        <p:nvSpPr>
          <p:cNvPr id="11" name="Rectangle 70">
            <a:extLst>
              <a:ext uri="{FF2B5EF4-FFF2-40B4-BE49-F238E27FC236}">
                <a16:creationId xmlns:a16="http://schemas.microsoft.com/office/drawing/2014/main" id="{43547B92-F6DD-4983-95D4-E767AF2AB0CE}"/>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
        <p:nvSpPr>
          <p:cNvPr id="3" name="Rechteck 2">
            <a:extLst>
              <a:ext uri="{FF2B5EF4-FFF2-40B4-BE49-F238E27FC236}">
                <a16:creationId xmlns:a16="http://schemas.microsoft.com/office/drawing/2014/main" id="{5D827338-3993-433E-AD38-68038CA2AE35}"/>
              </a:ext>
            </a:extLst>
          </p:cNvPr>
          <p:cNvSpPr/>
          <p:nvPr/>
        </p:nvSpPr>
        <p:spPr>
          <a:xfrm>
            <a:off x="501411" y="1373918"/>
            <a:ext cx="5453481" cy="400110"/>
          </a:xfrm>
          <a:prstGeom prst="rect">
            <a:avLst/>
          </a:prstGeom>
        </p:spPr>
        <p:txBody>
          <a:bodyPr wrap="none">
            <a:spAutoFit/>
          </a:bodyPr>
          <a:lstStyle/>
          <a:p>
            <a:r>
              <a:rPr lang="en-US" sz="2000" dirty="0">
                <a:solidFill>
                  <a:schemeClr val="bg1"/>
                </a:solidFill>
                <a:latin typeface="Calibri" panose="020F0502020204030204" pitchFamily="34" charset="0"/>
                <a:cs typeface="Calibri" panose="020F0502020204030204" pitchFamily="34" charset="0"/>
              </a:rPr>
              <a:t>Intergovernmental Panel on Climate Change (IPCC)</a:t>
            </a:r>
            <a:endParaRPr lang="de-DE"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23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030039C-D0FA-4596-A155-B693034575F4}"/>
              </a:ext>
            </a:extLst>
          </p:cNvPr>
          <p:cNvPicPr>
            <a:picLocks noChangeAspect="1"/>
          </p:cNvPicPr>
          <p:nvPr/>
        </p:nvPicPr>
        <p:blipFill rotWithShape="1">
          <a:blip r:embed="rId2"/>
          <a:srcRect l="18370" t="5026" r="19348"/>
          <a:stretch/>
        </p:blipFill>
        <p:spPr>
          <a:xfrm>
            <a:off x="530087" y="1526354"/>
            <a:ext cx="5247862" cy="3805291"/>
          </a:xfrm>
          <a:prstGeom prst="rect">
            <a:avLst/>
          </a:prstGeom>
        </p:spPr>
      </p:pic>
      <p:pic>
        <p:nvPicPr>
          <p:cNvPr id="6" name="Grafik 5">
            <a:extLst>
              <a:ext uri="{FF2B5EF4-FFF2-40B4-BE49-F238E27FC236}">
                <a16:creationId xmlns:a16="http://schemas.microsoft.com/office/drawing/2014/main" id="{467C0FA2-DC53-4D13-940D-EE3D5BE33B22}"/>
              </a:ext>
            </a:extLst>
          </p:cNvPr>
          <p:cNvPicPr>
            <a:picLocks noChangeAspect="1"/>
          </p:cNvPicPr>
          <p:nvPr/>
        </p:nvPicPr>
        <p:blipFill rotWithShape="1">
          <a:blip r:embed="rId3"/>
          <a:srcRect l="18250" t="7678" r="18666" b="17182"/>
          <a:stretch/>
        </p:blipFill>
        <p:spPr>
          <a:xfrm>
            <a:off x="5933002" y="1526354"/>
            <a:ext cx="6116758" cy="3464560"/>
          </a:xfrm>
          <a:prstGeom prst="rect">
            <a:avLst/>
          </a:prstGeom>
        </p:spPr>
      </p:pic>
      <p:sp>
        <p:nvSpPr>
          <p:cNvPr id="7" name="Rechteck 6">
            <a:extLst>
              <a:ext uri="{FF2B5EF4-FFF2-40B4-BE49-F238E27FC236}">
                <a16:creationId xmlns:a16="http://schemas.microsoft.com/office/drawing/2014/main" id="{74C103A7-CA78-4431-B94F-15AFFDEA1D38}"/>
              </a:ext>
            </a:extLst>
          </p:cNvPr>
          <p:cNvSpPr/>
          <p:nvPr/>
        </p:nvSpPr>
        <p:spPr>
          <a:xfrm>
            <a:off x="427277" y="550958"/>
            <a:ext cx="9610580" cy="523220"/>
          </a:xfrm>
          <a:prstGeom prst="rect">
            <a:avLst/>
          </a:prstGeom>
        </p:spPr>
        <p:txBody>
          <a:bodyPr wrap="none">
            <a:spAutoFit/>
          </a:bodyPr>
          <a:lstStyle/>
          <a:p>
            <a:r>
              <a:rPr lang="en-US"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Intergovernmental Panel on Climate Change (IPCC) Report 2022 </a:t>
            </a:r>
            <a:endPar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endParaRPr>
          </a:p>
        </p:txBody>
      </p:sp>
      <p:sp>
        <p:nvSpPr>
          <p:cNvPr id="8" name="Rechteck 7">
            <a:extLst>
              <a:ext uri="{FF2B5EF4-FFF2-40B4-BE49-F238E27FC236}">
                <a16:creationId xmlns:a16="http://schemas.microsoft.com/office/drawing/2014/main" id="{EC10F1C6-068E-490D-95AB-83D7664EF085}"/>
              </a:ext>
            </a:extLst>
          </p:cNvPr>
          <p:cNvSpPr/>
          <p:nvPr/>
        </p:nvSpPr>
        <p:spPr>
          <a:xfrm>
            <a:off x="530087" y="5906931"/>
            <a:ext cx="6096000" cy="646331"/>
          </a:xfrm>
          <a:prstGeom prst="rect">
            <a:avLst/>
          </a:prstGeom>
        </p:spPr>
        <p:txBody>
          <a:bodyPr>
            <a:spAutoFit/>
          </a:bodyPr>
          <a:lstStyle/>
          <a:p>
            <a:r>
              <a:rPr lang="de-DE" dirty="0">
                <a:solidFill>
                  <a:schemeClr val="bg1"/>
                </a:solidFill>
              </a:rPr>
              <a:t>https://www.ipcc.ch/report/ar6/wg2/downloads/report/IPCC_AR6_WGII_FinalDraft_FullReport.pdf</a:t>
            </a:r>
          </a:p>
        </p:txBody>
      </p:sp>
    </p:spTree>
    <p:extLst>
      <p:ext uri="{BB962C8B-B14F-4D97-AF65-F5344CB8AC3E}">
        <p14:creationId xmlns:p14="http://schemas.microsoft.com/office/powerpoint/2010/main" val="18032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E643720-63EA-405C-8700-69F4B08A63FE}"/>
              </a:ext>
            </a:extLst>
          </p:cNvPr>
          <p:cNvPicPr>
            <a:picLocks noChangeAspect="1"/>
          </p:cNvPicPr>
          <p:nvPr/>
        </p:nvPicPr>
        <p:blipFill>
          <a:blip r:embed="rId2">
            <a:duotone>
              <a:schemeClr val="accent6">
                <a:shade val="45000"/>
                <a:satMod val="135000"/>
              </a:schemeClr>
              <a:prstClr val="white"/>
            </a:duotone>
          </a:blip>
          <a:stretch>
            <a:fillRect/>
          </a:stretch>
        </p:blipFill>
        <p:spPr>
          <a:xfrm flipH="1">
            <a:off x="34598" y="157692"/>
            <a:ext cx="12192001" cy="5916415"/>
          </a:xfrm>
          <a:prstGeom prst="rect">
            <a:avLst/>
          </a:prstGeom>
        </p:spPr>
      </p:pic>
      <p:sp>
        <p:nvSpPr>
          <p:cNvPr id="7" name="Rechteck 6">
            <a:extLst>
              <a:ext uri="{FF2B5EF4-FFF2-40B4-BE49-F238E27FC236}">
                <a16:creationId xmlns:a16="http://schemas.microsoft.com/office/drawing/2014/main" id="{FC5864CF-5773-4404-AF00-E61BD7412307}"/>
              </a:ext>
            </a:extLst>
          </p:cNvPr>
          <p:cNvSpPr/>
          <p:nvPr/>
        </p:nvSpPr>
        <p:spPr>
          <a:xfrm>
            <a:off x="34598" y="36512"/>
            <a:ext cx="12226599" cy="6858000"/>
          </a:xfrm>
          <a:prstGeom prst="rect">
            <a:avLst/>
          </a:prstGeom>
          <a:solidFill>
            <a:srgbClr val="026DD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sp>
        <p:nvSpPr>
          <p:cNvPr id="6" name="Rechteck 5">
            <a:extLst>
              <a:ext uri="{FF2B5EF4-FFF2-40B4-BE49-F238E27FC236}">
                <a16:creationId xmlns:a16="http://schemas.microsoft.com/office/drawing/2014/main" id="{691DE5EA-45F6-419B-AF1B-96836784FD93}"/>
              </a:ext>
            </a:extLst>
          </p:cNvPr>
          <p:cNvSpPr/>
          <p:nvPr/>
        </p:nvSpPr>
        <p:spPr>
          <a:xfrm>
            <a:off x="501411" y="203066"/>
            <a:ext cx="10658940" cy="523220"/>
          </a:xfrm>
          <a:prstGeom prst="rect">
            <a:avLst/>
          </a:prstGeom>
        </p:spPr>
        <p:txBody>
          <a:bodyPr wrap="square">
            <a:spAutoFit/>
          </a:bodyPr>
          <a:lstStyle/>
          <a:p>
            <a:pPr>
              <a:defRPr/>
            </a:pP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Summaries</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for</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Policy Makers –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Make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them</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Brain Friendly     </a:t>
            </a:r>
            <a:endParaRPr kumimoji="0" lang="de-DE" sz="2800" b="0" i="0" u="none" strike="noStrike" kern="1200" cap="none" spc="0" normalizeH="0" baseline="0" noProof="0" dirty="0">
              <a:ln>
                <a:noFill/>
              </a:ln>
              <a:solidFill>
                <a:prstClr val="white"/>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4" name="Rechteck 3">
            <a:extLst>
              <a:ext uri="{FF2B5EF4-FFF2-40B4-BE49-F238E27FC236}">
                <a16:creationId xmlns:a16="http://schemas.microsoft.com/office/drawing/2014/main" id="{A05B36EE-DD07-444E-98A0-E51A70306CBA}"/>
              </a:ext>
            </a:extLst>
          </p:cNvPr>
          <p:cNvSpPr/>
          <p:nvPr/>
        </p:nvSpPr>
        <p:spPr>
          <a:xfrm>
            <a:off x="501411" y="5661207"/>
            <a:ext cx="10984746" cy="1569660"/>
          </a:xfrm>
          <a:prstGeom prst="rect">
            <a:avLst/>
          </a:prstGeom>
        </p:spPr>
        <p:txBody>
          <a:bodyPr wrap="square">
            <a:spAutoFit/>
          </a:bodyPr>
          <a:lstStyle/>
          <a:p>
            <a:r>
              <a:rPr lang="en-US" sz="1200" dirty="0">
                <a:solidFill>
                  <a:schemeClr val="bg1"/>
                </a:solidFill>
              </a:rPr>
              <a:t>Defogging Climate Change Communication: How Cognitive Research Can Promote Effective Climate Communication, </a:t>
            </a:r>
            <a:r>
              <a:rPr lang="en-US" sz="1200" dirty="0" err="1">
                <a:solidFill>
                  <a:schemeClr val="bg1"/>
                </a:solidFill>
              </a:rPr>
              <a:t>Dorothee</a:t>
            </a:r>
            <a:r>
              <a:rPr lang="en-US" sz="1200" dirty="0">
                <a:solidFill>
                  <a:schemeClr val="bg1"/>
                </a:solidFill>
              </a:rPr>
              <a:t> </a:t>
            </a:r>
            <a:r>
              <a:rPr lang="en-US" sz="1200" dirty="0" err="1">
                <a:solidFill>
                  <a:schemeClr val="bg1"/>
                </a:solidFill>
              </a:rPr>
              <a:t>Amelung</a:t>
            </a:r>
            <a:r>
              <a:rPr lang="en-US" sz="1200" dirty="0">
                <a:solidFill>
                  <a:schemeClr val="bg1"/>
                </a:solidFill>
              </a:rPr>
              <a:t>, Helen Fischer, </a:t>
            </a:r>
            <a:r>
              <a:rPr lang="en-US" sz="1200" dirty="0" err="1">
                <a:solidFill>
                  <a:schemeClr val="bg1"/>
                </a:solidFill>
              </a:rPr>
              <a:t>Lenelis</a:t>
            </a:r>
            <a:r>
              <a:rPr lang="en-US" sz="1200" dirty="0">
                <a:solidFill>
                  <a:schemeClr val="bg1"/>
                </a:solidFill>
              </a:rPr>
              <a:t> Kruse, Rainer Sauerborn </a:t>
            </a:r>
          </a:p>
          <a:p>
            <a:r>
              <a:rPr lang="de-DE" sz="1200" dirty="0">
                <a:solidFill>
                  <a:schemeClr val="bg1"/>
                </a:solidFill>
                <a:hlinkClick r:id="rId3">
                  <a:extLst>
                    <a:ext uri="{A12FA001-AC4F-418D-AE19-62706E023703}">
                      <ahyp:hlinkClr xmlns:ahyp="http://schemas.microsoft.com/office/drawing/2018/hyperlinkcolor" val="tx"/>
                    </a:ext>
                  </a:extLst>
                </a:hlinkClick>
              </a:rPr>
              <a:t>https://www.ipcc.ch/report/ar6/wg2/downloads/report/IPCC_AR6_WGII_FinalDraft_FullReport.pdf</a:t>
            </a:r>
            <a:r>
              <a:rPr lang="de-DE" sz="1200" dirty="0">
                <a:solidFill>
                  <a:schemeClr val="bg1"/>
                </a:solidFill>
              </a:rPr>
              <a:t> </a:t>
            </a:r>
            <a:r>
              <a:rPr lang="en-US" sz="1200" dirty="0">
                <a:solidFill>
                  <a:schemeClr val="bg1"/>
                </a:solidFill>
              </a:rPr>
              <a:t>Human health as a motivator for climate change mitigation: results from four European high-income countries; </a:t>
            </a:r>
            <a:r>
              <a:rPr lang="de-DE" sz="1200" dirty="0">
                <a:solidFill>
                  <a:schemeClr val="bg1"/>
                </a:solidFill>
              </a:rPr>
              <a:t>Dorothee Amelung, Helen Fischer, , Alina Herrmann , Carlo </a:t>
            </a:r>
            <a:r>
              <a:rPr lang="de-DE" sz="1200" dirty="0" err="1">
                <a:solidFill>
                  <a:schemeClr val="bg1"/>
                </a:solidFill>
              </a:rPr>
              <a:t>Aall</a:t>
            </a:r>
            <a:r>
              <a:rPr lang="de-DE" sz="1200" dirty="0">
                <a:solidFill>
                  <a:schemeClr val="bg1"/>
                </a:solidFill>
              </a:rPr>
              <a:t>, Valerie R. Louis, Heiko Bechere , Paul Wilkinson, Rainer Sauerborn, Global Environmental Change </a:t>
            </a:r>
            <a:r>
              <a:rPr lang="en-US" sz="1200" dirty="0">
                <a:solidFill>
                  <a:schemeClr val="bg1"/>
                </a:solidFill>
                <a:hlinkClick r:id="rId4" tooltip="Go to table of contents for this volume/issue">
                  <a:extLst>
                    <a:ext uri="{A12FA001-AC4F-418D-AE19-62706E023703}">
                      <ahyp:hlinkClr xmlns:ahyp="http://schemas.microsoft.com/office/drawing/2018/hyperlinkcolor" val="tx"/>
                    </a:ext>
                  </a:extLst>
                </a:hlinkClick>
              </a:rPr>
              <a:t>Volume 57</a:t>
            </a:r>
            <a:r>
              <a:rPr lang="en-US" sz="1200" dirty="0">
                <a:solidFill>
                  <a:schemeClr val="bg1"/>
                </a:solidFill>
              </a:rPr>
              <a:t>, July 2019, 101918</a:t>
            </a:r>
            <a:endParaRPr lang="de-DE" sz="1200" dirty="0">
              <a:solidFill>
                <a:schemeClr val="bg1"/>
              </a:solidFill>
            </a:endParaRPr>
          </a:p>
          <a:p>
            <a:endParaRPr lang="de-DE" sz="1200" dirty="0">
              <a:solidFill>
                <a:schemeClr val="bg1"/>
              </a:solidFill>
            </a:endParaRPr>
          </a:p>
          <a:p>
            <a:endParaRPr lang="de-DE" sz="1200" dirty="0">
              <a:solidFill>
                <a:schemeClr val="bg1"/>
              </a:solidFill>
            </a:endParaRPr>
          </a:p>
          <a:p>
            <a:endParaRPr lang="en-US" sz="1200" dirty="0">
              <a:solidFill>
                <a:schemeClr val="bg1"/>
              </a:solidFill>
            </a:endParaRPr>
          </a:p>
        </p:txBody>
      </p:sp>
      <p:sp>
        <p:nvSpPr>
          <p:cNvPr id="10" name="Rechteck 9">
            <a:extLst>
              <a:ext uri="{FF2B5EF4-FFF2-40B4-BE49-F238E27FC236}">
                <a16:creationId xmlns:a16="http://schemas.microsoft.com/office/drawing/2014/main" id="{A5BD5711-0E19-4917-A81B-255AD4926EBD}"/>
              </a:ext>
            </a:extLst>
          </p:cNvPr>
          <p:cNvSpPr/>
          <p:nvPr/>
        </p:nvSpPr>
        <p:spPr>
          <a:xfrm>
            <a:off x="6768445" y="1096761"/>
            <a:ext cx="3868133" cy="3046988"/>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“Because SPMs should not be policy-prescriptive, however, they should enable informed decision-making without promoting specific response strategies or unintentionally and prematurely narrowing down public debates.”</a:t>
            </a:r>
            <a:endParaRPr lang="de-DE" sz="2400" dirty="0">
              <a:solidFill>
                <a:schemeClr val="bg1"/>
              </a:solidFill>
              <a:latin typeface="Calibri" panose="020F0502020204030204" pitchFamily="34" charset="0"/>
              <a:cs typeface="Calibri" panose="020F0502020204030204" pitchFamily="34" charset="0"/>
            </a:endParaRPr>
          </a:p>
        </p:txBody>
      </p:sp>
      <p:sp>
        <p:nvSpPr>
          <p:cNvPr id="11" name="Rechteck 10">
            <a:extLst>
              <a:ext uri="{FF2B5EF4-FFF2-40B4-BE49-F238E27FC236}">
                <a16:creationId xmlns:a16="http://schemas.microsoft.com/office/drawing/2014/main" id="{D9B7CA14-F6E8-43F5-81EE-D51DDE228A5E}"/>
              </a:ext>
            </a:extLst>
          </p:cNvPr>
          <p:cNvSpPr/>
          <p:nvPr/>
        </p:nvSpPr>
        <p:spPr>
          <a:xfrm>
            <a:off x="710153" y="970691"/>
            <a:ext cx="3956115" cy="1200329"/>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“The SPMs' main principles include being “audience-appropriate”</a:t>
            </a:r>
            <a:endParaRPr lang="de-DE" sz="2400" dirty="0">
              <a:solidFill>
                <a:schemeClr val="bg1"/>
              </a:solidFill>
              <a:latin typeface="Calibri" panose="020F0502020204030204" pitchFamily="34" charset="0"/>
              <a:cs typeface="Calibri" panose="020F0502020204030204" pitchFamily="34" charset="0"/>
            </a:endParaRPr>
          </a:p>
        </p:txBody>
      </p:sp>
      <p:sp>
        <p:nvSpPr>
          <p:cNvPr id="3" name="Rechteck 2">
            <a:extLst>
              <a:ext uri="{FF2B5EF4-FFF2-40B4-BE49-F238E27FC236}">
                <a16:creationId xmlns:a16="http://schemas.microsoft.com/office/drawing/2014/main" id="{551524D8-B480-4CD9-913D-235AC30A9B60}"/>
              </a:ext>
            </a:extLst>
          </p:cNvPr>
          <p:cNvSpPr/>
          <p:nvPr/>
        </p:nvSpPr>
        <p:spPr>
          <a:xfrm>
            <a:off x="710153" y="2427889"/>
            <a:ext cx="4842235" cy="1569660"/>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“Accessible presentation formats can increase understanding of the dynamically complex determinants of climate change (Fischer et al., 2015).” </a:t>
            </a:r>
            <a:endParaRPr lang="de-DE" sz="2400" dirty="0">
              <a:solidFill>
                <a:schemeClr val="bg1"/>
              </a:solidFill>
              <a:latin typeface="Calibri" panose="020F0502020204030204" pitchFamily="34" charset="0"/>
              <a:cs typeface="Calibri" panose="020F0502020204030204" pitchFamily="34" charset="0"/>
            </a:endParaRPr>
          </a:p>
        </p:txBody>
      </p:sp>
      <p:sp>
        <p:nvSpPr>
          <p:cNvPr id="2" name="Rechteck 1">
            <a:extLst>
              <a:ext uri="{FF2B5EF4-FFF2-40B4-BE49-F238E27FC236}">
                <a16:creationId xmlns:a16="http://schemas.microsoft.com/office/drawing/2014/main" id="{70CE5081-03CF-488C-940E-6FD2FD0B4A7D}"/>
              </a:ext>
            </a:extLst>
          </p:cNvPr>
          <p:cNvSpPr/>
          <p:nvPr/>
        </p:nvSpPr>
        <p:spPr>
          <a:xfrm>
            <a:off x="1167438" y="4744583"/>
            <a:ext cx="9926320" cy="646331"/>
          </a:xfrm>
          <a:prstGeom prst="rect">
            <a:avLst/>
          </a:prstGeom>
        </p:spPr>
        <p:txBody>
          <a:bodyPr wrap="square">
            <a:spAutoFit/>
          </a:bodyPr>
          <a:lstStyle/>
          <a:p>
            <a:r>
              <a:rPr lang="en-US" dirty="0">
                <a:solidFill>
                  <a:schemeClr val="bg1"/>
                </a:solidFill>
              </a:rPr>
              <a:t>Today's decision-makers will not be personally affected by the outcomes of their climate action—or inaction—, and they will not be held accountable for them</a:t>
            </a:r>
            <a:endParaRPr lang="de-DE" dirty="0"/>
          </a:p>
        </p:txBody>
      </p:sp>
      <p:sp>
        <p:nvSpPr>
          <p:cNvPr id="12" name="Gleichschenkliges Dreieck 11">
            <a:extLst>
              <a:ext uri="{FF2B5EF4-FFF2-40B4-BE49-F238E27FC236}">
                <a16:creationId xmlns:a16="http://schemas.microsoft.com/office/drawing/2014/main" id="{EDD98A9A-82F6-433F-93EF-59493274A459}"/>
              </a:ext>
            </a:extLst>
          </p:cNvPr>
          <p:cNvSpPr/>
          <p:nvPr/>
        </p:nvSpPr>
        <p:spPr>
          <a:xfrm rot="5400000">
            <a:off x="706700" y="4899818"/>
            <a:ext cx="584549" cy="267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pic>
        <p:nvPicPr>
          <p:cNvPr id="14" name="Grafik 13">
            <a:extLst>
              <a:ext uri="{FF2B5EF4-FFF2-40B4-BE49-F238E27FC236}">
                <a16:creationId xmlns:a16="http://schemas.microsoft.com/office/drawing/2014/main" id="{B94891B5-444A-483A-9867-08B532374A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34955" y="53590"/>
            <a:ext cx="595339" cy="595339"/>
          </a:xfrm>
          <a:prstGeom prst="rect">
            <a:avLst/>
          </a:prstGeom>
        </p:spPr>
      </p:pic>
      <p:sp>
        <p:nvSpPr>
          <p:cNvPr id="15" name="Rectangle 70">
            <a:extLst>
              <a:ext uri="{FF2B5EF4-FFF2-40B4-BE49-F238E27FC236}">
                <a16:creationId xmlns:a16="http://schemas.microsoft.com/office/drawing/2014/main" id="{6674212E-B025-4D9D-B872-D1CCF30F2F78}"/>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2803741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6E83C6-4908-431D-A94D-BE03DFC12574}"/>
              </a:ext>
            </a:extLst>
          </p:cNvPr>
          <p:cNvSpPr/>
          <p:nvPr/>
        </p:nvSpPr>
        <p:spPr>
          <a:xfrm>
            <a:off x="344810" y="1996776"/>
            <a:ext cx="6096000" cy="3416320"/>
          </a:xfrm>
          <a:prstGeom prst="rect">
            <a:avLst/>
          </a:prstGeom>
        </p:spPr>
        <p:txBody>
          <a:bodyPr>
            <a:spAutoFit/>
          </a:bodyPr>
          <a:lstStyle/>
          <a:p>
            <a:r>
              <a:rPr lang="en-US" sz="2400" dirty="0">
                <a:solidFill>
                  <a:schemeClr val="bg1"/>
                </a:solidFill>
              </a:rPr>
              <a:t>A large body of research within the cognitive sciences shows that the way information is presented affects both understanding and the credibility of the information. Specifically, analytical processing of all factual details is not sufficient or sometimes even counterproductive for comprehension of uncertain and complex information (</a:t>
            </a:r>
            <a:r>
              <a:rPr lang="en-US" sz="2400" dirty="0" err="1">
                <a:solidFill>
                  <a:schemeClr val="bg1"/>
                </a:solidFill>
              </a:rPr>
              <a:t>Kahnemann</a:t>
            </a:r>
            <a:r>
              <a:rPr lang="en-US" sz="2400" dirty="0">
                <a:solidFill>
                  <a:schemeClr val="bg1"/>
                </a:solidFill>
              </a:rPr>
              <a:t>) </a:t>
            </a:r>
            <a:endParaRPr lang="de-DE" sz="2400" dirty="0">
              <a:solidFill>
                <a:schemeClr val="bg1"/>
              </a:solidFill>
            </a:endParaRPr>
          </a:p>
        </p:txBody>
      </p:sp>
      <p:sp>
        <p:nvSpPr>
          <p:cNvPr id="38" name="Rechteck 37">
            <a:extLst>
              <a:ext uri="{FF2B5EF4-FFF2-40B4-BE49-F238E27FC236}">
                <a16:creationId xmlns:a16="http://schemas.microsoft.com/office/drawing/2014/main" id="{38D4883C-2772-4249-8412-32DAD660CFB2}"/>
              </a:ext>
            </a:extLst>
          </p:cNvPr>
          <p:cNvSpPr/>
          <p:nvPr/>
        </p:nvSpPr>
        <p:spPr>
          <a:xfrm>
            <a:off x="501411" y="203066"/>
            <a:ext cx="10658940" cy="523220"/>
          </a:xfrm>
          <a:prstGeom prst="rect">
            <a:avLst/>
          </a:prstGeom>
        </p:spPr>
        <p:txBody>
          <a:bodyPr wrap="square">
            <a:spAutoFit/>
          </a:bodyPr>
          <a:lstStyle/>
          <a:p>
            <a:pPr>
              <a:defRPr/>
            </a:pPr>
            <a:r>
              <a:rPr kumimoji="0" lang="de-DE" sz="2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Co</a:t>
            </a:r>
            <a:r>
              <a:rPr lang="de-DE" sz="2800" dirty="0" err="1">
                <a:solidFill>
                  <a:prstClr val="white"/>
                </a:solidFill>
                <a:latin typeface="Calibri" panose="020F0502020204030204" pitchFamily="34" charset="0"/>
                <a:ea typeface="Tahoma" panose="020B0604030504040204" pitchFamily="34" charset="0"/>
                <a:cs typeface="Calibri" panose="020F0502020204030204" pitchFamily="34" charset="0"/>
              </a:rPr>
              <a:t>gnitive</a:t>
            </a:r>
            <a:r>
              <a:rPr lang="de-DE" sz="2800" dirty="0">
                <a:solidFill>
                  <a:prstClr val="white"/>
                </a:solidFill>
                <a:latin typeface="Calibri" panose="020F0502020204030204" pitchFamily="34" charset="0"/>
                <a:ea typeface="Tahoma" panose="020B0604030504040204" pitchFamily="34" charset="0"/>
                <a:cs typeface="Calibri" panose="020F0502020204030204" pitchFamily="34" charset="0"/>
              </a:rPr>
              <a:t> </a:t>
            </a:r>
            <a:r>
              <a:rPr lang="de-DE" sz="2800" dirty="0" err="1">
                <a:solidFill>
                  <a:prstClr val="white"/>
                </a:solidFill>
                <a:latin typeface="Calibri" panose="020F0502020204030204" pitchFamily="34" charset="0"/>
                <a:ea typeface="Tahoma" panose="020B0604030504040204" pitchFamily="34" charset="0"/>
                <a:cs typeface="Calibri" panose="020F0502020204030204" pitchFamily="34" charset="0"/>
              </a:rPr>
              <a:t>Controllability</a:t>
            </a:r>
            <a:r>
              <a:rPr lang="de-DE" sz="2800" dirty="0">
                <a:solidFill>
                  <a:prstClr val="white"/>
                </a:solidFill>
                <a:latin typeface="Calibri" panose="020F0502020204030204" pitchFamily="34" charset="0"/>
                <a:ea typeface="Tahoma" panose="020B0604030504040204" pitchFamily="34" charset="0"/>
                <a:cs typeface="Calibri" panose="020F0502020204030204" pitchFamily="34" charset="0"/>
              </a:rPr>
              <a:t> </a:t>
            </a:r>
            <a:endParaRPr kumimoji="0" lang="de-DE" sz="2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39" name="Grafik 38">
            <a:extLst>
              <a:ext uri="{FF2B5EF4-FFF2-40B4-BE49-F238E27FC236}">
                <a16:creationId xmlns:a16="http://schemas.microsoft.com/office/drawing/2014/main" id="{B82A28DB-96FD-4099-A17B-D425EA7597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4955" y="53590"/>
            <a:ext cx="595339" cy="595339"/>
          </a:xfrm>
          <a:prstGeom prst="rect">
            <a:avLst/>
          </a:prstGeom>
        </p:spPr>
      </p:pic>
      <p:sp>
        <p:nvSpPr>
          <p:cNvPr id="40" name="Rectangle 70">
            <a:extLst>
              <a:ext uri="{FF2B5EF4-FFF2-40B4-BE49-F238E27FC236}">
                <a16:creationId xmlns:a16="http://schemas.microsoft.com/office/drawing/2014/main" id="{67B9F8E6-023A-4153-99B5-2E93E6F55404}"/>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pic>
        <p:nvPicPr>
          <p:cNvPr id="42" name="Grafik 41">
            <a:extLst>
              <a:ext uri="{FF2B5EF4-FFF2-40B4-BE49-F238E27FC236}">
                <a16:creationId xmlns:a16="http://schemas.microsoft.com/office/drawing/2014/main" id="{7DC6ED01-1966-4F30-B72B-1335AF0C13E8}"/>
              </a:ext>
            </a:extLst>
          </p:cNvPr>
          <p:cNvPicPr>
            <a:picLocks noChangeAspect="1"/>
          </p:cNvPicPr>
          <p:nvPr/>
        </p:nvPicPr>
        <p:blipFill>
          <a:blip r:embed="rId4"/>
          <a:stretch>
            <a:fillRect/>
          </a:stretch>
        </p:blipFill>
        <p:spPr>
          <a:xfrm>
            <a:off x="6372665" y="1720840"/>
            <a:ext cx="5685708" cy="3416320"/>
          </a:xfrm>
          <a:prstGeom prst="rect">
            <a:avLst/>
          </a:prstGeom>
        </p:spPr>
      </p:pic>
    </p:spTree>
    <p:extLst>
      <p:ext uri="{BB962C8B-B14F-4D97-AF65-F5344CB8AC3E}">
        <p14:creationId xmlns:p14="http://schemas.microsoft.com/office/powerpoint/2010/main" val="426580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01E3924-249D-40A2-BE2E-C0836A9F15AE}"/>
              </a:ext>
            </a:extLst>
          </p:cNvPr>
          <p:cNvSpPr/>
          <p:nvPr/>
        </p:nvSpPr>
        <p:spPr>
          <a:xfrm>
            <a:off x="501411" y="203066"/>
            <a:ext cx="10658940" cy="523220"/>
          </a:xfrm>
          <a:prstGeom prst="rect">
            <a:avLst/>
          </a:prstGeom>
        </p:spPr>
        <p:txBody>
          <a:bodyPr wrap="square">
            <a:spAutoFit/>
          </a:bodyPr>
          <a:lstStyle/>
          <a:p>
            <a:pPr>
              <a:defRPr/>
            </a:pPr>
            <a:r>
              <a:rPr lang="de-DE" sz="2800" dirty="0" err="1">
                <a:solidFill>
                  <a:prstClr val="white"/>
                </a:solidFill>
                <a:latin typeface="Calibri" panose="020F0502020204030204" pitchFamily="34" charset="0"/>
                <a:ea typeface="Tahoma" panose="020B0604030504040204" pitchFamily="34" charset="0"/>
                <a:cs typeface="Calibri" panose="020F0502020204030204" pitchFamily="34" charset="0"/>
              </a:rPr>
              <a:t>Example</a:t>
            </a:r>
            <a:r>
              <a:rPr lang="de-DE" sz="2800" dirty="0">
                <a:solidFill>
                  <a:prstClr val="white"/>
                </a:solidFill>
                <a:latin typeface="Calibri" panose="020F0502020204030204" pitchFamily="34" charset="0"/>
                <a:ea typeface="Tahoma" panose="020B0604030504040204" pitchFamily="34" charset="0"/>
                <a:cs typeface="Calibri" panose="020F0502020204030204" pitchFamily="34" charset="0"/>
              </a:rPr>
              <a:t> </a:t>
            </a:r>
            <a:r>
              <a:rPr lang="de-DE" sz="2800" dirty="0" err="1">
                <a:solidFill>
                  <a:prstClr val="white"/>
                </a:solidFill>
                <a:latin typeface="Calibri" panose="020F0502020204030204" pitchFamily="34" charset="0"/>
                <a:ea typeface="Tahoma" panose="020B0604030504040204" pitchFamily="34" charset="0"/>
                <a:cs typeface="Calibri" panose="020F0502020204030204" pitchFamily="34" charset="0"/>
              </a:rPr>
              <a:t>Airplane</a:t>
            </a:r>
            <a:r>
              <a:rPr lang="de-DE" sz="2800" dirty="0">
                <a:solidFill>
                  <a:prstClr val="white"/>
                </a:solidFill>
                <a:latin typeface="Calibri" panose="020F0502020204030204" pitchFamily="34" charset="0"/>
                <a:ea typeface="Tahoma" panose="020B0604030504040204" pitchFamily="34" charset="0"/>
                <a:cs typeface="Calibri" panose="020F0502020204030204" pitchFamily="34" charset="0"/>
              </a:rPr>
              <a:t> Cockpit  </a:t>
            </a:r>
            <a:endParaRPr kumimoji="0" lang="de-DE" sz="2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9D6EB54A-5321-45CF-ACC0-84E3C2FE0A88}"/>
              </a:ext>
            </a:extLst>
          </p:cNvPr>
          <p:cNvPicPr>
            <a:picLocks noChangeAspect="1"/>
          </p:cNvPicPr>
          <p:nvPr/>
        </p:nvPicPr>
        <p:blipFill>
          <a:blip r:embed="rId2"/>
          <a:stretch>
            <a:fillRect/>
          </a:stretch>
        </p:blipFill>
        <p:spPr>
          <a:xfrm>
            <a:off x="2054087" y="1910291"/>
            <a:ext cx="7810500" cy="3037417"/>
          </a:xfrm>
          <a:prstGeom prst="rect">
            <a:avLst/>
          </a:prstGeom>
        </p:spPr>
      </p:pic>
      <p:pic>
        <p:nvPicPr>
          <p:cNvPr id="4" name="Grafik 3">
            <a:extLst>
              <a:ext uri="{FF2B5EF4-FFF2-40B4-BE49-F238E27FC236}">
                <a16:creationId xmlns:a16="http://schemas.microsoft.com/office/drawing/2014/main" id="{44FACA7E-C485-4A22-A8BD-DB94EB510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4955" y="53590"/>
            <a:ext cx="595339" cy="595339"/>
          </a:xfrm>
          <a:prstGeom prst="rect">
            <a:avLst/>
          </a:prstGeom>
        </p:spPr>
      </p:pic>
      <p:sp>
        <p:nvSpPr>
          <p:cNvPr id="5" name="Rectangle 70">
            <a:extLst>
              <a:ext uri="{FF2B5EF4-FFF2-40B4-BE49-F238E27FC236}">
                <a16:creationId xmlns:a16="http://schemas.microsoft.com/office/drawing/2014/main" id="{413707CB-9486-400C-84ED-6BD2580FAC3B}"/>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231624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BDC76-5E86-4D07-84B5-CDE738EA4004}"/>
              </a:ext>
            </a:extLst>
          </p:cNvPr>
          <p:cNvSpPr>
            <a:spLocks noGrp="1"/>
          </p:cNvSpPr>
          <p:nvPr>
            <p:ph type="ctrTitle"/>
          </p:nvPr>
        </p:nvSpPr>
        <p:spPr/>
        <p:txBody>
          <a:bodyPr/>
          <a:lstStyle/>
          <a:p>
            <a:endParaRPr lang="en-US"/>
          </a:p>
        </p:txBody>
      </p:sp>
      <p:sp>
        <p:nvSpPr>
          <p:cNvPr id="3" name="Untertitel 2">
            <a:extLst>
              <a:ext uri="{FF2B5EF4-FFF2-40B4-BE49-F238E27FC236}">
                <a16:creationId xmlns:a16="http://schemas.microsoft.com/office/drawing/2014/main" id="{C28CF0CB-289C-4FB4-8FBF-61929E8B1685}"/>
              </a:ext>
            </a:extLst>
          </p:cNvPr>
          <p:cNvSpPr>
            <a:spLocks noGrp="1"/>
          </p:cNvSpPr>
          <p:nvPr>
            <p:ph type="subTitle" idx="1"/>
          </p:nvPr>
        </p:nvSpPr>
        <p:spPr/>
        <p:txBody>
          <a:bodyPr/>
          <a:lstStyle/>
          <a:p>
            <a:endParaRPr lang="en-US"/>
          </a:p>
        </p:txBody>
      </p:sp>
      <p:pic>
        <p:nvPicPr>
          <p:cNvPr id="9" name="Grafik 8">
            <a:extLst>
              <a:ext uri="{FF2B5EF4-FFF2-40B4-BE49-F238E27FC236}">
                <a16:creationId xmlns:a16="http://schemas.microsoft.com/office/drawing/2014/main" id="{FE643720-63EA-405C-8700-69F4B08A63FE}"/>
              </a:ext>
            </a:extLst>
          </p:cNvPr>
          <p:cNvPicPr>
            <a:picLocks noChangeAspect="1"/>
          </p:cNvPicPr>
          <p:nvPr/>
        </p:nvPicPr>
        <p:blipFill>
          <a:blip r:embed="rId2">
            <a:duotone>
              <a:schemeClr val="accent6">
                <a:shade val="45000"/>
                <a:satMod val="135000"/>
              </a:schemeClr>
              <a:prstClr val="white"/>
            </a:duotone>
          </a:blip>
          <a:stretch>
            <a:fillRect/>
          </a:stretch>
        </p:blipFill>
        <p:spPr>
          <a:xfrm flipH="1">
            <a:off x="-1" y="0"/>
            <a:ext cx="12192001" cy="5916415"/>
          </a:xfrm>
          <a:prstGeom prst="rect">
            <a:avLst/>
          </a:prstGeom>
        </p:spPr>
      </p:pic>
      <p:sp>
        <p:nvSpPr>
          <p:cNvPr id="7" name="Rechteck 6">
            <a:extLst>
              <a:ext uri="{FF2B5EF4-FFF2-40B4-BE49-F238E27FC236}">
                <a16:creationId xmlns:a16="http://schemas.microsoft.com/office/drawing/2014/main" id="{FC5864CF-5773-4404-AF00-E61BD7412307}"/>
              </a:ext>
            </a:extLst>
          </p:cNvPr>
          <p:cNvSpPr/>
          <p:nvPr/>
        </p:nvSpPr>
        <p:spPr>
          <a:xfrm>
            <a:off x="0" y="0"/>
            <a:ext cx="12226599" cy="6858000"/>
          </a:xfrm>
          <a:prstGeom prst="rect">
            <a:avLst/>
          </a:prstGeom>
          <a:solidFill>
            <a:srgbClr val="026DD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dirty="0">
              <a:solidFill>
                <a:prstClr val="white"/>
              </a:solidFill>
              <a:latin typeface="Calibri" panose="020F0502020204030204"/>
            </a:endParaRPr>
          </a:p>
        </p:txBody>
      </p:sp>
      <p:pic>
        <p:nvPicPr>
          <p:cNvPr id="6" name="Grafik 5">
            <a:extLst>
              <a:ext uri="{FF2B5EF4-FFF2-40B4-BE49-F238E27FC236}">
                <a16:creationId xmlns:a16="http://schemas.microsoft.com/office/drawing/2014/main" id="{AFB35A2E-4740-4112-9379-FF292E1DC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4955" y="53590"/>
            <a:ext cx="595339" cy="595339"/>
          </a:xfrm>
          <a:prstGeom prst="rect">
            <a:avLst/>
          </a:prstGeom>
        </p:spPr>
      </p:pic>
      <p:sp>
        <p:nvSpPr>
          <p:cNvPr id="8" name="Rechteck 7">
            <a:extLst>
              <a:ext uri="{FF2B5EF4-FFF2-40B4-BE49-F238E27FC236}">
                <a16:creationId xmlns:a16="http://schemas.microsoft.com/office/drawing/2014/main" id="{2020C491-98E7-49C7-9C4E-EADCF0B28152}"/>
              </a:ext>
            </a:extLst>
          </p:cNvPr>
          <p:cNvSpPr/>
          <p:nvPr/>
        </p:nvSpPr>
        <p:spPr>
          <a:xfrm>
            <a:off x="169682" y="6282510"/>
            <a:ext cx="11497558" cy="461665"/>
          </a:xfrm>
          <a:prstGeom prst="rect">
            <a:avLst/>
          </a:prstGeom>
        </p:spPr>
        <p:txBody>
          <a:bodyPr wrap="square">
            <a:spAutoFit/>
          </a:bodyPr>
          <a:lstStyle/>
          <a:p>
            <a:r>
              <a:rPr lang="en-US" sz="1200" dirty="0">
                <a:solidFill>
                  <a:schemeClr val="bg1"/>
                </a:solidFill>
              </a:rPr>
              <a:t>The Effectiveness of Mass Communication to Change, Public Behavior,  Lorien C. </a:t>
            </a:r>
            <a:r>
              <a:rPr lang="en-US" sz="1200" dirty="0" err="1">
                <a:solidFill>
                  <a:schemeClr val="bg1"/>
                </a:solidFill>
              </a:rPr>
              <a:t>Abroms</a:t>
            </a:r>
            <a:r>
              <a:rPr lang="en-US" sz="1200" dirty="0">
                <a:solidFill>
                  <a:schemeClr val="bg1"/>
                </a:solidFill>
              </a:rPr>
              <a:t> and Edward W. </a:t>
            </a:r>
            <a:r>
              <a:rPr lang="en-US" sz="1200" dirty="0" err="1">
                <a:solidFill>
                  <a:schemeClr val="bg1"/>
                </a:solidFill>
              </a:rPr>
              <a:t>Maibach</a:t>
            </a:r>
            <a:r>
              <a:rPr lang="en-US" sz="1200" dirty="0">
                <a:solidFill>
                  <a:schemeClr val="bg1"/>
                </a:solidFill>
              </a:rPr>
              <a:t>, Annu. Rev. Public Health 2008. 29:219–34,</a:t>
            </a:r>
            <a:r>
              <a:rPr lang="de-DE" sz="1200" dirty="0"/>
              <a:t> </a:t>
            </a:r>
            <a:r>
              <a:rPr lang="de-DE" sz="1200" dirty="0">
                <a:solidFill>
                  <a:schemeClr val="bg1"/>
                </a:solidFill>
              </a:rPr>
              <a:t>10.1146/annurev.publhealth.29.020907.090824</a:t>
            </a:r>
          </a:p>
        </p:txBody>
      </p:sp>
      <p:sp>
        <p:nvSpPr>
          <p:cNvPr id="10" name="Rechteck 9">
            <a:extLst>
              <a:ext uri="{FF2B5EF4-FFF2-40B4-BE49-F238E27FC236}">
                <a16:creationId xmlns:a16="http://schemas.microsoft.com/office/drawing/2014/main" id="{F0BBE666-82C3-4674-A654-533F825C8077}"/>
              </a:ext>
            </a:extLst>
          </p:cNvPr>
          <p:cNvSpPr/>
          <p:nvPr/>
        </p:nvSpPr>
        <p:spPr>
          <a:xfrm>
            <a:off x="625311" y="1523268"/>
            <a:ext cx="1524000" cy="830997"/>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Mass media</a:t>
            </a:r>
            <a:endParaRPr lang="de-DE" sz="2400" dirty="0">
              <a:solidFill>
                <a:schemeClr val="bg1"/>
              </a:solidFill>
              <a:latin typeface="Calibri" panose="020F0502020204030204" pitchFamily="34" charset="0"/>
              <a:cs typeface="Calibri" panose="020F0502020204030204" pitchFamily="34" charset="0"/>
            </a:endParaRPr>
          </a:p>
        </p:txBody>
      </p:sp>
      <p:sp>
        <p:nvSpPr>
          <p:cNvPr id="11" name="Rechteck 10">
            <a:extLst>
              <a:ext uri="{FF2B5EF4-FFF2-40B4-BE49-F238E27FC236}">
                <a16:creationId xmlns:a16="http://schemas.microsoft.com/office/drawing/2014/main" id="{30936096-BDE8-498E-97EF-E148861CDD13}"/>
              </a:ext>
            </a:extLst>
          </p:cNvPr>
          <p:cNvSpPr/>
          <p:nvPr/>
        </p:nvSpPr>
        <p:spPr>
          <a:xfrm>
            <a:off x="501411" y="203066"/>
            <a:ext cx="10658940" cy="523220"/>
          </a:xfrm>
          <a:prstGeom prst="rect">
            <a:avLst/>
          </a:prstGeom>
        </p:spPr>
        <p:txBody>
          <a:bodyPr wrap="square">
            <a:spAutoFit/>
          </a:bodyPr>
          <a:lstStyle/>
          <a:p>
            <a:pPr>
              <a:defRPr/>
            </a:pP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Use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the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whole</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and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very</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target</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group</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specific</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tailored</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r>
              <a:rPr lang="de-DE" sz="2800" dirty="0" err="1">
                <a:solidFill>
                  <a:prstClr val="white"/>
                </a:solidFill>
                <a:latin typeface="Calibri Light" panose="020F0302020204030204" pitchFamily="34" charset="0"/>
                <a:ea typeface="Tahoma" panose="020B0604030504040204" pitchFamily="34" charset="0"/>
                <a:cs typeface="Calibri Light" panose="020F0302020204030204" pitchFamily="34" charset="0"/>
              </a:rPr>
              <a:t>media</a:t>
            </a:r>
            <a:r>
              <a:rPr lang="de-DE" sz="2800" dirty="0">
                <a:solidFill>
                  <a:prstClr val="white"/>
                </a:solidFill>
                <a:latin typeface="Calibri Light" panose="020F0302020204030204" pitchFamily="34" charset="0"/>
                <a:ea typeface="Tahoma" panose="020B0604030504040204" pitchFamily="34" charset="0"/>
                <a:cs typeface="Calibri Light" panose="020F0302020204030204" pitchFamily="34" charset="0"/>
              </a:rPr>
              <a:t>       </a:t>
            </a:r>
            <a:endParaRPr kumimoji="0" lang="de-DE" sz="2800" b="0" i="0" u="none" strike="noStrike" kern="1200" cap="none" spc="0" normalizeH="0" baseline="0" noProof="0" dirty="0">
              <a:ln>
                <a:noFill/>
              </a:ln>
              <a:solidFill>
                <a:prstClr val="white"/>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
        <p:nvSpPr>
          <p:cNvPr id="12" name="Rechteck 11">
            <a:extLst>
              <a:ext uri="{FF2B5EF4-FFF2-40B4-BE49-F238E27FC236}">
                <a16:creationId xmlns:a16="http://schemas.microsoft.com/office/drawing/2014/main" id="{69E7B067-F176-42BE-AC62-C11A72DBFAA0}"/>
              </a:ext>
            </a:extLst>
          </p:cNvPr>
          <p:cNvSpPr/>
          <p:nvPr/>
        </p:nvSpPr>
        <p:spPr>
          <a:xfrm>
            <a:off x="3864321" y="4359572"/>
            <a:ext cx="1541852"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Social media</a:t>
            </a:r>
            <a:endParaRPr lang="de-DE" sz="2000" dirty="0">
              <a:solidFill>
                <a:schemeClr val="bg1"/>
              </a:solidFill>
              <a:latin typeface="Calibri" panose="020F0502020204030204" pitchFamily="34" charset="0"/>
              <a:cs typeface="Calibri" panose="020F0502020204030204" pitchFamily="34" charset="0"/>
            </a:endParaRPr>
          </a:p>
        </p:txBody>
      </p:sp>
      <p:sp>
        <p:nvSpPr>
          <p:cNvPr id="13" name="Rechteck 12">
            <a:extLst>
              <a:ext uri="{FF2B5EF4-FFF2-40B4-BE49-F238E27FC236}">
                <a16:creationId xmlns:a16="http://schemas.microsoft.com/office/drawing/2014/main" id="{8BB0961A-59D6-4991-A4A4-5CF1DFEECA7D}"/>
              </a:ext>
            </a:extLst>
          </p:cNvPr>
          <p:cNvSpPr/>
          <p:nvPr/>
        </p:nvSpPr>
        <p:spPr>
          <a:xfrm>
            <a:off x="7369451" y="4369578"/>
            <a:ext cx="2551522" cy="707886"/>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Target Group specific Influencers </a:t>
            </a:r>
            <a:endParaRPr lang="de-DE" sz="2000" dirty="0">
              <a:solidFill>
                <a:schemeClr val="bg1"/>
              </a:solidFill>
              <a:latin typeface="Calibri" panose="020F0502020204030204" pitchFamily="34" charset="0"/>
              <a:cs typeface="Calibri" panose="020F0502020204030204" pitchFamily="34" charset="0"/>
            </a:endParaRPr>
          </a:p>
        </p:txBody>
      </p:sp>
      <p:sp>
        <p:nvSpPr>
          <p:cNvPr id="14" name="Rechteck 13">
            <a:extLst>
              <a:ext uri="{FF2B5EF4-FFF2-40B4-BE49-F238E27FC236}">
                <a16:creationId xmlns:a16="http://schemas.microsoft.com/office/drawing/2014/main" id="{6EFF646B-E5E4-4475-AEA6-25D0A7BD614C}"/>
              </a:ext>
            </a:extLst>
          </p:cNvPr>
          <p:cNvSpPr/>
          <p:nvPr/>
        </p:nvSpPr>
        <p:spPr>
          <a:xfrm>
            <a:off x="7369451" y="5287674"/>
            <a:ext cx="2551522"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Micro-Influencer  </a:t>
            </a:r>
            <a:endParaRPr lang="de-DE" sz="2000" dirty="0">
              <a:solidFill>
                <a:schemeClr val="bg1"/>
              </a:solidFill>
              <a:latin typeface="Calibri" panose="020F0502020204030204" pitchFamily="34" charset="0"/>
              <a:cs typeface="Calibri" panose="020F0502020204030204" pitchFamily="34" charset="0"/>
            </a:endParaRPr>
          </a:p>
        </p:txBody>
      </p:sp>
      <p:sp>
        <p:nvSpPr>
          <p:cNvPr id="15" name="Rechteck 14">
            <a:extLst>
              <a:ext uri="{FF2B5EF4-FFF2-40B4-BE49-F238E27FC236}">
                <a16:creationId xmlns:a16="http://schemas.microsoft.com/office/drawing/2014/main" id="{31AC9832-F127-4BD7-AB22-9794CF5C1B0D}"/>
              </a:ext>
            </a:extLst>
          </p:cNvPr>
          <p:cNvSpPr/>
          <p:nvPr/>
        </p:nvSpPr>
        <p:spPr>
          <a:xfrm>
            <a:off x="625311" y="3472941"/>
            <a:ext cx="1524000" cy="461665"/>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Internet </a:t>
            </a:r>
            <a:endParaRPr lang="de-DE" sz="2400" dirty="0">
              <a:solidFill>
                <a:schemeClr val="bg1"/>
              </a:solidFill>
              <a:latin typeface="Calibri" panose="020F0502020204030204" pitchFamily="34" charset="0"/>
              <a:cs typeface="Calibri" panose="020F0502020204030204" pitchFamily="34" charset="0"/>
            </a:endParaRPr>
          </a:p>
        </p:txBody>
      </p:sp>
      <p:sp>
        <p:nvSpPr>
          <p:cNvPr id="16" name="Rechteck 15">
            <a:extLst>
              <a:ext uri="{FF2B5EF4-FFF2-40B4-BE49-F238E27FC236}">
                <a16:creationId xmlns:a16="http://schemas.microsoft.com/office/drawing/2014/main" id="{081B277C-59D4-41B3-80A5-EB8C1F1FB17C}"/>
              </a:ext>
            </a:extLst>
          </p:cNvPr>
          <p:cNvSpPr/>
          <p:nvPr/>
        </p:nvSpPr>
        <p:spPr>
          <a:xfrm>
            <a:off x="3864321" y="2307842"/>
            <a:ext cx="3691163" cy="1015663"/>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Interactive Websites with multi- format Information and useful tools </a:t>
            </a:r>
            <a:endParaRPr lang="de-DE" sz="2000" dirty="0">
              <a:solidFill>
                <a:schemeClr val="bg1"/>
              </a:solidFill>
              <a:latin typeface="Calibri" panose="020F0502020204030204" pitchFamily="34" charset="0"/>
              <a:cs typeface="Calibri" panose="020F0502020204030204" pitchFamily="34" charset="0"/>
            </a:endParaRPr>
          </a:p>
        </p:txBody>
      </p:sp>
      <p:sp>
        <p:nvSpPr>
          <p:cNvPr id="17" name="Rechteck 16">
            <a:extLst>
              <a:ext uri="{FF2B5EF4-FFF2-40B4-BE49-F238E27FC236}">
                <a16:creationId xmlns:a16="http://schemas.microsoft.com/office/drawing/2014/main" id="{5C0D3692-26D7-42AA-A0F9-71F9BB8BD6D9}"/>
              </a:ext>
            </a:extLst>
          </p:cNvPr>
          <p:cNvSpPr/>
          <p:nvPr/>
        </p:nvSpPr>
        <p:spPr>
          <a:xfrm>
            <a:off x="3853389" y="3534496"/>
            <a:ext cx="3691163"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News Pages, Blogs   </a:t>
            </a:r>
            <a:endParaRPr lang="de-DE" sz="2000" dirty="0">
              <a:solidFill>
                <a:schemeClr val="bg1"/>
              </a:solidFill>
              <a:latin typeface="Calibri" panose="020F0502020204030204" pitchFamily="34" charset="0"/>
              <a:cs typeface="Calibri" panose="020F0502020204030204" pitchFamily="34" charset="0"/>
            </a:endParaRPr>
          </a:p>
        </p:txBody>
      </p:sp>
      <p:cxnSp>
        <p:nvCxnSpPr>
          <p:cNvPr id="5" name="Gerade Verbindung mit Pfeil 4">
            <a:extLst>
              <a:ext uri="{FF2B5EF4-FFF2-40B4-BE49-F238E27FC236}">
                <a16:creationId xmlns:a16="http://schemas.microsoft.com/office/drawing/2014/main" id="{C349B5B6-743E-4510-8664-00C920ABBFFE}"/>
              </a:ext>
            </a:extLst>
          </p:cNvPr>
          <p:cNvCxnSpPr/>
          <p:nvPr/>
        </p:nvCxnSpPr>
        <p:spPr>
          <a:xfrm flipV="1">
            <a:off x="2667786" y="2815673"/>
            <a:ext cx="725863" cy="36469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A33C16E0-9FB0-49CE-813D-E8EDEA9CB265}"/>
              </a:ext>
            </a:extLst>
          </p:cNvPr>
          <p:cNvCxnSpPr>
            <a:cxnSpLocks/>
          </p:cNvCxnSpPr>
          <p:nvPr/>
        </p:nvCxnSpPr>
        <p:spPr>
          <a:xfrm flipV="1">
            <a:off x="2712544" y="3729922"/>
            <a:ext cx="670911" cy="925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5285B44A-5D03-4394-BFDE-4DECF14897F7}"/>
              </a:ext>
            </a:extLst>
          </p:cNvPr>
          <p:cNvCxnSpPr>
            <a:cxnSpLocks/>
          </p:cNvCxnSpPr>
          <p:nvPr/>
        </p:nvCxnSpPr>
        <p:spPr>
          <a:xfrm>
            <a:off x="2712544" y="4288739"/>
            <a:ext cx="660717" cy="2344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F009ABCA-8E8E-4D83-B6EF-61B507F36043}"/>
              </a:ext>
            </a:extLst>
          </p:cNvPr>
          <p:cNvCxnSpPr>
            <a:cxnSpLocks/>
          </p:cNvCxnSpPr>
          <p:nvPr/>
        </p:nvCxnSpPr>
        <p:spPr>
          <a:xfrm flipV="1">
            <a:off x="6277855" y="4549544"/>
            <a:ext cx="618307" cy="138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951A932-1C0A-44AD-9758-656E6F266665}"/>
              </a:ext>
            </a:extLst>
          </p:cNvPr>
          <p:cNvCxnSpPr>
            <a:cxnSpLocks/>
          </p:cNvCxnSpPr>
          <p:nvPr/>
        </p:nvCxnSpPr>
        <p:spPr>
          <a:xfrm>
            <a:off x="6223955" y="5178331"/>
            <a:ext cx="660717" cy="2344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1A6ACC4F-D522-4643-8F66-08524A173633}"/>
              </a:ext>
            </a:extLst>
          </p:cNvPr>
          <p:cNvCxnSpPr>
            <a:cxnSpLocks/>
          </p:cNvCxnSpPr>
          <p:nvPr/>
        </p:nvCxnSpPr>
        <p:spPr>
          <a:xfrm>
            <a:off x="6254276" y="5758143"/>
            <a:ext cx="660717" cy="2344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26">
            <a:extLst>
              <a:ext uri="{FF2B5EF4-FFF2-40B4-BE49-F238E27FC236}">
                <a16:creationId xmlns:a16="http://schemas.microsoft.com/office/drawing/2014/main" id="{A123515E-A0F5-4718-8CC2-DFCC72308788}"/>
              </a:ext>
            </a:extLst>
          </p:cNvPr>
          <p:cNvSpPr/>
          <p:nvPr/>
        </p:nvSpPr>
        <p:spPr>
          <a:xfrm>
            <a:off x="7369450" y="5790810"/>
            <a:ext cx="3952141"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Physical life opinion leaders   </a:t>
            </a:r>
            <a:endParaRPr lang="de-DE" sz="2000" dirty="0">
              <a:solidFill>
                <a:schemeClr val="bg1"/>
              </a:solidFill>
              <a:latin typeface="Calibri" panose="020F0502020204030204" pitchFamily="34" charset="0"/>
              <a:cs typeface="Calibri" panose="020F0502020204030204" pitchFamily="34" charset="0"/>
            </a:endParaRPr>
          </a:p>
        </p:txBody>
      </p:sp>
      <p:sp>
        <p:nvSpPr>
          <p:cNvPr id="28" name="Rechteck 27">
            <a:extLst>
              <a:ext uri="{FF2B5EF4-FFF2-40B4-BE49-F238E27FC236}">
                <a16:creationId xmlns:a16="http://schemas.microsoft.com/office/drawing/2014/main" id="{B99DDDBD-2258-4C5F-BA7F-519F463A3721}"/>
              </a:ext>
            </a:extLst>
          </p:cNvPr>
          <p:cNvSpPr/>
          <p:nvPr/>
        </p:nvSpPr>
        <p:spPr>
          <a:xfrm>
            <a:off x="7992955" y="1513741"/>
            <a:ext cx="3573734" cy="369332"/>
          </a:xfrm>
          <a:prstGeom prst="rect">
            <a:avLst/>
          </a:prstGeom>
        </p:spPr>
        <p:txBody>
          <a:bodyPr wrap="none">
            <a:spAutoFit/>
          </a:bodyPr>
          <a:lstStyle/>
          <a:p>
            <a:pPr lvl="0" algn="ctr">
              <a:defRPr/>
            </a:pPr>
            <a:r>
              <a:rPr lang="en-US" dirty="0">
                <a:solidFill>
                  <a:schemeClr val="bg1"/>
                </a:solidFill>
                <a:latin typeface="Calibri" panose="020F0502020204030204" pitchFamily="34" charset="0"/>
                <a:cs typeface="Calibri" panose="020F0502020204030204" pitchFamily="34" charset="0"/>
              </a:rPr>
              <a:t>in combination with other programs</a:t>
            </a:r>
          </a:p>
        </p:txBody>
      </p:sp>
      <p:sp>
        <p:nvSpPr>
          <p:cNvPr id="24" name="Rectangle 70">
            <a:extLst>
              <a:ext uri="{FF2B5EF4-FFF2-40B4-BE49-F238E27FC236}">
                <a16:creationId xmlns:a16="http://schemas.microsoft.com/office/drawing/2014/main" id="{43457323-8941-4844-B51F-7BB41DE5BC73}"/>
              </a:ext>
            </a:extLst>
          </p:cNvPr>
          <p:cNvSpPr>
            <a:spLocks noChangeArrowheads="1"/>
          </p:cNvSpPr>
          <p:nvPr/>
        </p:nvSpPr>
        <p:spPr bwMode="auto">
          <a:xfrm>
            <a:off x="10012124" y="6475998"/>
            <a:ext cx="2046249" cy="276428"/>
          </a:xfrm>
          <a:prstGeom prst="rect">
            <a:avLst/>
          </a:prstGeom>
          <a:noFill/>
          <a:ln w="9525" algn="ctr">
            <a:noFill/>
            <a:miter lim="800000"/>
            <a:headEnd/>
            <a:tailEnd/>
          </a:ln>
        </p:spPr>
        <p:txBody>
          <a:bodyPr lIns="36000" tIns="36000" rIns="36000" bIns="36000"/>
          <a:lstStyle/>
          <a:p>
            <a:pPr marL="0" marR="0" lvl="0" indent="0" algn="l" defTabSz="914400" rtl="0" eaLnBrk="0" fontAlgn="base" latinLnBrk="0" hangingPunct="0">
              <a:lnSpc>
                <a:spcPct val="95000"/>
              </a:lnSpc>
              <a:spcBef>
                <a:spcPct val="0"/>
              </a:spcBef>
              <a:spcAft>
                <a:spcPct val="0"/>
              </a:spcAft>
              <a:buClr>
                <a:srgbClr val="70001E"/>
              </a:buClr>
              <a:buSzTx/>
              <a:buFontTx/>
              <a:buNone/>
              <a:tabLst/>
              <a:defRPr/>
            </a:pPr>
            <a:r>
              <a:rPr kumimoji="0" lang="de-DE" sz="900" b="0" i="0" u="none" strike="noStrike" kern="0" cap="none" spc="0" normalizeH="0" baseline="0" noProof="0" dirty="0">
                <a:ln>
                  <a:noFill/>
                </a:ln>
                <a:solidFill>
                  <a:srgbClr val="093AAD"/>
                </a:solidFill>
                <a:effectLst/>
                <a:uLnTx/>
                <a:uFillTx/>
                <a:latin typeface="Arial Narrow" panose="020B0606020202030204" pitchFamily="34" charset="0"/>
                <a:ea typeface="+mn-ea"/>
                <a:cs typeface="+mn-cs"/>
              </a:rPr>
              <a:t>  </a:t>
            </a: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de-DE" sz="1200" b="0" i="0" u="none" strike="noStrike" kern="0" cap="none" spc="0" normalizeH="0" baseline="0" noProof="0" dirty="0">
                <a:ln>
                  <a:noFill/>
                </a:ln>
                <a:solidFill>
                  <a:prstClr val="white"/>
                </a:solidFill>
                <a:effectLst/>
                <a:uLnTx/>
                <a:uFillTx/>
                <a:latin typeface="Calibri" panose="020F0502020204030204"/>
                <a:ea typeface="+mn-ea"/>
                <a:cs typeface="+mn-cs"/>
              </a:rPr>
              <a:t>  Dr. Katharina von Knop </a:t>
            </a:r>
          </a:p>
        </p:txBody>
      </p:sp>
    </p:spTree>
    <p:extLst>
      <p:ext uri="{BB962C8B-B14F-4D97-AF65-F5344CB8AC3E}">
        <p14:creationId xmlns:p14="http://schemas.microsoft.com/office/powerpoint/2010/main" val="13235060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87Iwk6mS0iLoTp8SFNEW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87Iwk6mS0iLoTp8SFNE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87Iwk6mS0iLoTp8SFNE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87Iwk6mS0iLoTp8SFNE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87Iwk6mS0iLoTp8SFNEW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87Iwk6mS0iLoTp8SFNEWA"/>
</p:tagLst>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radientUnivers">
  <a:themeElements>
    <a:clrScheme name="Benutzerdefiniert 3">
      <a:dk1>
        <a:sysClr val="windowText" lastClr="000000"/>
      </a:dk1>
      <a:lt1>
        <a:srgbClr val="F2F0FF"/>
      </a:lt1>
      <a:dk2>
        <a:srgbClr val="10013F"/>
      </a:dk2>
      <a:lt2>
        <a:srgbClr val="F2F0FF"/>
      </a:lt2>
      <a:accent1>
        <a:srgbClr val="9AACE0"/>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10_TF89338750_Win32_OJ107391201.potx" id="{C860647A-45B4-4B00-8C8D-66F72B8CC9C0}" vid="{1179A28C-4DD8-4081-9251-DBA70DDC978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919F73-B6C2-4A43-95E2-833EC48925FE}">
  <ds:schemaRefs>
    <ds:schemaRef ds:uri="http://purl.org/dc/dcmitype/"/>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16c05727-aa75-4e4a-9b5f-8a80a1165891"/>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1703</Words>
  <Application>Microsoft Office PowerPoint</Application>
  <PresentationFormat>Breitbild</PresentationFormat>
  <Paragraphs>151</Paragraphs>
  <Slides>19</Slides>
  <Notes>0</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19</vt:i4>
      </vt:variant>
    </vt:vector>
  </HeadingPairs>
  <TitlesOfParts>
    <vt:vector size="29" baseType="lpstr">
      <vt:lpstr>Arial</vt:lpstr>
      <vt:lpstr>Arial Narrow</vt:lpstr>
      <vt:lpstr>Calibri</vt:lpstr>
      <vt:lpstr>Calibri Light</vt:lpstr>
      <vt:lpstr>Univers</vt:lpstr>
      <vt:lpstr>Wingdings</vt:lpstr>
      <vt:lpstr>Benutzerdefiniertes Design</vt:lpstr>
      <vt:lpstr>1_GradientUnivers</vt:lpstr>
      <vt:lpstr>1_Benutzerdefiniertes Design</vt:lpstr>
      <vt:lpstr>2_Benutzerdefiniertes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2020-11-29T16:37:34Z</dcterms:created>
  <dcterms:modified xsi:type="dcterms:W3CDTF">2022-06-24T06:42:18Z</dcterms:modified>
</cp:coreProperties>
</file>