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2" r:id="rId2"/>
    <p:sldId id="278" r:id="rId3"/>
    <p:sldId id="901" r:id="rId4"/>
    <p:sldId id="268" r:id="rId5"/>
    <p:sldId id="608" r:id="rId6"/>
    <p:sldId id="307" r:id="rId7"/>
    <p:sldId id="897" r:id="rId8"/>
    <p:sldId id="898" r:id="rId9"/>
    <p:sldId id="279" r:id="rId10"/>
    <p:sldId id="281" r:id="rId11"/>
    <p:sldId id="285" r:id="rId12"/>
    <p:sldId id="275" r:id="rId13"/>
    <p:sldId id="276" r:id="rId14"/>
    <p:sldId id="899" r:id="rId15"/>
    <p:sldId id="900" r:id="rId16"/>
    <p:sldId id="270" r:id="rId17"/>
    <p:sldId id="263" r:id="rId18"/>
    <p:sldId id="291" r:id="rId19"/>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D8E0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51" autoAdjust="0"/>
    <p:restoredTop sz="94660"/>
  </p:normalViewPr>
  <p:slideViewPr>
    <p:cSldViewPr snapToGrid="0" snapToObjects="1">
      <p:cViewPr varScale="1">
        <p:scale>
          <a:sx n="127" d="100"/>
          <a:sy n="127" d="100"/>
        </p:scale>
        <p:origin x="420"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160FB-C849-49B0-B270-4AE14B083BEE}"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de-DE"/>
        </a:p>
      </dgm:t>
    </dgm:pt>
    <dgm:pt modelId="{A0B6BD70-7E8C-4599-8C63-32C754987EB5}">
      <dgm:prSet phldrT="[Text]"/>
      <dgm:spPr/>
      <dgm:t>
        <a:bodyPr/>
        <a:lstStyle/>
        <a:p>
          <a:r>
            <a:rPr lang="de-DE" dirty="0"/>
            <a:t>Suboptimal Information</a:t>
          </a:r>
        </a:p>
      </dgm:t>
    </dgm:pt>
    <dgm:pt modelId="{8F135E67-AFF5-4600-A04A-AE5FA087E34B}" type="parTrans" cxnId="{B300F408-D462-41B8-8897-1931C0D6822B}">
      <dgm:prSet/>
      <dgm:spPr/>
      <dgm:t>
        <a:bodyPr/>
        <a:lstStyle/>
        <a:p>
          <a:endParaRPr lang="de-DE"/>
        </a:p>
      </dgm:t>
    </dgm:pt>
    <dgm:pt modelId="{97C0307D-E28E-45A5-A551-5BCC68E9FB1F}" type="sibTrans" cxnId="{B300F408-D462-41B8-8897-1931C0D6822B}">
      <dgm:prSet/>
      <dgm:spPr/>
      <dgm:t>
        <a:bodyPr/>
        <a:lstStyle/>
        <a:p>
          <a:endParaRPr lang="de-DE"/>
        </a:p>
      </dgm:t>
    </dgm:pt>
    <dgm:pt modelId="{F5D2E432-1A9A-47A7-B36B-D89666806D17}">
      <dgm:prSet phldrT="[Text]"/>
      <dgm:spPr/>
      <dgm:t>
        <a:bodyPr/>
        <a:lstStyle/>
        <a:p>
          <a:r>
            <a:rPr lang="de-DE" dirty="0" err="1"/>
            <a:t>False</a:t>
          </a:r>
          <a:r>
            <a:rPr lang="de-DE" dirty="0"/>
            <a:t>- /</a:t>
          </a:r>
          <a:r>
            <a:rPr lang="de-DE" dirty="0" err="1"/>
            <a:t>Misinformation</a:t>
          </a:r>
          <a:endParaRPr lang="de-DE" dirty="0"/>
        </a:p>
      </dgm:t>
    </dgm:pt>
    <dgm:pt modelId="{48BF93E2-F339-4EC4-B34F-877B3367C813}" type="parTrans" cxnId="{E685854F-F4CE-4156-8121-A8E24463C8B1}">
      <dgm:prSet/>
      <dgm:spPr/>
      <dgm:t>
        <a:bodyPr/>
        <a:lstStyle/>
        <a:p>
          <a:endParaRPr lang="de-DE"/>
        </a:p>
      </dgm:t>
    </dgm:pt>
    <dgm:pt modelId="{DCC48F6D-B9CB-4E76-AD5B-FC2510331B47}" type="sibTrans" cxnId="{E685854F-F4CE-4156-8121-A8E24463C8B1}">
      <dgm:prSet/>
      <dgm:spPr/>
      <dgm:t>
        <a:bodyPr/>
        <a:lstStyle/>
        <a:p>
          <a:endParaRPr lang="de-DE"/>
        </a:p>
      </dgm:t>
    </dgm:pt>
    <dgm:pt modelId="{466C01FC-60AE-45A3-98DC-7AB4A706B22C}" type="pres">
      <dgm:prSet presAssocID="{49E160FB-C849-49B0-B270-4AE14B083BEE}" presName="compositeShape" presStyleCnt="0">
        <dgm:presLayoutVars>
          <dgm:chMax val="2"/>
          <dgm:dir/>
          <dgm:resizeHandles val="exact"/>
        </dgm:presLayoutVars>
      </dgm:prSet>
      <dgm:spPr/>
    </dgm:pt>
    <dgm:pt modelId="{815C4545-A5A7-4B43-BBDD-930B864DB1C5}" type="pres">
      <dgm:prSet presAssocID="{49E160FB-C849-49B0-B270-4AE14B083BEE}" presName="ribbon" presStyleLbl="node1" presStyleIdx="0" presStyleCnt="1"/>
      <dgm:spPr/>
    </dgm:pt>
    <dgm:pt modelId="{2CDC7BD2-CBC8-4EF9-B0F0-4A7E795B9557}" type="pres">
      <dgm:prSet presAssocID="{49E160FB-C849-49B0-B270-4AE14B083BEE}" presName="leftArrowText" presStyleLbl="node1" presStyleIdx="0" presStyleCnt="1">
        <dgm:presLayoutVars>
          <dgm:chMax val="0"/>
          <dgm:bulletEnabled val="1"/>
        </dgm:presLayoutVars>
      </dgm:prSet>
      <dgm:spPr/>
    </dgm:pt>
    <dgm:pt modelId="{AEA014DD-D82A-40AE-B895-0ADCEB8C4C19}" type="pres">
      <dgm:prSet presAssocID="{49E160FB-C849-49B0-B270-4AE14B083BEE}" presName="rightArrowText" presStyleLbl="node1" presStyleIdx="0" presStyleCnt="1">
        <dgm:presLayoutVars>
          <dgm:chMax val="0"/>
          <dgm:bulletEnabled val="1"/>
        </dgm:presLayoutVars>
      </dgm:prSet>
      <dgm:spPr/>
    </dgm:pt>
  </dgm:ptLst>
  <dgm:cxnLst>
    <dgm:cxn modelId="{B300F408-D462-41B8-8897-1931C0D6822B}" srcId="{49E160FB-C849-49B0-B270-4AE14B083BEE}" destId="{A0B6BD70-7E8C-4599-8C63-32C754987EB5}" srcOrd="0" destOrd="0" parTransId="{8F135E67-AFF5-4600-A04A-AE5FA087E34B}" sibTransId="{97C0307D-E28E-45A5-A551-5BCC68E9FB1F}"/>
    <dgm:cxn modelId="{6519CC1C-BCD4-4686-A1F6-FD68828814E2}" type="presOf" srcId="{A0B6BD70-7E8C-4599-8C63-32C754987EB5}" destId="{2CDC7BD2-CBC8-4EF9-B0F0-4A7E795B9557}" srcOrd="0" destOrd="0" presId="urn:microsoft.com/office/officeart/2005/8/layout/arrow6"/>
    <dgm:cxn modelId="{E685854F-F4CE-4156-8121-A8E24463C8B1}" srcId="{49E160FB-C849-49B0-B270-4AE14B083BEE}" destId="{F5D2E432-1A9A-47A7-B36B-D89666806D17}" srcOrd="1" destOrd="0" parTransId="{48BF93E2-F339-4EC4-B34F-877B3367C813}" sibTransId="{DCC48F6D-B9CB-4E76-AD5B-FC2510331B47}"/>
    <dgm:cxn modelId="{FB4E118E-0B97-49E4-81D7-43D6AE3D0855}" type="presOf" srcId="{49E160FB-C849-49B0-B270-4AE14B083BEE}" destId="{466C01FC-60AE-45A3-98DC-7AB4A706B22C}" srcOrd="0" destOrd="0" presId="urn:microsoft.com/office/officeart/2005/8/layout/arrow6"/>
    <dgm:cxn modelId="{AE344EAB-F81A-45FF-AC02-325823C0560A}" type="presOf" srcId="{F5D2E432-1A9A-47A7-B36B-D89666806D17}" destId="{AEA014DD-D82A-40AE-B895-0ADCEB8C4C19}" srcOrd="0" destOrd="0" presId="urn:microsoft.com/office/officeart/2005/8/layout/arrow6"/>
    <dgm:cxn modelId="{28AEE80A-3339-477E-8D29-CFD4DD3ECF61}" type="presParOf" srcId="{466C01FC-60AE-45A3-98DC-7AB4A706B22C}" destId="{815C4545-A5A7-4B43-BBDD-930B864DB1C5}" srcOrd="0" destOrd="0" presId="urn:microsoft.com/office/officeart/2005/8/layout/arrow6"/>
    <dgm:cxn modelId="{B6AA8ED9-691C-4E5C-869C-91615E8F4D3B}" type="presParOf" srcId="{466C01FC-60AE-45A3-98DC-7AB4A706B22C}" destId="{2CDC7BD2-CBC8-4EF9-B0F0-4A7E795B9557}" srcOrd="1" destOrd="0" presId="urn:microsoft.com/office/officeart/2005/8/layout/arrow6"/>
    <dgm:cxn modelId="{9569B231-6E54-40E3-BB74-3240FCA8509D}" type="presParOf" srcId="{466C01FC-60AE-45A3-98DC-7AB4A706B22C}" destId="{AEA014DD-D82A-40AE-B895-0ADCEB8C4C1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C4545-A5A7-4B43-BBDD-930B864DB1C5}">
      <dsp:nvSpPr>
        <dsp:cNvPr id="0" name=""/>
        <dsp:cNvSpPr/>
      </dsp:nvSpPr>
      <dsp:spPr>
        <a:xfrm>
          <a:off x="0" y="740319"/>
          <a:ext cx="3929741" cy="1571896"/>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C7BD2-CBC8-4EF9-B0F0-4A7E795B9557}">
      <dsp:nvSpPr>
        <dsp:cNvPr id="0" name=""/>
        <dsp:cNvSpPr/>
      </dsp:nvSpPr>
      <dsp:spPr>
        <a:xfrm>
          <a:off x="471569" y="1015401"/>
          <a:ext cx="1296814" cy="7702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de-DE" sz="1800" kern="1200" dirty="0"/>
            <a:t>Suboptimal Information</a:t>
          </a:r>
        </a:p>
      </dsp:txBody>
      <dsp:txXfrm>
        <a:off x="471569" y="1015401"/>
        <a:ext cx="1296814" cy="770229"/>
      </dsp:txXfrm>
    </dsp:sp>
    <dsp:sp modelId="{AEA014DD-D82A-40AE-B895-0ADCEB8C4C19}">
      <dsp:nvSpPr>
        <dsp:cNvPr id="0" name=""/>
        <dsp:cNvSpPr/>
      </dsp:nvSpPr>
      <dsp:spPr>
        <a:xfrm>
          <a:off x="1964871" y="1266904"/>
          <a:ext cx="1532599" cy="7702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False</a:t>
          </a:r>
          <a:r>
            <a:rPr lang="de-DE" sz="1800" kern="1200" dirty="0"/>
            <a:t>- /</a:t>
          </a:r>
          <a:r>
            <a:rPr lang="de-DE" sz="1800" kern="1200" dirty="0" err="1"/>
            <a:t>Misinformation</a:t>
          </a:r>
          <a:endParaRPr lang="de-DE" sz="1800" kern="1200" dirty="0"/>
        </a:p>
      </dsp:txBody>
      <dsp:txXfrm>
        <a:off x="1964871" y="1266904"/>
        <a:ext cx="1532599" cy="770229"/>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24.06.2022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24.06.2022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Das RKI hat bei nationalen gesundheitlichen Krisen 2 Hauptaufgaben: Informationsverarbeitung sowie die Kommunikation/Koordination. Für die Umsetzung der Maßnahmen ist die lokale Ebene zuständig.</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31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05244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02.11.15</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4" name="Date Placeholder 3"/>
          <p:cNvSpPr>
            <a:spLocks noGrp="1"/>
          </p:cNvSpPr>
          <p:nvPr>
            <p:ph type="dt" sz="half" idx="10"/>
          </p:nvPr>
        </p:nvSpPr>
        <p:spPr/>
        <p:txBody>
          <a:bodyPr/>
          <a:lstStyle/>
          <a:p>
            <a:r>
              <a:rPr lang="de-DE"/>
              <a:t>18.06.2021</a:t>
            </a:r>
          </a:p>
        </p:txBody>
      </p:sp>
      <p:sp>
        <p:nvSpPr>
          <p:cNvPr id="5" name="Footer Placeholder 4"/>
          <p:cNvSpPr>
            <a:spLocks noGrp="1"/>
          </p:cNvSpPr>
          <p:nvPr>
            <p:ph type="ftr" sz="quarter" idx="11"/>
          </p:nvPr>
        </p:nvSpPr>
        <p:spPr/>
        <p:txBody>
          <a:bodyPr/>
          <a:lstStyle/>
          <a:p>
            <a:r>
              <a:rPr lang="de-DE"/>
              <a:t>Tagung der Gruppe Beratende Sanitätsoffiziere der Bundeswehr</a:t>
            </a:r>
          </a:p>
        </p:txBody>
      </p:sp>
      <p:sp>
        <p:nvSpPr>
          <p:cNvPr id="6" name="Slide Number Placeholder 5"/>
          <p:cNvSpPr>
            <a:spLocks noGrp="1"/>
          </p:cNvSpPr>
          <p:nvPr>
            <p:ph type="sldNum" sz="quarter" idx="12"/>
          </p:nvPr>
        </p:nvSpPr>
        <p:spPr/>
        <p:txBody>
          <a:bodyPr/>
          <a:lstStyle/>
          <a:p>
            <a:fld id="{D9AABC5B-BB1A-2041-ADBD-B78F044D76F2}" type="slidenum">
              <a:rPr lang="de-DE" smtClean="0"/>
              <a:pPr/>
              <a:t>‹Nr.›</a:t>
            </a:fld>
            <a:endParaRPr lang="de-DE"/>
          </a:p>
        </p:txBody>
      </p:sp>
    </p:spTree>
    <p:extLst>
      <p:ext uri="{BB962C8B-B14F-4D97-AF65-F5344CB8AC3E}">
        <p14:creationId xmlns:p14="http://schemas.microsoft.com/office/powerpoint/2010/main" val="355972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6631"/>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r>
              <a:rPr lang="de-DE"/>
              <a:t>02.11.15</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02.11.15</a:t>
            </a:r>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02.11.15</a:t>
            </a:r>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200">
                <a:solidFill>
                  <a:srgbClr val="045AA6"/>
                </a:solidFill>
              </a:defRPr>
            </a:lvl1pPr>
          </a:lstStyle>
          <a:p>
            <a:r>
              <a:rPr lang="de-DE" dirty="0"/>
              <a:t>02.11.15</a:t>
            </a:r>
          </a:p>
        </p:txBody>
      </p:sp>
      <p:sp>
        <p:nvSpPr>
          <p:cNvPr id="5" name="Fußzeilenplatzhalter 4"/>
          <p:cNvSpPr>
            <a:spLocks noGrp="1"/>
          </p:cNvSpPr>
          <p:nvPr>
            <p:ph type="ftr" sz="quarter" idx="3"/>
          </p:nvPr>
        </p:nvSpPr>
        <p:spPr>
          <a:xfrm>
            <a:off x="2699792" y="4767263"/>
            <a:ext cx="2895600" cy="273844"/>
          </a:xfrm>
          <a:prstGeom prst="rect">
            <a:avLst/>
          </a:prstGeom>
        </p:spPr>
        <p:txBody>
          <a:bodyPr vert="horz" lIns="0" tIns="45720" rIns="0" bIns="45720" rtlCol="0" anchor="ctr"/>
          <a:lstStyle>
            <a:lvl1pPr algn="l">
              <a:defRPr sz="12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2">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 id="2147483662" r:id="rId10"/>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en-US" dirty="0"/>
              <a:t>Communicating facts to policy-makers &amp; the public:</a:t>
            </a:r>
            <a:br>
              <a:rPr lang="en-US" dirty="0"/>
            </a:br>
            <a:r>
              <a:rPr lang="en-US" dirty="0"/>
              <a:t>2 years of leadership experience with COVID-19</a:t>
            </a:r>
            <a:endParaRPr lang="de-DE" dirty="0"/>
          </a:p>
        </p:txBody>
      </p:sp>
      <p:sp>
        <p:nvSpPr>
          <p:cNvPr id="5" name="Textplatzhalter 4"/>
          <p:cNvSpPr>
            <a:spLocks noGrp="1"/>
          </p:cNvSpPr>
          <p:nvPr>
            <p:ph type="body" sz="quarter" idx="14"/>
          </p:nvPr>
        </p:nvSpPr>
        <p:spPr>
          <a:xfrm>
            <a:off x="3935997" y="3137275"/>
            <a:ext cx="4503737" cy="741702"/>
          </a:xfrm>
        </p:spPr>
        <p:txBody>
          <a:bodyPr/>
          <a:lstStyle/>
          <a:p>
            <a:r>
              <a:rPr lang="de-DE" dirty="0"/>
              <a:t>Lothar H. Wieler</a:t>
            </a:r>
          </a:p>
          <a:p>
            <a:r>
              <a:rPr lang="de-DE" dirty="0"/>
              <a:t>24th June 2022</a:t>
            </a:r>
          </a:p>
        </p:txBody>
      </p:sp>
    </p:spTree>
    <p:extLst>
      <p:ext uri="{BB962C8B-B14F-4D97-AF65-F5344CB8AC3E}">
        <p14:creationId xmlns:p14="http://schemas.microsoft.com/office/powerpoint/2010/main" val="391611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27D0E7F-7861-4B2B-A23B-08C15A1FEF22}"/>
              </a:ext>
            </a:extLst>
          </p:cNvPr>
          <p:cNvSpPr>
            <a:spLocks noGrp="1"/>
          </p:cNvSpPr>
          <p:nvPr>
            <p:ph type="sldNum" sz="quarter" idx="12"/>
          </p:nvPr>
        </p:nvSpPr>
        <p:spPr/>
        <p:txBody>
          <a:bodyPr/>
          <a:lstStyle/>
          <a:p>
            <a:fld id="{162A217B-ED1C-D84B-8478-63C77FA79618}" type="slidenum">
              <a:rPr lang="de-DE" smtClean="0"/>
              <a:t>10</a:t>
            </a:fld>
            <a:endParaRPr lang="de-DE"/>
          </a:p>
        </p:txBody>
      </p:sp>
      <p:pic>
        <p:nvPicPr>
          <p:cNvPr id="5" name="Grafik 4">
            <a:extLst>
              <a:ext uri="{FF2B5EF4-FFF2-40B4-BE49-F238E27FC236}">
                <a16:creationId xmlns:a16="http://schemas.microsoft.com/office/drawing/2014/main" id="{8A4EDDE7-D212-40A1-9363-BF8D79E8F5D3}"/>
              </a:ext>
            </a:extLst>
          </p:cNvPr>
          <p:cNvPicPr>
            <a:picLocks noChangeAspect="1"/>
          </p:cNvPicPr>
          <p:nvPr/>
        </p:nvPicPr>
        <p:blipFill>
          <a:blip r:embed="rId2"/>
          <a:stretch>
            <a:fillRect/>
          </a:stretch>
        </p:blipFill>
        <p:spPr>
          <a:xfrm>
            <a:off x="4734052" y="2760427"/>
            <a:ext cx="2169168" cy="2280680"/>
          </a:xfrm>
          <a:prstGeom prst="rect">
            <a:avLst/>
          </a:prstGeom>
          <a:ln>
            <a:solidFill>
              <a:srgbClr val="0070C0"/>
            </a:solidFill>
          </a:ln>
        </p:spPr>
      </p:pic>
      <p:sp>
        <p:nvSpPr>
          <p:cNvPr id="6" name="Rechteck 5">
            <a:extLst>
              <a:ext uri="{FF2B5EF4-FFF2-40B4-BE49-F238E27FC236}">
                <a16:creationId xmlns:a16="http://schemas.microsoft.com/office/drawing/2014/main" id="{90D4D1C3-C799-47CA-9BE1-284346FDC69A}"/>
              </a:ext>
            </a:extLst>
          </p:cNvPr>
          <p:cNvSpPr/>
          <p:nvPr/>
        </p:nvSpPr>
        <p:spPr>
          <a:xfrm>
            <a:off x="163033" y="735390"/>
            <a:ext cx="8559475" cy="4031873"/>
          </a:xfrm>
          <a:prstGeom prst="rect">
            <a:avLst/>
          </a:prstGeom>
        </p:spPr>
        <p:txBody>
          <a:bodyPr wrap="square">
            <a:spAutoFit/>
          </a:bodyPr>
          <a:lstStyle/>
          <a:p>
            <a:pPr algn="l"/>
            <a:endParaRPr lang="de-DE" sz="800" b="1" kern="1200" dirty="0">
              <a:solidFill>
                <a:srgbClr val="045AA6"/>
              </a:solidFill>
              <a:latin typeface="Calibri"/>
              <a:ea typeface="+mj-ea"/>
              <a:cs typeface="+mj-cs"/>
            </a:endParaRPr>
          </a:p>
          <a:p>
            <a:pPr marL="342900" indent="-342900" algn="l">
              <a:buFont typeface="Arial" panose="020B0604020202020204" pitchFamily="34" charset="0"/>
              <a:buChar char="•"/>
            </a:pPr>
            <a:r>
              <a:rPr lang="de-DE" kern="1200" dirty="0">
                <a:solidFill>
                  <a:srgbClr val="045AA6"/>
                </a:solidFill>
                <a:latin typeface="Calibri"/>
                <a:ea typeface="+mj-ea"/>
                <a:cs typeface="+mj-cs"/>
              </a:rPr>
              <a:t>Daily </a:t>
            </a:r>
            <a:r>
              <a:rPr lang="de-DE" kern="1200" dirty="0" err="1">
                <a:solidFill>
                  <a:srgbClr val="045AA6"/>
                </a:solidFill>
                <a:latin typeface="Calibri"/>
                <a:ea typeface="+mj-ea"/>
                <a:cs typeface="+mj-cs"/>
              </a:rPr>
              <a:t>dashboard</a:t>
            </a:r>
            <a:r>
              <a:rPr lang="de-DE" kern="1200" dirty="0">
                <a:solidFill>
                  <a:srgbClr val="045AA6"/>
                </a:solidFill>
                <a:latin typeface="Calibri"/>
                <a:ea typeface="+mj-ea"/>
                <a:cs typeface="+mj-cs"/>
              </a:rPr>
              <a:t> </a:t>
            </a:r>
            <a:r>
              <a:rPr lang="de-DE" kern="1200" dirty="0" err="1">
                <a:solidFill>
                  <a:srgbClr val="045AA6"/>
                </a:solidFill>
                <a:latin typeface="Calibri"/>
                <a:ea typeface="+mj-ea"/>
                <a:cs typeface="+mj-cs"/>
              </a:rPr>
              <a:t>updates</a:t>
            </a:r>
            <a:endParaRPr lang="de-DE" kern="1200" dirty="0">
              <a:solidFill>
                <a:srgbClr val="045AA6"/>
              </a:solidFill>
              <a:latin typeface="Calibri"/>
              <a:ea typeface="+mj-ea"/>
              <a:cs typeface="+mj-cs"/>
            </a:endParaRPr>
          </a:p>
          <a:p>
            <a:pPr marL="342900" indent="-342900" algn="l">
              <a:buFont typeface="Arial" panose="020B0604020202020204" pitchFamily="34" charset="0"/>
              <a:buChar char="•"/>
            </a:pPr>
            <a:endParaRPr lang="de-DE" sz="2000" kern="1200" dirty="0">
              <a:solidFill>
                <a:schemeClr val="tx1"/>
              </a:solidFill>
              <a:latin typeface="Calibri"/>
              <a:ea typeface="+mj-ea"/>
              <a:cs typeface="+mj-cs"/>
            </a:endParaRPr>
          </a:p>
          <a:p>
            <a:pPr marL="342900" indent="-342900" algn="l">
              <a:buFont typeface="Arial" panose="020B0604020202020204" pitchFamily="34" charset="0"/>
              <a:buChar char="•"/>
            </a:pPr>
            <a:endParaRPr lang="de-DE" sz="2000" kern="1200" dirty="0">
              <a:solidFill>
                <a:schemeClr val="tx1"/>
              </a:solidFill>
              <a:latin typeface="Calibri"/>
              <a:ea typeface="+mj-ea"/>
              <a:cs typeface="+mj-cs"/>
            </a:endParaRPr>
          </a:p>
          <a:p>
            <a:pPr marL="342900" indent="-342900" algn="l">
              <a:buFont typeface="Arial" panose="020B0604020202020204" pitchFamily="34" charset="0"/>
              <a:buChar char="•"/>
            </a:pPr>
            <a:endParaRPr lang="de-DE" sz="2000" kern="1200" dirty="0">
              <a:solidFill>
                <a:schemeClr val="tx1"/>
              </a:solidFill>
              <a:latin typeface="Calibri"/>
              <a:ea typeface="+mj-ea"/>
              <a:cs typeface="+mj-cs"/>
            </a:endParaRPr>
          </a:p>
          <a:p>
            <a:pPr marL="342900" indent="-342900" algn="l">
              <a:buFont typeface="Arial" panose="020B0604020202020204" pitchFamily="34" charset="0"/>
              <a:buChar char="•"/>
            </a:pPr>
            <a:endParaRPr lang="de-DE" sz="2000" kern="1200" dirty="0">
              <a:solidFill>
                <a:schemeClr val="tx1"/>
              </a:solidFill>
              <a:latin typeface="Calibri"/>
              <a:ea typeface="+mj-ea"/>
              <a:cs typeface="+mj-cs"/>
            </a:endParaRPr>
          </a:p>
          <a:p>
            <a:pPr marL="342900" indent="-342900" algn="l">
              <a:buFont typeface="Arial" panose="020B0604020202020204" pitchFamily="34" charset="0"/>
              <a:buChar char="•"/>
            </a:pPr>
            <a:endParaRPr lang="de-DE" sz="2000" kern="1200" dirty="0">
              <a:solidFill>
                <a:schemeClr val="tx1"/>
              </a:solidFill>
              <a:latin typeface="Calibri"/>
              <a:ea typeface="+mj-ea"/>
              <a:cs typeface="+mj-cs"/>
            </a:endParaRPr>
          </a:p>
          <a:p>
            <a:pPr marL="342900" indent="-342900" algn="l">
              <a:buFont typeface="Arial" panose="020B0604020202020204" pitchFamily="34" charset="0"/>
              <a:buChar char="•"/>
            </a:pPr>
            <a:endParaRPr lang="de-DE" sz="2000" kern="1200" dirty="0">
              <a:solidFill>
                <a:schemeClr val="tx1"/>
              </a:solidFill>
              <a:latin typeface="Calibri"/>
              <a:ea typeface="+mj-ea"/>
              <a:cs typeface="+mj-cs"/>
            </a:endParaRPr>
          </a:p>
          <a:p>
            <a:pPr marL="342900" indent="-342900" algn="l">
              <a:buFont typeface="Arial" panose="020B0604020202020204" pitchFamily="34" charset="0"/>
              <a:buChar char="•"/>
            </a:pPr>
            <a:endParaRPr lang="de-DE" sz="2000" kern="1200" dirty="0">
              <a:solidFill>
                <a:schemeClr val="tx1"/>
              </a:solidFill>
              <a:latin typeface="Calibri"/>
              <a:ea typeface="+mj-ea"/>
              <a:cs typeface="+mj-cs"/>
            </a:endParaRPr>
          </a:p>
          <a:p>
            <a:pPr marL="342900" indent="-342900" algn="l">
              <a:buFont typeface="Arial" panose="020B0604020202020204" pitchFamily="34" charset="0"/>
              <a:buChar char="•"/>
            </a:pPr>
            <a:r>
              <a:rPr lang="de-DE" dirty="0">
                <a:solidFill>
                  <a:srgbClr val="045AA6"/>
                </a:solidFill>
                <a:latin typeface="Calibri"/>
                <a:ea typeface="+mj-ea"/>
                <a:cs typeface="+mj-cs"/>
              </a:rPr>
              <a:t>Daily and </a:t>
            </a:r>
            <a:r>
              <a:rPr lang="de-DE" dirty="0" err="1">
                <a:solidFill>
                  <a:srgbClr val="045AA6"/>
                </a:solidFill>
                <a:latin typeface="Calibri"/>
                <a:ea typeface="+mj-ea"/>
                <a:cs typeface="+mj-cs"/>
              </a:rPr>
              <a:t>weekly</a:t>
            </a:r>
            <a:r>
              <a:rPr lang="de-DE" dirty="0">
                <a:solidFill>
                  <a:srgbClr val="045AA6"/>
                </a:solidFill>
                <a:latin typeface="Calibri"/>
                <a:ea typeface="+mj-ea"/>
                <a:cs typeface="+mj-cs"/>
              </a:rPr>
              <a:t> </a:t>
            </a:r>
            <a:r>
              <a:rPr lang="de-DE" dirty="0" err="1">
                <a:solidFill>
                  <a:srgbClr val="045AA6"/>
                </a:solidFill>
                <a:latin typeface="Calibri"/>
                <a:ea typeface="+mj-ea"/>
                <a:cs typeface="+mj-cs"/>
              </a:rPr>
              <a:t>situation</a:t>
            </a:r>
            <a:r>
              <a:rPr lang="de-DE" dirty="0">
                <a:solidFill>
                  <a:srgbClr val="045AA6"/>
                </a:solidFill>
                <a:latin typeface="Calibri"/>
                <a:ea typeface="+mj-ea"/>
                <a:cs typeface="+mj-cs"/>
              </a:rPr>
              <a:t> </a:t>
            </a:r>
            <a:r>
              <a:rPr lang="de-DE" dirty="0" err="1">
                <a:solidFill>
                  <a:srgbClr val="045AA6"/>
                </a:solidFill>
                <a:latin typeface="Calibri"/>
                <a:ea typeface="+mj-ea"/>
                <a:cs typeface="+mj-cs"/>
              </a:rPr>
              <a:t>reports</a:t>
            </a:r>
            <a:endParaRPr lang="de-DE" kern="1200" dirty="0">
              <a:solidFill>
                <a:srgbClr val="045AA6"/>
              </a:solidFill>
              <a:latin typeface="Calibri"/>
              <a:ea typeface="+mj-ea"/>
              <a:cs typeface="+mj-cs"/>
            </a:endParaRPr>
          </a:p>
          <a:p>
            <a:pPr marL="342900" indent="-342900" algn="l">
              <a:buFont typeface="Arial" panose="020B0604020202020204" pitchFamily="34" charset="0"/>
              <a:buChar char="•"/>
            </a:pPr>
            <a:r>
              <a:rPr lang="de-DE" dirty="0" err="1">
                <a:solidFill>
                  <a:srgbClr val="045AA6"/>
                </a:solidFill>
                <a:latin typeface="Calibri"/>
                <a:ea typeface="+mj-ea"/>
                <a:cs typeface="+mj-cs"/>
              </a:rPr>
              <a:t>Strategy</a:t>
            </a:r>
            <a:r>
              <a:rPr lang="de-DE" dirty="0">
                <a:solidFill>
                  <a:srgbClr val="045AA6"/>
                </a:solidFill>
                <a:latin typeface="Calibri"/>
                <a:ea typeface="+mj-ea"/>
                <a:cs typeface="+mj-cs"/>
              </a:rPr>
              <a:t> </a:t>
            </a:r>
            <a:r>
              <a:rPr lang="de-DE" dirty="0" err="1">
                <a:solidFill>
                  <a:srgbClr val="045AA6"/>
                </a:solidFill>
                <a:latin typeface="Calibri"/>
                <a:ea typeface="+mj-ea"/>
                <a:cs typeface="+mj-cs"/>
              </a:rPr>
              <a:t>papers</a:t>
            </a:r>
            <a:endParaRPr lang="de-DE" dirty="0">
              <a:solidFill>
                <a:srgbClr val="045AA6"/>
              </a:solidFill>
              <a:latin typeface="Calibri"/>
              <a:ea typeface="+mj-ea"/>
              <a:cs typeface="+mj-cs"/>
            </a:endParaRPr>
          </a:p>
          <a:p>
            <a:pPr marL="342900" indent="-342900" algn="l">
              <a:buFont typeface="Arial" panose="020B0604020202020204" pitchFamily="34" charset="0"/>
              <a:buChar char="•"/>
            </a:pPr>
            <a:r>
              <a:rPr lang="de-DE" kern="1200" dirty="0">
                <a:solidFill>
                  <a:srgbClr val="045AA6"/>
                </a:solidFill>
                <a:latin typeface="Calibri"/>
                <a:ea typeface="+mj-ea"/>
                <a:cs typeface="+mj-cs"/>
              </a:rPr>
              <a:t>Technical </a:t>
            </a:r>
            <a:r>
              <a:rPr lang="de-DE" kern="1200" dirty="0" err="1">
                <a:solidFill>
                  <a:srgbClr val="045AA6"/>
                </a:solidFill>
                <a:latin typeface="Calibri"/>
                <a:ea typeface="+mj-ea"/>
                <a:cs typeface="+mj-cs"/>
              </a:rPr>
              <a:t>guidelines</a:t>
            </a:r>
            <a:endParaRPr lang="de-DE" kern="1200" dirty="0">
              <a:solidFill>
                <a:srgbClr val="045AA6"/>
              </a:solidFill>
              <a:latin typeface="Calibri"/>
              <a:ea typeface="+mj-ea"/>
              <a:cs typeface="+mj-cs"/>
            </a:endParaRPr>
          </a:p>
          <a:p>
            <a:pPr marL="342900" indent="-342900" algn="l">
              <a:buFont typeface="Arial" panose="020B0604020202020204" pitchFamily="34" charset="0"/>
              <a:buChar char="•"/>
            </a:pPr>
            <a:r>
              <a:rPr lang="de-DE" dirty="0">
                <a:solidFill>
                  <a:srgbClr val="045AA6"/>
                </a:solidFill>
                <a:latin typeface="Calibri"/>
                <a:ea typeface="+mj-ea"/>
                <a:cs typeface="+mj-cs"/>
              </a:rPr>
              <a:t>Scientific </a:t>
            </a:r>
            <a:r>
              <a:rPr lang="de-DE" dirty="0" err="1">
                <a:solidFill>
                  <a:srgbClr val="045AA6"/>
                </a:solidFill>
                <a:latin typeface="Calibri"/>
                <a:ea typeface="+mj-ea"/>
                <a:cs typeface="+mj-cs"/>
              </a:rPr>
              <a:t>publications</a:t>
            </a:r>
            <a:endParaRPr lang="de-DE" dirty="0">
              <a:solidFill>
                <a:srgbClr val="045AA6"/>
              </a:solidFill>
              <a:latin typeface="Calibri"/>
              <a:ea typeface="+mj-ea"/>
              <a:cs typeface="+mj-cs"/>
            </a:endParaRPr>
          </a:p>
          <a:p>
            <a:pPr marL="342900" indent="-342900" algn="l">
              <a:buFont typeface="Arial" panose="020B0604020202020204" pitchFamily="34" charset="0"/>
              <a:buChar char="•"/>
            </a:pPr>
            <a:r>
              <a:rPr lang="de-DE" kern="1200" dirty="0">
                <a:solidFill>
                  <a:srgbClr val="045AA6"/>
                </a:solidFill>
                <a:latin typeface="Calibri"/>
                <a:ea typeface="+mj-ea"/>
                <a:cs typeface="+mj-cs"/>
              </a:rPr>
              <a:t>Communication</a:t>
            </a:r>
            <a:r>
              <a:rPr lang="de-DE" dirty="0">
                <a:solidFill>
                  <a:srgbClr val="045AA6"/>
                </a:solidFill>
                <a:latin typeface="Calibri"/>
                <a:ea typeface="+mj-ea"/>
                <a:cs typeface="+mj-cs"/>
              </a:rPr>
              <a:t> (Press, Science)</a:t>
            </a:r>
            <a:endParaRPr lang="de-DE" kern="1200" dirty="0">
              <a:solidFill>
                <a:srgbClr val="045AA6"/>
              </a:solidFill>
              <a:latin typeface="Calibri"/>
              <a:ea typeface="+mj-ea"/>
              <a:cs typeface="+mj-cs"/>
            </a:endParaRPr>
          </a:p>
        </p:txBody>
      </p:sp>
      <p:pic>
        <p:nvPicPr>
          <p:cNvPr id="9" name="Grafik 8">
            <a:extLst>
              <a:ext uri="{FF2B5EF4-FFF2-40B4-BE49-F238E27FC236}">
                <a16:creationId xmlns:a16="http://schemas.microsoft.com/office/drawing/2014/main" id="{04E21179-6FD6-4C20-ACEF-59F61904BDEF}"/>
              </a:ext>
            </a:extLst>
          </p:cNvPr>
          <p:cNvPicPr>
            <a:picLocks noChangeAspect="1"/>
          </p:cNvPicPr>
          <p:nvPr/>
        </p:nvPicPr>
        <p:blipFill>
          <a:blip r:embed="rId3"/>
          <a:stretch>
            <a:fillRect/>
          </a:stretch>
        </p:blipFill>
        <p:spPr>
          <a:xfrm>
            <a:off x="7008075" y="3028047"/>
            <a:ext cx="1917434" cy="1745440"/>
          </a:xfrm>
          <a:prstGeom prst="rect">
            <a:avLst/>
          </a:prstGeom>
          <a:ln>
            <a:solidFill>
              <a:srgbClr val="0070C0"/>
            </a:solidFill>
          </a:ln>
        </p:spPr>
      </p:pic>
      <p:pic>
        <p:nvPicPr>
          <p:cNvPr id="10" name="Grafik 9">
            <a:extLst>
              <a:ext uri="{FF2B5EF4-FFF2-40B4-BE49-F238E27FC236}">
                <a16:creationId xmlns:a16="http://schemas.microsoft.com/office/drawing/2014/main" id="{64C8CC06-9D38-4148-B054-6D04C6984CB3}"/>
              </a:ext>
            </a:extLst>
          </p:cNvPr>
          <p:cNvPicPr>
            <a:picLocks noChangeAspect="1"/>
          </p:cNvPicPr>
          <p:nvPr/>
        </p:nvPicPr>
        <p:blipFill rotWithShape="1">
          <a:blip r:embed="rId4"/>
          <a:srcRect t="10794" b="4298"/>
          <a:stretch/>
        </p:blipFill>
        <p:spPr>
          <a:xfrm>
            <a:off x="564826" y="1377719"/>
            <a:ext cx="3683335" cy="1759196"/>
          </a:xfrm>
          <a:prstGeom prst="rect">
            <a:avLst/>
          </a:prstGeom>
        </p:spPr>
      </p:pic>
      <p:pic>
        <p:nvPicPr>
          <p:cNvPr id="11" name="Grafik 10">
            <a:extLst>
              <a:ext uri="{FF2B5EF4-FFF2-40B4-BE49-F238E27FC236}">
                <a16:creationId xmlns:a16="http://schemas.microsoft.com/office/drawing/2014/main" id="{62F55532-F7CB-4965-BC75-FBF322ABE903}"/>
              </a:ext>
            </a:extLst>
          </p:cNvPr>
          <p:cNvPicPr>
            <a:picLocks noChangeAspect="1"/>
          </p:cNvPicPr>
          <p:nvPr/>
        </p:nvPicPr>
        <p:blipFill rotWithShape="1">
          <a:blip r:embed="rId5"/>
          <a:srcRect l="625" t="10635" r="2500" b="4299"/>
          <a:stretch/>
        </p:blipFill>
        <p:spPr>
          <a:xfrm>
            <a:off x="5188785" y="1014987"/>
            <a:ext cx="3533723" cy="1745440"/>
          </a:xfrm>
          <a:prstGeom prst="rect">
            <a:avLst/>
          </a:prstGeom>
        </p:spPr>
      </p:pic>
      <p:sp>
        <p:nvSpPr>
          <p:cNvPr id="2" name="Rechteck 1">
            <a:extLst>
              <a:ext uri="{FF2B5EF4-FFF2-40B4-BE49-F238E27FC236}">
                <a16:creationId xmlns:a16="http://schemas.microsoft.com/office/drawing/2014/main" id="{B420D80A-53D5-41D2-B29D-D0E8228511FD}"/>
              </a:ext>
            </a:extLst>
          </p:cNvPr>
          <p:cNvSpPr/>
          <p:nvPr/>
        </p:nvSpPr>
        <p:spPr>
          <a:xfrm>
            <a:off x="193260" y="361123"/>
            <a:ext cx="7779829" cy="430887"/>
          </a:xfrm>
          <a:prstGeom prst="rect">
            <a:avLst/>
          </a:prstGeom>
        </p:spPr>
        <p:txBody>
          <a:bodyPr wrap="square">
            <a:spAutoFit/>
          </a:bodyPr>
          <a:lstStyle/>
          <a:p>
            <a:r>
              <a:rPr lang="de-DE" sz="2200" b="1" dirty="0">
                <a:solidFill>
                  <a:srgbClr val="045AA6"/>
                </a:solidFill>
              </a:rPr>
              <a:t>Model: I – Integration: Reporting and </a:t>
            </a:r>
            <a:r>
              <a:rPr lang="de-DE" sz="2200" b="1" dirty="0" err="1">
                <a:solidFill>
                  <a:srgbClr val="045AA6"/>
                </a:solidFill>
              </a:rPr>
              <a:t>advice</a:t>
            </a:r>
            <a:endParaRPr lang="de-DE" sz="2200" b="1" dirty="0">
              <a:solidFill>
                <a:srgbClr val="045AA6"/>
              </a:solidFill>
            </a:endParaRPr>
          </a:p>
        </p:txBody>
      </p:sp>
      <p:sp>
        <p:nvSpPr>
          <p:cNvPr id="12" name="Datumsplatzhalter 1">
            <a:extLst>
              <a:ext uri="{FF2B5EF4-FFF2-40B4-BE49-F238E27FC236}">
                <a16:creationId xmlns:a16="http://schemas.microsoft.com/office/drawing/2014/main" id="{80B8A592-894A-4F1A-AAE4-1F09F8D3E951}"/>
              </a:ext>
            </a:extLst>
          </p:cNvPr>
          <p:cNvSpPr>
            <a:spLocks noGrp="1"/>
          </p:cNvSpPr>
          <p:nvPr>
            <p:ph type="dt" sz="half" idx="10"/>
          </p:nvPr>
        </p:nvSpPr>
        <p:spPr>
          <a:xfrm>
            <a:off x="564826" y="4767263"/>
            <a:ext cx="1860421" cy="273844"/>
          </a:xfrm>
        </p:spPr>
        <p:txBody>
          <a:bodyPr/>
          <a:lstStyle/>
          <a:p>
            <a:r>
              <a:rPr lang="de-DE" dirty="0"/>
              <a:t>24.06.22</a:t>
            </a:r>
          </a:p>
        </p:txBody>
      </p:sp>
      <p:sp>
        <p:nvSpPr>
          <p:cNvPr id="13" name="Fußzeilenplatzhalter 2">
            <a:extLst>
              <a:ext uri="{FF2B5EF4-FFF2-40B4-BE49-F238E27FC236}">
                <a16:creationId xmlns:a16="http://schemas.microsoft.com/office/drawing/2014/main" id="{174AB2CD-FD71-41FF-937E-0F0C9B4D73E7}"/>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51348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F831BA9-1A9A-4D3C-B24C-71436227993F}"/>
              </a:ext>
            </a:extLst>
          </p:cNvPr>
          <p:cNvSpPr>
            <a:spLocks noGrp="1"/>
          </p:cNvSpPr>
          <p:nvPr>
            <p:ph type="sldNum" sz="quarter" idx="12"/>
          </p:nvPr>
        </p:nvSpPr>
        <p:spPr/>
        <p:txBody>
          <a:bodyPr/>
          <a:lstStyle/>
          <a:p>
            <a:fld id="{162A217B-ED1C-D84B-8478-63C77FA79618}" type="slidenum">
              <a:rPr lang="de-DE" smtClean="0"/>
              <a:t>11</a:t>
            </a:fld>
            <a:endParaRPr lang="de-DE"/>
          </a:p>
        </p:txBody>
      </p:sp>
      <p:sp>
        <p:nvSpPr>
          <p:cNvPr id="5" name="Rechteck 4">
            <a:extLst>
              <a:ext uri="{FF2B5EF4-FFF2-40B4-BE49-F238E27FC236}">
                <a16:creationId xmlns:a16="http://schemas.microsoft.com/office/drawing/2014/main" id="{8F852842-845C-499C-9A4A-6CBEC99F08FD}"/>
              </a:ext>
            </a:extLst>
          </p:cNvPr>
          <p:cNvSpPr/>
          <p:nvPr/>
        </p:nvSpPr>
        <p:spPr>
          <a:xfrm>
            <a:off x="166928" y="357528"/>
            <a:ext cx="8682347" cy="430887"/>
          </a:xfrm>
          <a:prstGeom prst="rect">
            <a:avLst/>
          </a:prstGeom>
        </p:spPr>
        <p:txBody>
          <a:bodyPr wrap="square">
            <a:spAutoFit/>
          </a:bodyPr>
          <a:lstStyle/>
          <a:p>
            <a:r>
              <a:rPr lang="de-DE" sz="2200" b="1" dirty="0">
                <a:solidFill>
                  <a:srgbClr val="045AA6"/>
                </a:solidFill>
              </a:rPr>
              <a:t>Model: U – </a:t>
            </a:r>
            <a:r>
              <a:rPr lang="de-DE" sz="2200" b="1" dirty="0" err="1">
                <a:solidFill>
                  <a:srgbClr val="045AA6"/>
                </a:solidFill>
              </a:rPr>
              <a:t>Utilization</a:t>
            </a:r>
            <a:r>
              <a:rPr lang="de-DE" sz="2200" b="1" dirty="0">
                <a:solidFill>
                  <a:srgbClr val="045AA6"/>
                </a:solidFill>
              </a:rPr>
              <a:t>: Scientific </a:t>
            </a:r>
            <a:r>
              <a:rPr lang="de-DE" sz="2200" b="1" dirty="0" err="1">
                <a:solidFill>
                  <a:srgbClr val="045AA6"/>
                </a:solidFill>
              </a:rPr>
              <a:t>policy</a:t>
            </a:r>
            <a:r>
              <a:rPr lang="de-DE" sz="2200" b="1" dirty="0">
                <a:solidFill>
                  <a:srgbClr val="045AA6"/>
                </a:solidFill>
              </a:rPr>
              <a:t> </a:t>
            </a:r>
            <a:r>
              <a:rPr lang="de-DE" sz="2200" b="1" dirty="0" err="1">
                <a:solidFill>
                  <a:srgbClr val="045AA6"/>
                </a:solidFill>
              </a:rPr>
              <a:t>advice</a:t>
            </a:r>
            <a:r>
              <a:rPr lang="de-DE" sz="2200" b="1" dirty="0">
                <a:solidFill>
                  <a:srgbClr val="045AA6"/>
                </a:solidFill>
              </a:rPr>
              <a:t> </a:t>
            </a:r>
            <a:r>
              <a:rPr lang="de-DE" sz="2200" b="1" dirty="0" err="1">
                <a:solidFill>
                  <a:srgbClr val="045AA6"/>
                </a:solidFill>
              </a:rPr>
              <a:t>during</a:t>
            </a:r>
            <a:r>
              <a:rPr lang="de-DE" sz="2200" b="1" dirty="0">
                <a:solidFill>
                  <a:srgbClr val="045AA6"/>
                </a:solidFill>
              </a:rPr>
              <a:t> the </a:t>
            </a:r>
            <a:r>
              <a:rPr lang="de-DE" sz="2200" b="1" dirty="0" err="1">
                <a:solidFill>
                  <a:srgbClr val="045AA6"/>
                </a:solidFill>
              </a:rPr>
              <a:t>pandemic</a:t>
            </a:r>
            <a:endParaRPr lang="de-DE" sz="2200" b="1" dirty="0">
              <a:solidFill>
                <a:srgbClr val="045AA6"/>
              </a:solidFill>
            </a:endParaRPr>
          </a:p>
        </p:txBody>
      </p:sp>
      <p:sp>
        <p:nvSpPr>
          <p:cNvPr id="6" name="Textfeld 5">
            <a:extLst>
              <a:ext uri="{FF2B5EF4-FFF2-40B4-BE49-F238E27FC236}">
                <a16:creationId xmlns:a16="http://schemas.microsoft.com/office/drawing/2014/main" id="{3FAAD12E-2CD9-4596-8BFE-8C67A27763C4}"/>
              </a:ext>
            </a:extLst>
          </p:cNvPr>
          <p:cNvSpPr txBox="1"/>
          <p:nvPr/>
        </p:nvSpPr>
        <p:spPr>
          <a:xfrm>
            <a:off x="212271" y="1130444"/>
            <a:ext cx="8376192" cy="1661993"/>
          </a:xfrm>
          <a:prstGeom prst="rect">
            <a:avLst/>
          </a:prstGeom>
          <a:noFill/>
          <a:ln>
            <a:solidFill>
              <a:srgbClr val="0070C0"/>
            </a:solidFill>
          </a:ln>
        </p:spPr>
        <p:txBody>
          <a:bodyPr wrap="square" rtlCol="0">
            <a:spAutoFit/>
          </a:bodyPr>
          <a:lstStyle/>
          <a:p>
            <a:r>
              <a:rPr lang="en-US" sz="1200" dirty="0">
                <a:solidFill>
                  <a:schemeClr val="bg1">
                    <a:lumMod val="65000"/>
                  </a:schemeClr>
                </a:solidFill>
              </a:rPr>
              <a:t>"</a:t>
            </a:r>
            <a:r>
              <a:rPr lang="en-US" sz="1200" b="1" dirty="0">
                <a:solidFill>
                  <a:schemeClr val="tx1">
                    <a:lumMod val="95000"/>
                    <a:lumOff val="5000"/>
                  </a:schemeClr>
                </a:solidFill>
              </a:rPr>
              <a:t>Scientific policy </a:t>
            </a:r>
            <a:r>
              <a:rPr lang="en-US" sz="1200" dirty="0">
                <a:solidFill>
                  <a:schemeClr val="bg1">
                    <a:lumMod val="65000"/>
                  </a:schemeClr>
                </a:solidFill>
              </a:rPr>
              <a:t>advice enjoyed [...] so much attention that some even complained about a "</a:t>
            </a:r>
            <a:r>
              <a:rPr lang="en-US" sz="1200" dirty="0" err="1">
                <a:solidFill>
                  <a:schemeClr val="bg1">
                    <a:lumMod val="65000"/>
                  </a:schemeClr>
                </a:solidFill>
              </a:rPr>
              <a:t>technocratisation</a:t>
            </a:r>
            <a:r>
              <a:rPr lang="en-US" sz="1200" dirty="0">
                <a:solidFill>
                  <a:schemeClr val="bg1">
                    <a:lumMod val="65000"/>
                  </a:schemeClr>
                </a:solidFill>
              </a:rPr>
              <a:t>" of politics [...]. The article analyses the question of whether the scientific policy advice of the Robert Koch Institute (RKI) actually gained so much weight. [...] </a:t>
            </a:r>
            <a:r>
              <a:rPr lang="en-US" sz="1200" b="1" dirty="0">
                <a:solidFill>
                  <a:schemeClr val="tx1">
                    <a:lumMod val="95000"/>
                    <a:lumOff val="5000"/>
                  </a:schemeClr>
                </a:solidFill>
              </a:rPr>
              <a:t>It becomes clear that the RKI, as the responsible departmental research institution, provided different integration services for a policy in crisis mode</a:t>
            </a:r>
            <a:r>
              <a:rPr lang="en-US" sz="1200" dirty="0">
                <a:solidFill>
                  <a:schemeClr val="bg1">
                    <a:lumMod val="65000"/>
                  </a:schemeClr>
                </a:solidFill>
              </a:rPr>
              <a:t>. Nevertheless, politics was the dominant actor. It is shown that existing independent scientific expertise, the networking of scientific institutions, close exchange of information with political actors and the media increase the chance that scientific information is taken up by politics in the basis for action."</a:t>
            </a:r>
          </a:p>
          <a:p>
            <a:r>
              <a:rPr lang="de-DE" sz="1000" i="1" kern="1200" dirty="0">
                <a:solidFill>
                  <a:schemeClr val="bg1">
                    <a:lumMod val="65000"/>
                  </a:schemeClr>
                </a:solidFill>
                <a:latin typeface="Calibri"/>
              </a:rPr>
              <a:t>Aus: Michael </a:t>
            </a:r>
            <a:r>
              <a:rPr lang="de-DE" sz="1000" i="1" kern="1200" dirty="0" err="1">
                <a:solidFill>
                  <a:schemeClr val="bg1">
                    <a:lumMod val="65000"/>
                  </a:schemeClr>
                </a:solidFill>
                <a:latin typeface="Calibri"/>
              </a:rPr>
              <a:t>Böcher</a:t>
            </a:r>
            <a:r>
              <a:rPr lang="de-DE" sz="1000" i="1" kern="1200" dirty="0">
                <a:solidFill>
                  <a:schemeClr val="bg1">
                    <a:lumMod val="65000"/>
                  </a:schemeClr>
                </a:solidFill>
                <a:latin typeface="Calibri"/>
              </a:rPr>
              <a:t>, Max Krott, Ulrike Zeigermann: Wissenschaftsbasierte Politikberatung in der Corona-Krise: Die Ressortforschung des Robert-Koch-Instituts zwischen wissenschaftlichem Standard und politischem Handlungsdruck. </a:t>
            </a:r>
            <a:r>
              <a:rPr lang="de-DE" sz="1000" i="1" kern="1200" dirty="0" err="1">
                <a:solidFill>
                  <a:schemeClr val="bg1">
                    <a:lumMod val="65000"/>
                  </a:schemeClr>
                </a:solidFill>
                <a:latin typeface="Calibri"/>
              </a:rPr>
              <a:t>dms</a:t>
            </a:r>
            <a:r>
              <a:rPr lang="de-DE" sz="1000" i="1" kern="1200" dirty="0">
                <a:solidFill>
                  <a:schemeClr val="bg1">
                    <a:lumMod val="65000"/>
                  </a:schemeClr>
                </a:solidFill>
                <a:latin typeface="Calibri"/>
              </a:rPr>
              <a:t> – der moderne </a:t>
            </a:r>
            <a:r>
              <a:rPr lang="de-DE" sz="1000" i="1" kern="1200" dirty="0" err="1">
                <a:solidFill>
                  <a:schemeClr val="bg1">
                    <a:lumMod val="65000"/>
                  </a:schemeClr>
                </a:solidFill>
                <a:latin typeface="Calibri"/>
              </a:rPr>
              <a:t>staat</a:t>
            </a:r>
            <a:r>
              <a:rPr lang="de-DE" sz="1000" i="1" kern="1200" dirty="0">
                <a:solidFill>
                  <a:schemeClr val="bg1">
                    <a:lumMod val="65000"/>
                  </a:schemeClr>
                </a:solidFill>
                <a:latin typeface="Calibri"/>
              </a:rPr>
              <a:t> – Zeitschrift für Public Policy, Recht und Management, 14. Jg., Heft 2/2021, S. 351-372</a:t>
            </a:r>
            <a:endParaRPr lang="de-DE" sz="1400" dirty="0">
              <a:solidFill>
                <a:schemeClr val="bg1">
                  <a:lumMod val="65000"/>
                </a:schemeClr>
              </a:solidFill>
            </a:endParaRPr>
          </a:p>
        </p:txBody>
      </p:sp>
      <p:sp>
        <p:nvSpPr>
          <p:cNvPr id="7" name="Textfeld 6">
            <a:extLst>
              <a:ext uri="{FF2B5EF4-FFF2-40B4-BE49-F238E27FC236}">
                <a16:creationId xmlns:a16="http://schemas.microsoft.com/office/drawing/2014/main" id="{B4B6775F-37CC-41E9-B99D-BF9908A0F434}"/>
              </a:ext>
            </a:extLst>
          </p:cNvPr>
          <p:cNvSpPr txBox="1"/>
          <p:nvPr/>
        </p:nvSpPr>
        <p:spPr>
          <a:xfrm>
            <a:off x="7260021" y="787817"/>
            <a:ext cx="1093056" cy="369332"/>
          </a:xfrm>
          <a:prstGeom prst="rect">
            <a:avLst/>
          </a:prstGeom>
          <a:noFill/>
        </p:spPr>
        <p:txBody>
          <a:bodyPr wrap="none" rtlCol="0">
            <a:spAutoFit/>
          </a:bodyPr>
          <a:lstStyle/>
          <a:p>
            <a:r>
              <a:rPr lang="de-DE" b="1" dirty="0" err="1">
                <a:solidFill>
                  <a:srgbClr val="045AA6"/>
                </a:solidFill>
              </a:rPr>
              <a:t>Objective</a:t>
            </a:r>
            <a:endParaRPr lang="de-DE" b="1" dirty="0">
              <a:solidFill>
                <a:srgbClr val="045AA6"/>
              </a:solidFill>
            </a:endParaRPr>
          </a:p>
        </p:txBody>
      </p:sp>
      <p:sp>
        <p:nvSpPr>
          <p:cNvPr id="8" name="Rechteck 7">
            <a:extLst>
              <a:ext uri="{FF2B5EF4-FFF2-40B4-BE49-F238E27FC236}">
                <a16:creationId xmlns:a16="http://schemas.microsoft.com/office/drawing/2014/main" id="{F8E9D81B-0700-4F63-A717-801E2CCECDA4}"/>
              </a:ext>
            </a:extLst>
          </p:cNvPr>
          <p:cNvSpPr/>
          <p:nvPr/>
        </p:nvSpPr>
        <p:spPr>
          <a:xfrm>
            <a:off x="212271" y="3422218"/>
            <a:ext cx="5072264" cy="1015663"/>
          </a:xfrm>
          <a:prstGeom prst="rect">
            <a:avLst/>
          </a:prstGeom>
          <a:ln>
            <a:solidFill>
              <a:srgbClr val="045AA6"/>
            </a:solidFill>
          </a:ln>
        </p:spPr>
        <p:txBody>
          <a:bodyPr wrap="square">
            <a:spAutoFit/>
          </a:bodyPr>
          <a:lstStyle/>
          <a:p>
            <a:pPr marL="342900" indent="-342900">
              <a:buFont typeface="Arial" panose="020B0604020202020204" pitchFamily="34" charset="0"/>
              <a:buChar char="•"/>
            </a:pPr>
            <a:r>
              <a:rPr lang="en-US" sz="1200" dirty="0">
                <a:solidFill>
                  <a:srgbClr val="045AA6"/>
                </a:solidFill>
              </a:rPr>
              <a:t>Initial tendency towards </a:t>
            </a:r>
            <a:r>
              <a:rPr lang="en-US" sz="1200" dirty="0" err="1">
                <a:solidFill>
                  <a:srgbClr val="045AA6"/>
                </a:solidFill>
              </a:rPr>
              <a:t>idealisation</a:t>
            </a:r>
            <a:r>
              <a:rPr lang="en-US" sz="1200" dirty="0">
                <a:solidFill>
                  <a:srgbClr val="045AA6"/>
                </a:solidFill>
              </a:rPr>
              <a:t> of scientific policy advice</a:t>
            </a:r>
          </a:p>
          <a:p>
            <a:pPr marL="342900" indent="-342900">
              <a:buFont typeface="Arial" panose="020B0604020202020204" pitchFamily="34" charset="0"/>
              <a:buChar char="•"/>
            </a:pPr>
            <a:r>
              <a:rPr lang="en-US" sz="1200" dirty="0" err="1">
                <a:solidFill>
                  <a:srgbClr val="045AA6"/>
                </a:solidFill>
              </a:rPr>
              <a:t>Instrumentalisation</a:t>
            </a:r>
            <a:r>
              <a:rPr lang="en-US" sz="1200" dirty="0">
                <a:solidFill>
                  <a:srgbClr val="045AA6"/>
                </a:solidFill>
              </a:rPr>
              <a:t> of science + shirking of responsibility by politics</a:t>
            </a:r>
          </a:p>
          <a:p>
            <a:pPr marL="342900" indent="-342900">
              <a:buFont typeface="Arial" panose="020B0604020202020204" pitchFamily="34" charset="0"/>
              <a:buChar char="•"/>
            </a:pPr>
            <a:r>
              <a:rPr lang="en-US" sz="1200" dirty="0">
                <a:solidFill>
                  <a:srgbClr val="045AA6"/>
                </a:solidFill>
              </a:rPr>
              <a:t>Disproportion between political expectations and scientific possibilities</a:t>
            </a:r>
          </a:p>
          <a:p>
            <a:pPr marL="342900" indent="-342900">
              <a:buFont typeface="Arial" panose="020B0604020202020204" pitchFamily="34" charset="0"/>
              <a:buChar char="•"/>
            </a:pPr>
            <a:r>
              <a:rPr lang="en-US" sz="1200" dirty="0">
                <a:solidFill>
                  <a:srgbClr val="045AA6"/>
                </a:solidFill>
              </a:rPr>
              <a:t>Ignoring of facts</a:t>
            </a:r>
          </a:p>
          <a:p>
            <a:pPr marL="342900" indent="-342900">
              <a:buFont typeface="Arial" panose="020B0604020202020204" pitchFamily="34" charset="0"/>
              <a:buChar char="•"/>
            </a:pPr>
            <a:r>
              <a:rPr lang="en-US" sz="1200" dirty="0">
                <a:solidFill>
                  <a:srgbClr val="045AA6"/>
                </a:solidFill>
              </a:rPr>
              <a:t>Discrediting of advisory services in interaction with the media</a:t>
            </a:r>
          </a:p>
        </p:txBody>
      </p:sp>
      <p:sp>
        <p:nvSpPr>
          <p:cNvPr id="9" name="Textfeld 8">
            <a:extLst>
              <a:ext uri="{FF2B5EF4-FFF2-40B4-BE49-F238E27FC236}">
                <a16:creationId xmlns:a16="http://schemas.microsoft.com/office/drawing/2014/main" id="{2222AB5B-93BF-4170-9193-34DCA58CB70D}"/>
              </a:ext>
            </a:extLst>
          </p:cNvPr>
          <p:cNvSpPr txBox="1"/>
          <p:nvPr/>
        </p:nvSpPr>
        <p:spPr>
          <a:xfrm>
            <a:off x="5116332" y="4477695"/>
            <a:ext cx="1170000" cy="369332"/>
          </a:xfrm>
          <a:prstGeom prst="rect">
            <a:avLst/>
          </a:prstGeom>
          <a:noFill/>
        </p:spPr>
        <p:txBody>
          <a:bodyPr wrap="none" rtlCol="0">
            <a:spAutoFit/>
          </a:bodyPr>
          <a:lstStyle/>
          <a:p>
            <a:r>
              <a:rPr lang="de-DE" b="1" dirty="0" err="1">
                <a:solidFill>
                  <a:srgbClr val="045AA6"/>
                </a:solidFill>
              </a:rPr>
              <a:t>Subjective</a:t>
            </a:r>
            <a:endParaRPr lang="de-DE" b="1" dirty="0">
              <a:solidFill>
                <a:srgbClr val="045AA6"/>
              </a:solidFill>
            </a:endParaRPr>
          </a:p>
        </p:txBody>
      </p:sp>
      <p:sp>
        <p:nvSpPr>
          <p:cNvPr id="12" name="Textfeld 11">
            <a:extLst>
              <a:ext uri="{FF2B5EF4-FFF2-40B4-BE49-F238E27FC236}">
                <a16:creationId xmlns:a16="http://schemas.microsoft.com/office/drawing/2014/main" id="{DF4CFC33-F418-496E-B29D-CBA1C7D4948A}"/>
              </a:ext>
            </a:extLst>
          </p:cNvPr>
          <p:cNvSpPr txBox="1"/>
          <p:nvPr/>
        </p:nvSpPr>
        <p:spPr>
          <a:xfrm>
            <a:off x="7299013" y="3238449"/>
            <a:ext cx="711733" cy="276999"/>
          </a:xfrm>
          <a:prstGeom prst="rect">
            <a:avLst/>
          </a:prstGeom>
          <a:noFill/>
        </p:spPr>
        <p:txBody>
          <a:bodyPr wrap="none" rtlCol="0">
            <a:spAutoFit/>
          </a:bodyPr>
          <a:lstStyle/>
          <a:p>
            <a:r>
              <a:rPr lang="de-DE" sz="1200" i="1" dirty="0" err="1">
                <a:solidFill>
                  <a:srgbClr val="045AA6"/>
                </a:solidFill>
              </a:rPr>
              <a:t>Example</a:t>
            </a:r>
            <a:endParaRPr lang="de-DE" sz="1200" i="1" dirty="0">
              <a:solidFill>
                <a:srgbClr val="045AA6"/>
              </a:solidFill>
            </a:endParaRPr>
          </a:p>
        </p:txBody>
      </p:sp>
      <p:pic>
        <p:nvPicPr>
          <p:cNvPr id="14" name="Grafik 13">
            <a:extLst>
              <a:ext uri="{FF2B5EF4-FFF2-40B4-BE49-F238E27FC236}">
                <a16:creationId xmlns:a16="http://schemas.microsoft.com/office/drawing/2014/main" id="{B76702BC-DF41-4B7F-96C6-94EDA814C0AD}"/>
              </a:ext>
            </a:extLst>
          </p:cNvPr>
          <p:cNvPicPr>
            <a:picLocks noChangeAspect="1"/>
          </p:cNvPicPr>
          <p:nvPr/>
        </p:nvPicPr>
        <p:blipFill>
          <a:blip r:embed="rId2"/>
          <a:stretch>
            <a:fillRect/>
          </a:stretch>
        </p:blipFill>
        <p:spPr>
          <a:xfrm>
            <a:off x="8191298" y="3422218"/>
            <a:ext cx="856087" cy="1297301"/>
          </a:xfrm>
          <a:prstGeom prst="rect">
            <a:avLst/>
          </a:prstGeom>
        </p:spPr>
      </p:pic>
      <p:pic>
        <p:nvPicPr>
          <p:cNvPr id="15" name="Grafik 14">
            <a:extLst>
              <a:ext uri="{FF2B5EF4-FFF2-40B4-BE49-F238E27FC236}">
                <a16:creationId xmlns:a16="http://schemas.microsoft.com/office/drawing/2014/main" id="{9AFA7A23-2CCF-44B1-AB71-DA6E5658019B}"/>
              </a:ext>
            </a:extLst>
          </p:cNvPr>
          <p:cNvPicPr>
            <a:picLocks noChangeAspect="1"/>
          </p:cNvPicPr>
          <p:nvPr/>
        </p:nvPicPr>
        <p:blipFill>
          <a:blip r:embed="rId3"/>
          <a:stretch>
            <a:fillRect/>
          </a:stretch>
        </p:blipFill>
        <p:spPr>
          <a:xfrm>
            <a:off x="5349592" y="3582853"/>
            <a:ext cx="2776649" cy="947701"/>
          </a:xfrm>
          <a:prstGeom prst="rect">
            <a:avLst/>
          </a:prstGeom>
        </p:spPr>
      </p:pic>
      <p:pic>
        <p:nvPicPr>
          <p:cNvPr id="16" name="Grafik 15">
            <a:extLst>
              <a:ext uri="{FF2B5EF4-FFF2-40B4-BE49-F238E27FC236}">
                <a16:creationId xmlns:a16="http://schemas.microsoft.com/office/drawing/2014/main" id="{D5DE31E1-6685-4D36-8FEB-DA6F6A2A64DC}"/>
              </a:ext>
            </a:extLst>
          </p:cNvPr>
          <p:cNvPicPr>
            <a:picLocks noChangeAspect="1"/>
          </p:cNvPicPr>
          <p:nvPr/>
        </p:nvPicPr>
        <p:blipFill>
          <a:blip r:embed="rId4"/>
          <a:stretch>
            <a:fillRect/>
          </a:stretch>
        </p:blipFill>
        <p:spPr>
          <a:xfrm>
            <a:off x="6314265" y="4465370"/>
            <a:ext cx="1524854" cy="678130"/>
          </a:xfrm>
          <a:prstGeom prst="rect">
            <a:avLst/>
          </a:prstGeom>
        </p:spPr>
      </p:pic>
      <p:sp>
        <p:nvSpPr>
          <p:cNvPr id="13" name="Datumsplatzhalter 1">
            <a:extLst>
              <a:ext uri="{FF2B5EF4-FFF2-40B4-BE49-F238E27FC236}">
                <a16:creationId xmlns:a16="http://schemas.microsoft.com/office/drawing/2014/main" id="{C5FAFD7E-4C11-4264-847D-22E4834E2788}"/>
              </a:ext>
            </a:extLst>
          </p:cNvPr>
          <p:cNvSpPr>
            <a:spLocks noGrp="1"/>
          </p:cNvSpPr>
          <p:nvPr>
            <p:ph type="dt" sz="half" idx="10"/>
          </p:nvPr>
        </p:nvSpPr>
        <p:spPr>
          <a:xfrm>
            <a:off x="564826" y="4767263"/>
            <a:ext cx="1860421" cy="273844"/>
          </a:xfrm>
        </p:spPr>
        <p:txBody>
          <a:bodyPr/>
          <a:lstStyle/>
          <a:p>
            <a:r>
              <a:rPr lang="de-DE" dirty="0"/>
              <a:t>24.06.22</a:t>
            </a:r>
          </a:p>
        </p:txBody>
      </p:sp>
      <p:sp>
        <p:nvSpPr>
          <p:cNvPr id="17" name="Fußzeilenplatzhalter 2">
            <a:extLst>
              <a:ext uri="{FF2B5EF4-FFF2-40B4-BE49-F238E27FC236}">
                <a16:creationId xmlns:a16="http://schemas.microsoft.com/office/drawing/2014/main" id="{526AF36C-2E4B-4839-ABA9-AE576E999DA7}"/>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330695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17D83B9-5146-4072-BC60-B856975B2B04}"/>
              </a:ext>
            </a:extLst>
          </p:cNvPr>
          <p:cNvSpPr>
            <a:spLocks noGrp="1"/>
          </p:cNvSpPr>
          <p:nvPr>
            <p:ph type="sldNum" sz="quarter" idx="12"/>
          </p:nvPr>
        </p:nvSpPr>
        <p:spPr/>
        <p:txBody>
          <a:bodyPr/>
          <a:lstStyle/>
          <a:p>
            <a:fld id="{162A217B-ED1C-D84B-8478-63C77FA79618}" type="slidenum">
              <a:rPr lang="de-DE" smtClean="0"/>
              <a:t>12</a:t>
            </a:fld>
            <a:endParaRPr lang="de-DE"/>
          </a:p>
        </p:txBody>
      </p:sp>
      <p:pic>
        <p:nvPicPr>
          <p:cNvPr id="5" name="Grafik 4">
            <a:extLst>
              <a:ext uri="{FF2B5EF4-FFF2-40B4-BE49-F238E27FC236}">
                <a16:creationId xmlns:a16="http://schemas.microsoft.com/office/drawing/2014/main" id="{1BFC8707-3B46-4905-8425-C951AC8ACC69}"/>
              </a:ext>
            </a:extLst>
          </p:cNvPr>
          <p:cNvPicPr>
            <a:picLocks noChangeAspect="1"/>
          </p:cNvPicPr>
          <p:nvPr/>
        </p:nvPicPr>
        <p:blipFill>
          <a:blip r:embed="rId3"/>
          <a:stretch>
            <a:fillRect/>
          </a:stretch>
        </p:blipFill>
        <p:spPr>
          <a:xfrm>
            <a:off x="5853089" y="861498"/>
            <a:ext cx="3290911" cy="2463315"/>
          </a:xfrm>
          <a:prstGeom prst="rect">
            <a:avLst/>
          </a:prstGeom>
        </p:spPr>
      </p:pic>
      <p:sp>
        <p:nvSpPr>
          <p:cNvPr id="6" name="Titel 1">
            <a:extLst>
              <a:ext uri="{FF2B5EF4-FFF2-40B4-BE49-F238E27FC236}">
                <a16:creationId xmlns:a16="http://schemas.microsoft.com/office/drawing/2014/main" id="{58B013DD-B33C-49BA-B5A8-AF732150CB8D}"/>
              </a:ext>
            </a:extLst>
          </p:cNvPr>
          <p:cNvSpPr txBox="1">
            <a:spLocks/>
          </p:cNvSpPr>
          <p:nvPr/>
        </p:nvSpPr>
        <p:spPr>
          <a:xfrm>
            <a:off x="164400" y="357863"/>
            <a:ext cx="7983647" cy="714292"/>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dirty="0" err="1"/>
              <a:t>Lessons</a:t>
            </a:r>
            <a:r>
              <a:rPr lang="de-DE" dirty="0"/>
              <a:t> </a:t>
            </a:r>
            <a:r>
              <a:rPr lang="de-DE" dirty="0" err="1"/>
              <a:t>learned</a:t>
            </a:r>
            <a:r>
              <a:rPr lang="de-DE" dirty="0"/>
              <a:t>: </a:t>
            </a:r>
            <a:r>
              <a:rPr lang="de-DE" dirty="0" err="1"/>
              <a:t>Effective</a:t>
            </a:r>
            <a:r>
              <a:rPr lang="de-DE" dirty="0"/>
              <a:t> </a:t>
            </a:r>
            <a:r>
              <a:rPr lang="de-DE" dirty="0" err="1"/>
              <a:t>communication</a:t>
            </a:r>
            <a:r>
              <a:rPr lang="de-DE" dirty="0"/>
              <a:t> </a:t>
            </a:r>
            <a:r>
              <a:rPr lang="de-DE" dirty="0" err="1"/>
              <a:t>during</a:t>
            </a:r>
            <a:r>
              <a:rPr lang="de-DE" dirty="0"/>
              <a:t> a </a:t>
            </a:r>
            <a:r>
              <a:rPr lang="de-DE" dirty="0" err="1"/>
              <a:t>pandemic</a:t>
            </a:r>
            <a:endParaRPr lang="de-DE" dirty="0"/>
          </a:p>
        </p:txBody>
      </p:sp>
      <p:sp>
        <p:nvSpPr>
          <p:cNvPr id="7" name="Textfeld 6">
            <a:extLst>
              <a:ext uri="{FF2B5EF4-FFF2-40B4-BE49-F238E27FC236}">
                <a16:creationId xmlns:a16="http://schemas.microsoft.com/office/drawing/2014/main" id="{A571019C-1BDB-41A3-9A48-77EA11C524E8}"/>
              </a:ext>
            </a:extLst>
          </p:cNvPr>
          <p:cNvSpPr txBox="1"/>
          <p:nvPr/>
        </p:nvSpPr>
        <p:spPr>
          <a:xfrm>
            <a:off x="215250" y="952364"/>
            <a:ext cx="3016529"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err="1">
                <a:ln>
                  <a:noFill/>
                </a:ln>
                <a:solidFill>
                  <a:srgbClr val="005EB8"/>
                </a:solidFill>
                <a:effectLst/>
                <a:uFillTx/>
                <a:latin typeface="+mj-lt"/>
                <a:ea typeface="+mj-ea"/>
                <a:cs typeface="+mj-cs"/>
                <a:sym typeface="Calibri"/>
              </a:rPr>
              <a:t>Why</a:t>
            </a:r>
            <a:r>
              <a:rPr kumimoji="0" lang="de-DE" sz="1800" b="1" i="0" u="none" strike="noStrike" cap="none" spc="0" normalizeH="0" baseline="0" dirty="0">
                <a:ln>
                  <a:noFill/>
                </a:ln>
                <a:solidFill>
                  <a:srgbClr val="005EB8"/>
                </a:solidFill>
                <a:effectLst/>
                <a:uFillTx/>
                <a:latin typeface="+mj-lt"/>
                <a:ea typeface="+mj-ea"/>
                <a:cs typeface="+mj-cs"/>
                <a:sym typeface="Calibri"/>
              </a:rPr>
              <a:t>:</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1600" b="0" i="0" u="none" strike="noStrike" cap="none" spc="0" normalizeH="0" baseline="0" dirty="0" err="1">
                <a:ln>
                  <a:noFill/>
                </a:ln>
                <a:solidFill>
                  <a:srgbClr val="045AA6"/>
                </a:solidFill>
                <a:effectLst/>
                <a:uFillTx/>
                <a:latin typeface="+mj-lt"/>
                <a:ea typeface="+mj-ea"/>
                <a:cs typeface="+mj-cs"/>
                <a:sym typeface="Calibri"/>
              </a:rPr>
              <a:t>Inform</a:t>
            </a:r>
            <a:endParaRPr kumimoji="0" lang="de-DE" sz="1600" b="0" i="0" u="none" strike="noStrike" cap="none" spc="0" normalizeH="0" baseline="0" dirty="0">
              <a:ln>
                <a:noFill/>
              </a:ln>
              <a:solidFill>
                <a:srgbClr val="045AA6"/>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1600" b="0" i="0" u="none" strike="noStrike" cap="none" spc="0" normalizeH="0" baseline="0" dirty="0">
                <a:ln>
                  <a:noFill/>
                </a:ln>
                <a:solidFill>
                  <a:srgbClr val="045AA6"/>
                </a:solidFill>
                <a:effectLst/>
                <a:uFillTx/>
                <a:latin typeface="+mj-lt"/>
                <a:ea typeface="+mj-ea"/>
                <a:cs typeface="+mj-cs"/>
                <a:sym typeface="Calibri"/>
              </a:rPr>
              <a:t>Trust-building </a:t>
            </a:r>
            <a:r>
              <a:rPr kumimoji="0" lang="de-DE" sz="1600" b="0" i="0" u="none" strike="noStrike" cap="none" spc="0" normalizeH="0" baseline="0" dirty="0" err="1">
                <a:ln>
                  <a:noFill/>
                </a:ln>
                <a:solidFill>
                  <a:srgbClr val="045AA6"/>
                </a:solidFill>
                <a:effectLst/>
                <a:uFillTx/>
                <a:latin typeface="+mj-lt"/>
                <a:ea typeface="+mj-ea"/>
                <a:cs typeface="+mj-cs"/>
                <a:sym typeface="Calibri"/>
              </a:rPr>
              <a:t>measure</a:t>
            </a:r>
            <a:endParaRPr kumimoji="0" lang="de-DE" sz="1600" b="0" i="0" u="none" strike="noStrike" cap="none" spc="0" normalizeH="0" baseline="0" dirty="0">
              <a:ln>
                <a:noFill/>
              </a:ln>
              <a:solidFill>
                <a:srgbClr val="045AA6"/>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de-DE" sz="1600" dirty="0">
                <a:solidFill>
                  <a:srgbClr val="045AA6"/>
                </a:solidFill>
                <a:latin typeface="+mj-lt"/>
                <a:ea typeface="+mj-ea"/>
                <a:cs typeface="+mj-cs"/>
                <a:sym typeface="Calibri"/>
              </a:rPr>
              <a:t>Prevent and </a:t>
            </a:r>
            <a:r>
              <a:rPr lang="de-DE" sz="1600" dirty="0" err="1">
                <a:solidFill>
                  <a:srgbClr val="045AA6"/>
                </a:solidFill>
                <a:latin typeface="+mj-lt"/>
                <a:ea typeface="+mj-ea"/>
                <a:cs typeface="+mj-cs"/>
                <a:sym typeface="Calibri"/>
              </a:rPr>
              <a:t>fight</a:t>
            </a:r>
            <a:r>
              <a:rPr lang="de-DE" sz="1600" dirty="0">
                <a:solidFill>
                  <a:srgbClr val="045AA6"/>
                </a:solidFill>
                <a:latin typeface="+mj-lt"/>
                <a:ea typeface="+mj-ea"/>
                <a:cs typeface="+mj-cs"/>
                <a:sym typeface="Calibri"/>
              </a:rPr>
              <a:t> </a:t>
            </a:r>
            <a:r>
              <a:rPr kumimoji="0" lang="de-DE" sz="1600" b="1" i="0" u="none" strike="noStrike" cap="none" spc="0" normalizeH="0" baseline="0" dirty="0">
                <a:ln>
                  <a:noFill/>
                </a:ln>
                <a:solidFill>
                  <a:srgbClr val="045AA6"/>
                </a:solidFill>
                <a:effectLst/>
                <a:uFillTx/>
                <a:latin typeface="+mj-lt"/>
                <a:ea typeface="+mj-ea"/>
                <a:cs typeface="+mj-cs"/>
                <a:sym typeface="Calibri"/>
              </a:rPr>
              <a:t>„</a:t>
            </a:r>
            <a:r>
              <a:rPr kumimoji="0" lang="de-DE" sz="1600" b="1" i="0" u="none" strike="noStrike" cap="none" spc="0" normalizeH="0" baseline="0" dirty="0" err="1">
                <a:ln>
                  <a:noFill/>
                </a:ln>
                <a:solidFill>
                  <a:srgbClr val="045AA6"/>
                </a:solidFill>
                <a:effectLst/>
                <a:uFillTx/>
                <a:latin typeface="+mj-lt"/>
                <a:ea typeface="+mj-ea"/>
                <a:cs typeface="+mj-cs"/>
                <a:sym typeface="Calibri"/>
              </a:rPr>
              <a:t>Infodemics</a:t>
            </a:r>
            <a:r>
              <a:rPr kumimoji="0" lang="de-DE" sz="1600" b="1" i="0" u="none" strike="noStrike" cap="none" spc="0" normalizeH="0" baseline="0" dirty="0">
                <a:ln>
                  <a:noFill/>
                </a:ln>
                <a:solidFill>
                  <a:srgbClr val="045AA6"/>
                </a:solidFill>
                <a:effectLst/>
                <a:uFillTx/>
                <a:latin typeface="+mj-lt"/>
                <a:ea typeface="+mj-ea"/>
                <a:cs typeface="+mj-cs"/>
                <a:sym typeface="Calibri"/>
              </a:rPr>
              <a:t>“ </a:t>
            </a:r>
            <a:endParaRPr lang="de-DE" sz="1600" dirty="0">
              <a:solidFill>
                <a:srgbClr val="045AA6"/>
              </a:solidFill>
            </a:endParaRP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de-DE" sz="1600" dirty="0">
                <a:solidFill>
                  <a:srgbClr val="045AA6"/>
                </a:solidFill>
              </a:rPr>
              <a:t>Promote </a:t>
            </a:r>
            <a:r>
              <a:rPr lang="de-DE" sz="1600" dirty="0" err="1">
                <a:solidFill>
                  <a:srgbClr val="045AA6"/>
                </a:solidFill>
              </a:rPr>
              <a:t>dialogue</a:t>
            </a:r>
            <a:endParaRPr lang="de-DE" sz="1600" dirty="0">
              <a:solidFill>
                <a:srgbClr val="045AA6"/>
              </a:solidFill>
            </a:endParaRP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de-DE" sz="1600" dirty="0" err="1">
                <a:solidFill>
                  <a:srgbClr val="045AA6"/>
                </a:solidFill>
              </a:rPr>
              <a:t>Arouse</a:t>
            </a:r>
            <a:r>
              <a:rPr lang="de-DE" sz="1600" dirty="0">
                <a:solidFill>
                  <a:srgbClr val="045AA6"/>
                </a:solidFill>
              </a:rPr>
              <a:t> </a:t>
            </a:r>
            <a:r>
              <a:rPr lang="de-DE" sz="1600" dirty="0" err="1">
                <a:solidFill>
                  <a:srgbClr val="045AA6"/>
                </a:solidFill>
              </a:rPr>
              <a:t>understanding</a:t>
            </a:r>
            <a:endParaRPr lang="de-DE" sz="1600" dirty="0">
              <a:solidFill>
                <a:srgbClr val="045AA6"/>
              </a:solidFill>
            </a:endParaRPr>
          </a:p>
        </p:txBody>
      </p:sp>
      <p:sp>
        <p:nvSpPr>
          <p:cNvPr id="8" name="Textfeld 7">
            <a:extLst>
              <a:ext uri="{FF2B5EF4-FFF2-40B4-BE49-F238E27FC236}">
                <a16:creationId xmlns:a16="http://schemas.microsoft.com/office/drawing/2014/main" id="{3E0E07AC-B2A3-4C2D-8074-1B8C49CDEBD8}"/>
              </a:ext>
            </a:extLst>
          </p:cNvPr>
          <p:cNvSpPr txBox="1"/>
          <p:nvPr/>
        </p:nvSpPr>
        <p:spPr>
          <a:xfrm>
            <a:off x="215250" y="2705221"/>
            <a:ext cx="8437417"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de-DE" b="1" dirty="0" err="1">
                <a:solidFill>
                  <a:srgbClr val="005EB8"/>
                </a:solidFill>
                <a:latin typeface="+mj-lt"/>
                <a:ea typeface="+mj-ea"/>
                <a:cs typeface="+mj-cs"/>
                <a:sym typeface="Calibri"/>
              </a:rPr>
              <a:t>How</a:t>
            </a:r>
            <a:r>
              <a:rPr kumimoji="0" lang="de-DE" sz="1800" b="1" i="0" u="none" strike="noStrike" cap="none" spc="0" normalizeH="0" baseline="0" dirty="0">
                <a:ln>
                  <a:noFill/>
                </a:ln>
                <a:solidFill>
                  <a:srgbClr val="005EB8"/>
                </a:solidFill>
                <a:effectLst/>
                <a:uFillTx/>
                <a:latin typeface="+mj-lt"/>
                <a:ea typeface="+mj-ea"/>
                <a:cs typeface="+mj-cs"/>
                <a:sym typeface="Calibri"/>
              </a:rPr>
              <a:t>:</a:t>
            </a:r>
          </a:p>
          <a:p>
            <a:pPr marL="285750" indent="-285750" hangingPunct="0">
              <a:buFont typeface="Arial" panose="020B0604020202020204" pitchFamily="34" charset="0"/>
              <a:buChar char="•"/>
            </a:pPr>
            <a:r>
              <a:rPr lang="en-US" sz="1600" dirty="0">
                <a:solidFill>
                  <a:srgbClr val="045AA6"/>
                </a:solidFill>
                <a:latin typeface="+mj-lt"/>
                <a:ea typeface="+mj-ea"/>
                <a:cs typeface="+mj-cs"/>
                <a:sym typeface="Calibri"/>
              </a:rPr>
              <a:t>Current assessment of the situation (situation reports, press, social media).</a:t>
            </a:r>
          </a:p>
          <a:p>
            <a:pPr marL="285750" indent="-285750" hangingPunct="0">
              <a:buFont typeface="Arial" panose="020B0604020202020204" pitchFamily="34" charset="0"/>
              <a:buChar char="•"/>
            </a:pPr>
            <a:r>
              <a:rPr lang="en-US" sz="1600" dirty="0">
                <a:solidFill>
                  <a:srgbClr val="045AA6"/>
                </a:solidFill>
                <a:latin typeface="+mj-lt"/>
                <a:ea typeface="+mj-ea"/>
                <a:cs typeface="+mj-cs"/>
                <a:sym typeface="Calibri"/>
              </a:rPr>
              <a:t>Answer questions, practice self-criticism, self-evaluation/</a:t>
            </a:r>
            <a:r>
              <a:rPr lang="en-US" sz="1600" dirty="0" err="1">
                <a:solidFill>
                  <a:srgbClr val="045AA6"/>
                </a:solidFill>
                <a:latin typeface="+mj-lt"/>
                <a:ea typeface="+mj-ea"/>
                <a:cs typeface="+mj-cs"/>
                <a:sym typeface="Calibri"/>
              </a:rPr>
              <a:t>optimisation</a:t>
            </a:r>
            <a:r>
              <a:rPr lang="en-US" sz="1600" dirty="0">
                <a:solidFill>
                  <a:srgbClr val="045AA6"/>
                </a:solidFill>
                <a:latin typeface="+mj-lt"/>
                <a:ea typeface="+mj-ea"/>
                <a:cs typeface="+mj-cs"/>
                <a:sym typeface="Calibri"/>
              </a:rPr>
              <a:t> of processes/methods</a:t>
            </a:r>
          </a:p>
          <a:p>
            <a:pPr marL="285750" indent="-285750" hangingPunct="0">
              <a:buFont typeface="Arial" panose="020B0604020202020204" pitchFamily="34" charset="0"/>
              <a:buChar char="•"/>
            </a:pPr>
            <a:r>
              <a:rPr lang="en-US" sz="1600" dirty="0">
                <a:solidFill>
                  <a:srgbClr val="045AA6"/>
                </a:solidFill>
                <a:latin typeface="+mj-lt"/>
                <a:ea typeface="+mj-ea"/>
                <a:cs typeface="+mj-cs"/>
                <a:sym typeface="Calibri"/>
              </a:rPr>
              <a:t>Proactive dissemination of information on specific topics (e.g. vaccination/STIKO)</a:t>
            </a:r>
          </a:p>
          <a:p>
            <a:pPr marL="285750" indent="-285750" hangingPunct="0">
              <a:buFont typeface="Arial" panose="020B0604020202020204" pitchFamily="34" charset="0"/>
              <a:buChar char="•"/>
            </a:pPr>
            <a:r>
              <a:rPr lang="en-US" sz="1600" dirty="0">
                <a:solidFill>
                  <a:srgbClr val="045AA6"/>
                </a:solidFill>
                <a:latin typeface="+mj-lt"/>
                <a:ea typeface="+mj-ea"/>
                <a:cs typeface="+mj-cs"/>
                <a:sym typeface="Calibri"/>
              </a:rPr>
              <a:t>Interviews, talks, panel discussions</a:t>
            </a:r>
          </a:p>
          <a:p>
            <a:pPr marL="285750" indent="-285750" hangingPunct="0">
              <a:buFont typeface="Arial" panose="020B0604020202020204" pitchFamily="34" charset="0"/>
              <a:buChar char="•"/>
            </a:pPr>
            <a:r>
              <a:rPr lang="en-US" sz="1600" dirty="0">
                <a:solidFill>
                  <a:srgbClr val="045AA6"/>
                </a:solidFill>
                <a:latin typeface="+mj-lt"/>
                <a:ea typeface="+mj-ea"/>
                <a:cs typeface="+mj-cs"/>
                <a:sym typeface="Calibri"/>
              </a:rPr>
              <a:t>Science communication/risk communication</a:t>
            </a:r>
          </a:p>
        </p:txBody>
      </p:sp>
      <p:sp>
        <p:nvSpPr>
          <p:cNvPr id="11" name="Datumsplatzhalter 1">
            <a:extLst>
              <a:ext uri="{FF2B5EF4-FFF2-40B4-BE49-F238E27FC236}">
                <a16:creationId xmlns:a16="http://schemas.microsoft.com/office/drawing/2014/main" id="{663F7E30-5B95-4CC8-BC9A-C8EE08CA632A}"/>
              </a:ext>
            </a:extLst>
          </p:cNvPr>
          <p:cNvSpPr>
            <a:spLocks noGrp="1"/>
          </p:cNvSpPr>
          <p:nvPr>
            <p:ph type="dt" sz="half" idx="10"/>
          </p:nvPr>
        </p:nvSpPr>
        <p:spPr>
          <a:xfrm>
            <a:off x="564826" y="4767263"/>
            <a:ext cx="1860421" cy="273844"/>
          </a:xfrm>
        </p:spPr>
        <p:txBody>
          <a:bodyPr/>
          <a:lstStyle/>
          <a:p>
            <a:r>
              <a:rPr lang="de-DE" dirty="0"/>
              <a:t>24.06.22</a:t>
            </a:r>
          </a:p>
        </p:txBody>
      </p:sp>
      <p:sp>
        <p:nvSpPr>
          <p:cNvPr id="12" name="Fußzeilenplatzhalter 2">
            <a:extLst>
              <a:ext uri="{FF2B5EF4-FFF2-40B4-BE49-F238E27FC236}">
                <a16:creationId xmlns:a16="http://schemas.microsoft.com/office/drawing/2014/main" id="{AD526BAE-119F-4BFE-9F7D-AEC9D9C87D06}"/>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303759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A639AEE-3E7C-461F-AD91-559E85DC362F}"/>
              </a:ext>
            </a:extLst>
          </p:cNvPr>
          <p:cNvSpPr>
            <a:spLocks noGrp="1"/>
          </p:cNvSpPr>
          <p:nvPr>
            <p:ph type="sldNum" sz="quarter" idx="12"/>
          </p:nvPr>
        </p:nvSpPr>
        <p:spPr/>
        <p:txBody>
          <a:bodyPr/>
          <a:lstStyle/>
          <a:p>
            <a:fld id="{162A217B-ED1C-D84B-8478-63C77FA79618}" type="slidenum">
              <a:rPr lang="de-DE" smtClean="0"/>
              <a:t>13</a:t>
            </a:fld>
            <a:endParaRPr lang="de-DE"/>
          </a:p>
        </p:txBody>
      </p:sp>
      <p:sp>
        <p:nvSpPr>
          <p:cNvPr id="5" name="Titel 4">
            <a:extLst>
              <a:ext uri="{FF2B5EF4-FFF2-40B4-BE49-F238E27FC236}">
                <a16:creationId xmlns:a16="http://schemas.microsoft.com/office/drawing/2014/main" id="{E2BD3BF4-E603-4759-9406-C176877BAC18}"/>
              </a:ext>
            </a:extLst>
          </p:cNvPr>
          <p:cNvSpPr txBox="1">
            <a:spLocks/>
          </p:cNvSpPr>
          <p:nvPr/>
        </p:nvSpPr>
        <p:spPr>
          <a:xfrm>
            <a:off x="72960" y="361320"/>
            <a:ext cx="8366774" cy="714291"/>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dirty="0" err="1"/>
              <a:t>Lessons</a:t>
            </a:r>
            <a:r>
              <a:rPr lang="de-DE" dirty="0"/>
              <a:t> </a:t>
            </a:r>
            <a:r>
              <a:rPr lang="de-DE" dirty="0" err="1"/>
              <a:t>learned</a:t>
            </a:r>
            <a:r>
              <a:rPr lang="de-DE" dirty="0"/>
              <a:t>: </a:t>
            </a:r>
            <a:r>
              <a:rPr lang="de-DE" dirty="0" err="1"/>
              <a:t>Communicative</a:t>
            </a:r>
            <a:r>
              <a:rPr lang="de-DE" dirty="0"/>
              <a:t> </a:t>
            </a:r>
            <a:r>
              <a:rPr lang="de-DE" dirty="0" err="1"/>
              <a:t>challenges</a:t>
            </a:r>
            <a:r>
              <a:rPr lang="de-DE" dirty="0"/>
              <a:t> </a:t>
            </a:r>
            <a:r>
              <a:rPr lang="de-DE" dirty="0" err="1"/>
              <a:t>during</a:t>
            </a:r>
            <a:r>
              <a:rPr lang="de-DE" dirty="0"/>
              <a:t> </a:t>
            </a:r>
            <a:r>
              <a:rPr lang="de-DE" dirty="0" err="1"/>
              <a:t>the</a:t>
            </a:r>
            <a:r>
              <a:rPr lang="de-DE" dirty="0"/>
              <a:t> </a:t>
            </a:r>
            <a:r>
              <a:rPr lang="de-DE" dirty="0" err="1"/>
              <a:t>pandemic</a:t>
            </a:r>
            <a:endParaRPr lang="de-DE" dirty="0"/>
          </a:p>
        </p:txBody>
      </p:sp>
      <p:sp>
        <p:nvSpPr>
          <p:cNvPr id="6" name="Textfeld 5">
            <a:extLst>
              <a:ext uri="{FF2B5EF4-FFF2-40B4-BE49-F238E27FC236}">
                <a16:creationId xmlns:a16="http://schemas.microsoft.com/office/drawing/2014/main" id="{0D7612EA-E61C-4E7B-824C-A86A43A11C4F}"/>
              </a:ext>
            </a:extLst>
          </p:cNvPr>
          <p:cNvSpPr txBox="1"/>
          <p:nvPr/>
        </p:nvSpPr>
        <p:spPr>
          <a:xfrm>
            <a:off x="187778" y="1119435"/>
            <a:ext cx="8596745" cy="3046988"/>
          </a:xfrm>
          <a:prstGeom prst="rect">
            <a:avLst/>
          </a:prstGeom>
          <a:noFill/>
        </p:spPr>
        <p:txBody>
          <a:bodyPr wrap="square" rtlCol="0">
            <a:spAutoFit/>
          </a:bodyPr>
          <a:lstStyle/>
          <a:p>
            <a:r>
              <a:rPr lang="en-US" sz="1600" dirty="0">
                <a:solidFill>
                  <a:schemeClr val="bg1">
                    <a:lumMod val="65000"/>
                  </a:schemeClr>
                </a:solidFill>
              </a:rPr>
              <a:t>Striking the right </a:t>
            </a:r>
            <a:r>
              <a:rPr lang="en-US" sz="1600" b="1" dirty="0">
                <a:solidFill>
                  <a:srgbClr val="045AA6"/>
                </a:solidFill>
              </a:rPr>
              <a:t>balance</a:t>
            </a:r>
            <a:r>
              <a:rPr lang="en-US" sz="1600" dirty="0">
                <a:solidFill>
                  <a:schemeClr val="bg1">
                    <a:lumMod val="65000"/>
                  </a:schemeClr>
                </a:solidFill>
              </a:rPr>
              <a:t> between scientific evidence, legal framework and </a:t>
            </a:r>
            <a:r>
              <a:rPr lang="en-US" sz="1600" dirty="0" err="1">
                <a:solidFill>
                  <a:schemeClr val="bg1">
                    <a:lumMod val="65000"/>
                  </a:schemeClr>
                </a:solidFill>
              </a:rPr>
              <a:t>implementability</a:t>
            </a:r>
            <a:r>
              <a:rPr lang="en-US" sz="1600" dirty="0">
                <a:solidFill>
                  <a:schemeClr val="bg1">
                    <a:lumMod val="65000"/>
                  </a:schemeClr>
                </a:solidFill>
              </a:rPr>
              <a:t> of recommendations (factual reports vs. opinions):</a:t>
            </a:r>
          </a:p>
          <a:p>
            <a:endParaRPr lang="en-US" sz="1600" dirty="0">
              <a:solidFill>
                <a:schemeClr val="bg1">
                  <a:lumMod val="65000"/>
                </a:schemeClr>
              </a:solidFill>
            </a:endParaRPr>
          </a:p>
          <a:p>
            <a:pPr marL="285750" indent="-285750">
              <a:buFont typeface="Arial" panose="020B0604020202020204" pitchFamily="34" charset="0"/>
              <a:buChar char="•"/>
            </a:pPr>
            <a:r>
              <a:rPr lang="en-US" sz="1600" dirty="0">
                <a:solidFill>
                  <a:schemeClr val="bg1">
                    <a:lumMod val="65000"/>
                  </a:schemeClr>
                </a:solidFill>
              </a:rPr>
              <a:t>Producing </a:t>
            </a:r>
            <a:r>
              <a:rPr lang="en-US" sz="1600" b="1" dirty="0">
                <a:solidFill>
                  <a:srgbClr val="045AA6"/>
                </a:solidFill>
              </a:rPr>
              <a:t>evidence-based / knowledge based recommendations. Implementation of recommendations in laws / regulations is the responsibility of policy makers</a:t>
            </a:r>
            <a:r>
              <a:rPr lang="en-US" sz="1600" dirty="0">
                <a:solidFill>
                  <a:schemeClr val="bg1">
                    <a:lumMod val="65000"/>
                  </a:schemeClr>
                </a:solidFill>
              </a:rPr>
              <a:t>.</a:t>
            </a:r>
          </a:p>
          <a:p>
            <a:pPr marL="285750" indent="-285750">
              <a:buFont typeface="Arial" panose="020B0604020202020204" pitchFamily="34" charset="0"/>
              <a:buChar char="•"/>
            </a:pPr>
            <a:r>
              <a:rPr lang="en-US" sz="1600" dirty="0">
                <a:solidFill>
                  <a:schemeClr val="bg1">
                    <a:lumMod val="65000"/>
                  </a:schemeClr>
                </a:solidFill>
              </a:rPr>
              <a:t>Dynamic data situation and limited resources </a:t>
            </a:r>
          </a:p>
          <a:p>
            <a:pPr marL="285750" indent="-285750">
              <a:buFont typeface="Arial" panose="020B0604020202020204" pitchFamily="34" charset="0"/>
              <a:buChar char="•"/>
            </a:pPr>
            <a:r>
              <a:rPr lang="en-US" sz="1600" dirty="0">
                <a:solidFill>
                  <a:schemeClr val="bg1">
                    <a:lumMod val="65000"/>
                  </a:schemeClr>
                </a:solidFill>
              </a:rPr>
              <a:t>Expectations of the press, data journalists, experts and, last but not least, the general public</a:t>
            </a:r>
          </a:p>
          <a:p>
            <a:pPr marL="285750" indent="-285750">
              <a:buFont typeface="Arial" panose="020B0604020202020204" pitchFamily="34" charset="0"/>
              <a:buChar char="•"/>
            </a:pPr>
            <a:r>
              <a:rPr lang="en-US" sz="1600" dirty="0">
                <a:solidFill>
                  <a:schemeClr val="bg1">
                    <a:lumMod val="65000"/>
                  </a:schemeClr>
                </a:solidFill>
              </a:rPr>
              <a:t>Power dynamics in the scientific community: "Expert" without technical expertise</a:t>
            </a:r>
          </a:p>
          <a:p>
            <a:pPr marL="285750" indent="-285750">
              <a:buFont typeface="Arial" panose="020B0604020202020204" pitchFamily="34" charset="0"/>
              <a:buChar char="•"/>
            </a:pPr>
            <a:r>
              <a:rPr lang="en-US" sz="1600" b="1" dirty="0" err="1">
                <a:solidFill>
                  <a:srgbClr val="045AA6"/>
                </a:solidFill>
              </a:rPr>
              <a:t>Infodemics</a:t>
            </a:r>
            <a:endParaRPr lang="en-US" sz="1600" b="1" dirty="0">
              <a:solidFill>
                <a:srgbClr val="045AA6"/>
              </a:solidFill>
            </a:endParaRPr>
          </a:p>
          <a:p>
            <a:pPr marL="285750" indent="-285750">
              <a:buFont typeface="Arial" panose="020B0604020202020204" pitchFamily="34" charset="0"/>
              <a:buChar char="•"/>
            </a:pPr>
            <a:r>
              <a:rPr lang="en-US" sz="1600" b="1" dirty="0">
                <a:solidFill>
                  <a:srgbClr val="045AA6"/>
                </a:solidFill>
              </a:rPr>
              <a:t>Communication triad </a:t>
            </a:r>
            <a:r>
              <a:rPr lang="en-US" sz="1600" dirty="0">
                <a:solidFill>
                  <a:schemeClr val="bg1">
                    <a:lumMod val="65000"/>
                  </a:schemeClr>
                </a:solidFill>
              </a:rPr>
              <a:t>(Often a lack of coherence)</a:t>
            </a:r>
          </a:p>
          <a:p>
            <a:endParaRPr lang="en-US" sz="1600" dirty="0">
              <a:solidFill>
                <a:schemeClr val="bg1">
                  <a:lumMod val="65000"/>
                </a:schemeClr>
              </a:solidFill>
            </a:endParaRPr>
          </a:p>
          <a:p>
            <a:pPr marL="539750" lvl="1" indent="-269875">
              <a:buFont typeface="Arial" panose="020B0604020202020204" pitchFamily="34" charset="0"/>
              <a:buChar char="•"/>
            </a:pPr>
            <a:endParaRPr lang="de-DE" sz="1600" dirty="0">
              <a:solidFill>
                <a:srgbClr val="045AA6"/>
              </a:solidFill>
            </a:endParaRPr>
          </a:p>
        </p:txBody>
      </p:sp>
      <p:sp>
        <p:nvSpPr>
          <p:cNvPr id="7" name="Datumsplatzhalter 1">
            <a:extLst>
              <a:ext uri="{FF2B5EF4-FFF2-40B4-BE49-F238E27FC236}">
                <a16:creationId xmlns:a16="http://schemas.microsoft.com/office/drawing/2014/main" id="{61720A55-BF08-46D9-AD51-0C5AA13F3ABC}"/>
              </a:ext>
            </a:extLst>
          </p:cNvPr>
          <p:cNvSpPr>
            <a:spLocks noGrp="1"/>
          </p:cNvSpPr>
          <p:nvPr>
            <p:ph type="dt" sz="half" idx="10"/>
          </p:nvPr>
        </p:nvSpPr>
        <p:spPr>
          <a:xfrm>
            <a:off x="564826" y="4767263"/>
            <a:ext cx="1860421" cy="273844"/>
          </a:xfrm>
        </p:spPr>
        <p:txBody>
          <a:bodyPr/>
          <a:lstStyle/>
          <a:p>
            <a:r>
              <a:rPr lang="de-DE" dirty="0"/>
              <a:t>24.06.22</a:t>
            </a:r>
          </a:p>
        </p:txBody>
      </p:sp>
      <p:sp>
        <p:nvSpPr>
          <p:cNvPr id="8" name="Fußzeilenplatzhalter 2">
            <a:extLst>
              <a:ext uri="{FF2B5EF4-FFF2-40B4-BE49-F238E27FC236}">
                <a16:creationId xmlns:a16="http://schemas.microsoft.com/office/drawing/2014/main" id="{FEA6E0F9-9CBB-4D58-A155-846173530D23}"/>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418113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37F51C0-F4A9-4D78-97F0-8148BED315F5}"/>
              </a:ext>
            </a:extLst>
          </p:cNvPr>
          <p:cNvSpPr>
            <a:spLocks noGrp="1"/>
          </p:cNvSpPr>
          <p:nvPr>
            <p:ph type="sldNum" sz="quarter" idx="12"/>
          </p:nvPr>
        </p:nvSpPr>
        <p:spPr/>
        <p:txBody>
          <a:bodyPr/>
          <a:lstStyle/>
          <a:p>
            <a:fld id="{162A217B-ED1C-D84B-8478-63C77FA79618}" type="slidenum">
              <a:rPr lang="de-DE" smtClean="0"/>
              <a:t>14</a:t>
            </a:fld>
            <a:endParaRPr lang="de-DE"/>
          </a:p>
        </p:txBody>
      </p:sp>
      <p:sp>
        <p:nvSpPr>
          <p:cNvPr id="7" name="Titel 2">
            <a:extLst>
              <a:ext uri="{FF2B5EF4-FFF2-40B4-BE49-F238E27FC236}">
                <a16:creationId xmlns:a16="http://schemas.microsoft.com/office/drawing/2014/main" id="{5D270CCA-6B53-4A81-9E43-980B3841E7FC}"/>
              </a:ext>
            </a:extLst>
          </p:cNvPr>
          <p:cNvSpPr txBox="1">
            <a:spLocks/>
          </p:cNvSpPr>
          <p:nvPr/>
        </p:nvSpPr>
        <p:spPr>
          <a:xfrm>
            <a:off x="169866" y="363393"/>
            <a:ext cx="7983647" cy="714292"/>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pPr>
              <a:defRPr>
                <a:solidFill>
                  <a:srgbClr val="2559A0"/>
                </a:solidFill>
              </a:defRPr>
            </a:pPr>
            <a:r>
              <a:rPr lang="de-DE" dirty="0" err="1"/>
              <a:t>Lessons</a:t>
            </a:r>
            <a:r>
              <a:rPr lang="de-DE" dirty="0"/>
              <a:t> </a:t>
            </a:r>
            <a:r>
              <a:rPr lang="de-DE" dirty="0" err="1"/>
              <a:t>learned</a:t>
            </a:r>
            <a:r>
              <a:rPr lang="de-DE" dirty="0"/>
              <a:t>: </a:t>
            </a:r>
            <a:r>
              <a:rPr lang="de-DE" dirty="0" err="1">
                <a:solidFill>
                  <a:srgbClr val="2559A0"/>
                </a:solidFill>
              </a:rPr>
              <a:t>Infodemic</a:t>
            </a:r>
            <a:r>
              <a:rPr lang="de-DE" dirty="0">
                <a:solidFill>
                  <a:srgbClr val="2559A0"/>
                </a:solidFill>
              </a:rPr>
              <a:t> Management</a:t>
            </a:r>
          </a:p>
        </p:txBody>
      </p:sp>
      <p:sp>
        <p:nvSpPr>
          <p:cNvPr id="8" name="Rechteck 7">
            <a:extLst>
              <a:ext uri="{FF2B5EF4-FFF2-40B4-BE49-F238E27FC236}">
                <a16:creationId xmlns:a16="http://schemas.microsoft.com/office/drawing/2014/main" id="{8759610E-D4BB-48C8-B5B9-6810185AE11A}"/>
              </a:ext>
            </a:extLst>
          </p:cNvPr>
          <p:cNvSpPr/>
          <p:nvPr/>
        </p:nvSpPr>
        <p:spPr>
          <a:xfrm>
            <a:off x="5791140" y="3494415"/>
            <a:ext cx="3088731" cy="276999"/>
          </a:xfrm>
          <a:prstGeom prst="rect">
            <a:avLst/>
          </a:prstGeom>
        </p:spPr>
        <p:txBody>
          <a:bodyPr wrap="none">
            <a:spAutoFit/>
          </a:bodyPr>
          <a:lstStyle/>
          <a:p>
            <a:r>
              <a:rPr lang="de-DE" sz="1200" dirty="0">
                <a:solidFill>
                  <a:schemeClr val="bg1">
                    <a:lumMod val="65000"/>
                  </a:schemeClr>
                </a:solidFill>
              </a:rPr>
              <a:t>https://doi.org/10.1186/s12960-022-00733-0</a:t>
            </a:r>
          </a:p>
        </p:txBody>
      </p:sp>
      <p:sp>
        <p:nvSpPr>
          <p:cNvPr id="9" name="Textfeld 8">
            <a:extLst>
              <a:ext uri="{FF2B5EF4-FFF2-40B4-BE49-F238E27FC236}">
                <a16:creationId xmlns:a16="http://schemas.microsoft.com/office/drawing/2014/main" id="{92CA6D5B-32D8-455A-A3C1-01ADDAA32889}"/>
              </a:ext>
            </a:extLst>
          </p:cNvPr>
          <p:cNvSpPr txBox="1"/>
          <p:nvPr/>
        </p:nvSpPr>
        <p:spPr>
          <a:xfrm>
            <a:off x="108258" y="1077685"/>
            <a:ext cx="4945435"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45AA6"/>
                </a:solidFill>
              </a:rPr>
              <a:t>COVID-19 is the first pandemic in history where various technologies and social media have been at the heart of communications</a:t>
            </a:r>
          </a:p>
          <a:p>
            <a:pPr marL="285750" indent="-285750">
              <a:buFont typeface="Arial" panose="020B0604020202020204" pitchFamily="34" charset="0"/>
              <a:buChar char="•"/>
            </a:pPr>
            <a:endParaRPr lang="en-US" sz="1600" dirty="0">
              <a:solidFill>
                <a:srgbClr val="045AA6"/>
              </a:solidFill>
            </a:endParaRPr>
          </a:p>
          <a:p>
            <a:pPr marL="285750" indent="-285750">
              <a:buFont typeface="Arial" panose="020B0604020202020204" pitchFamily="34" charset="0"/>
              <a:buChar char="•"/>
            </a:pPr>
            <a:r>
              <a:rPr lang="en-US" sz="1600" dirty="0">
                <a:solidFill>
                  <a:srgbClr val="045AA6"/>
                </a:solidFill>
              </a:rPr>
              <a:t>But the same technology has amplified </a:t>
            </a:r>
            <a:r>
              <a:rPr lang="en-US" sz="1600" dirty="0" err="1">
                <a:solidFill>
                  <a:srgbClr val="045AA6"/>
                </a:solidFill>
              </a:rPr>
              <a:t>infodemics</a:t>
            </a:r>
            <a:endParaRPr lang="en-US" sz="1600" dirty="0">
              <a:solidFill>
                <a:srgbClr val="045AA6"/>
              </a:solidFill>
            </a:endParaRPr>
          </a:p>
          <a:p>
            <a:pPr marL="285750" indent="-285750">
              <a:buFont typeface="Arial" panose="020B0604020202020204" pitchFamily="34" charset="0"/>
              <a:buChar char="•"/>
            </a:pPr>
            <a:endParaRPr lang="en-US" sz="1600" dirty="0">
              <a:solidFill>
                <a:srgbClr val="045AA6"/>
              </a:solidFill>
            </a:endParaRPr>
          </a:p>
          <a:p>
            <a:pPr marL="285750" indent="-285750">
              <a:buFont typeface="Arial" panose="020B0604020202020204" pitchFamily="34" charset="0"/>
              <a:buChar char="•"/>
            </a:pPr>
            <a:r>
              <a:rPr lang="en-US" sz="1600" dirty="0">
                <a:solidFill>
                  <a:srgbClr val="045AA6"/>
                </a:solidFill>
              </a:rPr>
              <a:t>The term </a:t>
            </a:r>
            <a:r>
              <a:rPr lang="en-US" sz="1600" b="1" dirty="0">
                <a:solidFill>
                  <a:srgbClr val="045AA6"/>
                </a:solidFill>
              </a:rPr>
              <a:t>"</a:t>
            </a:r>
            <a:r>
              <a:rPr lang="en-US" sz="1600" b="1" dirty="0" err="1">
                <a:solidFill>
                  <a:srgbClr val="045AA6"/>
                </a:solidFill>
              </a:rPr>
              <a:t>infodemic</a:t>
            </a:r>
            <a:r>
              <a:rPr lang="en-US" sz="1600" b="1" dirty="0">
                <a:solidFill>
                  <a:srgbClr val="045AA6"/>
                </a:solidFill>
              </a:rPr>
              <a:t>" </a:t>
            </a:r>
            <a:r>
              <a:rPr lang="en-US" sz="1600" dirty="0">
                <a:solidFill>
                  <a:srgbClr val="045AA6"/>
                </a:solidFill>
              </a:rPr>
              <a:t>refers to the overabundance of information - including misinformation and false information.</a:t>
            </a:r>
          </a:p>
          <a:p>
            <a:pPr marL="285750" indent="-285750">
              <a:buFont typeface="Arial" panose="020B0604020202020204" pitchFamily="34" charset="0"/>
              <a:buChar char="•"/>
            </a:pPr>
            <a:endParaRPr lang="en-US" sz="1600" dirty="0">
              <a:solidFill>
                <a:srgbClr val="045AA6"/>
              </a:solidFill>
            </a:endParaRPr>
          </a:p>
          <a:p>
            <a:pPr marL="285750" indent="-285750">
              <a:buFont typeface="Arial" panose="020B0604020202020204" pitchFamily="34" charset="0"/>
              <a:buChar char="•"/>
            </a:pPr>
            <a:r>
              <a:rPr lang="en-US" sz="1600" dirty="0">
                <a:solidFill>
                  <a:srgbClr val="045AA6"/>
                </a:solidFill>
              </a:rPr>
              <a:t>In September 2021, WHO published a competency framework for </a:t>
            </a:r>
            <a:r>
              <a:rPr lang="en-US" sz="1600" dirty="0" err="1">
                <a:solidFill>
                  <a:srgbClr val="045AA6"/>
                </a:solidFill>
              </a:rPr>
              <a:t>infodemic</a:t>
            </a:r>
            <a:r>
              <a:rPr lang="en-US" sz="1600" dirty="0">
                <a:solidFill>
                  <a:srgbClr val="045AA6"/>
                </a:solidFill>
              </a:rPr>
              <a:t> management</a:t>
            </a:r>
          </a:p>
          <a:p>
            <a:endParaRPr lang="de-DE" sz="1600" dirty="0">
              <a:solidFill>
                <a:srgbClr val="045AA6"/>
              </a:solidFill>
            </a:endParaRPr>
          </a:p>
        </p:txBody>
      </p:sp>
      <p:pic>
        <p:nvPicPr>
          <p:cNvPr id="10" name="Grafik 9">
            <a:extLst>
              <a:ext uri="{FF2B5EF4-FFF2-40B4-BE49-F238E27FC236}">
                <a16:creationId xmlns:a16="http://schemas.microsoft.com/office/drawing/2014/main" id="{4685D39E-7A28-4C39-80E6-83BAA307EC4F}"/>
              </a:ext>
            </a:extLst>
          </p:cNvPr>
          <p:cNvPicPr>
            <a:picLocks noChangeAspect="1"/>
          </p:cNvPicPr>
          <p:nvPr/>
        </p:nvPicPr>
        <p:blipFill rotWithShape="1">
          <a:blip r:embed="rId2"/>
          <a:srcRect l="25804" t="39524" r="28571" b="14707"/>
          <a:stretch/>
        </p:blipFill>
        <p:spPr>
          <a:xfrm>
            <a:off x="4972050" y="1077685"/>
            <a:ext cx="4171950" cy="2354135"/>
          </a:xfrm>
          <a:prstGeom prst="rect">
            <a:avLst/>
          </a:prstGeom>
        </p:spPr>
      </p:pic>
      <p:sp>
        <p:nvSpPr>
          <p:cNvPr id="13" name="Datumsplatzhalter 1">
            <a:extLst>
              <a:ext uri="{FF2B5EF4-FFF2-40B4-BE49-F238E27FC236}">
                <a16:creationId xmlns:a16="http://schemas.microsoft.com/office/drawing/2014/main" id="{9563E265-3D16-4727-8E6E-0E5E43CBA63E}"/>
              </a:ext>
            </a:extLst>
          </p:cNvPr>
          <p:cNvSpPr>
            <a:spLocks noGrp="1"/>
          </p:cNvSpPr>
          <p:nvPr>
            <p:ph type="dt" sz="half" idx="10"/>
          </p:nvPr>
        </p:nvSpPr>
        <p:spPr>
          <a:xfrm>
            <a:off x="564826" y="4767263"/>
            <a:ext cx="1860421" cy="273844"/>
          </a:xfrm>
        </p:spPr>
        <p:txBody>
          <a:bodyPr/>
          <a:lstStyle/>
          <a:p>
            <a:r>
              <a:rPr lang="de-DE" dirty="0"/>
              <a:t>24.06.22</a:t>
            </a:r>
          </a:p>
        </p:txBody>
      </p:sp>
      <p:sp>
        <p:nvSpPr>
          <p:cNvPr id="14" name="Fußzeilenplatzhalter 2">
            <a:extLst>
              <a:ext uri="{FF2B5EF4-FFF2-40B4-BE49-F238E27FC236}">
                <a16:creationId xmlns:a16="http://schemas.microsoft.com/office/drawing/2014/main" id="{E92A0F5F-2E87-4440-A6E5-A6E93F43E5FB}"/>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114789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C4266B1-FFF0-4CF7-AC47-0664588FC961}"/>
              </a:ext>
            </a:extLst>
          </p:cNvPr>
          <p:cNvSpPr>
            <a:spLocks noGrp="1"/>
          </p:cNvSpPr>
          <p:nvPr>
            <p:ph type="sldNum" sz="quarter" idx="12"/>
          </p:nvPr>
        </p:nvSpPr>
        <p:spPr/>
        <p:txBody>
          <a:bodyPr/>
          <a:lstStyle/>
          <a:p>
            <a:fld id="{162A217B-ED1C-D84B-8478-63C77FA79618}" type="slidenum">
              <a:rPr lang="de-DE" smtClean="0"/>
              <a:t>15</a:t>
            </a:fld>
            <a:endParaRPr lang="de-DE"/>
          </a:p>
        </p:txBody>
      </p:sp>
      <p:graphicFrame>
        <p:nvGraphicFramePr>
          <p:cNvPr id="7" name="Diagramm 6">
            <a:extLst>
              <a:ext uri="{FF2B5EF4-FFF2-40B4-BE49-F238E27FC236}">
                <a16:creationId xmlns:a16="http://schemas.microsoft.com/office/drawing/2014/main" id="{C1A1DB18-F3F3-4ACD-9DE7-7B209F67F9BB}"/>
              </a:ext>
            </a:extLst>
          </p:cNvPr>
          <p:cNvGraphicFramePr/>
          <p:nvPr>
            <p:extLst>
              <p:ext uri="{D42A27DB-BD31-4B8C-83A1-F6EECF244321}">
                <p14:modId xmlns:p14="http://schemas.microsoft.com/office/powerpoint/2010/main" val="3909488447"/>
              </p:ext>
            </p:extLst>
          </p:nvPr>
        </p:nvGraphicFramePr>
        <p:xfrm>
          <a:off x="2748644" y="1240971"/>
          <a:ext cx="3929742" cy="305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8F88B981-1FA4-4BE8-83C3-D5E3948380D2}"/>
              </a:ext>
            </a:extLst>
          </p:cNvPr>
          <p:cNvSpPr txBox="1"/>
          <p:nvPr/>
        </p:nvSpPr>
        <p:spPr>
          <a:xfrm>
            <a:off x="180563" y="1336291"/>
            <a:ext cx="2659171" cy="2585323"/>
          </a:xfrm>
          <a:prstGeom prst="rect">
            <a:avLst/>
          </a:prstGeom>
          <a:noFill/>
        </p:spPr>
        <p:txBody>
          <a:bodyPr wrap="square" rtlCol="0">
            <a:spAutoFit/>
          </a:bodyPr>
          <a:lstStyle/>
          <a:p>
            <a:r>
              <a:rPr lang="en-US" dirty="0">
                <a:solidFill>
                  <a:schemeClr val="bg1">
                    <a:lumMod val="65000"/>
                  </a:schemeClr>
                </a:solidFill>
              </a:rPr>
              <a:t>Suboptimal information undermines public health response to </a:t>
            </a:r>
          </a:p>
          <a:p>
            <a:r>
              <a:rPr lang="en-US" dirty="0">
                <a:solidFill>
                  <a:schemeClr val="bg1">
                    <a:lumMod val="65000"/>
                  </a:schemeClr>
                </a:solidFill>
              </a:rPr>
              <a:t>Pandemic, which negatively affects people's physical and mental health and hinders countries' responses to the pandemic</a:t>
            </a:r>
          </a:p>
        </p:txBody>
      </p:sp>
      <p:sp>
        <p:nvSpPr>
          <p:cNvPr id="9" name="Textfeld 8">
            <a:extLst>
              <a:ext uri="{FF2B5EF4-FFF2-40B4-BE49-F238E27FC236}">
                <a16:creationId xmlns:a16="http://schemas.microsoft.com/office/drawing/2014/main" id="{C809A12C-A059-4A4E-B858-DF30A9BCB0B8}"/>
              </a:ext>
            </a:extLst>
          </p:cNvPr>
          <p:cNvSpPr txBox="1"/>
          <p:nvPr/>
        </p:nvSpPr>
        <p:spPr>
          <a:xfrm>
            <a:off x="6678386" y="1337912"/>
            <a:ext cx="2465614" cy="1754326"/>
          </a:xfrm>
          <a:prstGeom prst="rect">
            <a:avLst/>
          </a:prstGeom>
          <a:noFill/>
        </p:spPr>
        <p:txBody>
          <a:bodyPr wrap="square" rtlCol="0">
            <a:spAutoFit/>
          </a:bodyPr>
          <a:lstStyle/>
          <a:p>
            <a:r>
              <a:rPr lang="en-US" dirty="0">
                <a:solidFill>
                  <a:schemeClr val="bg1">
                    <a:lumMod val="65000"/>
                  </a:schemeClr>
                </a:solidFill>
              </a:rPr>
              <a:t>Disinformation can </a:t>
            </a:r>
          </a:p>
          <a:p>
            <a:r>
              <a:rPr lang="en-US" dirty="0">
                <a:solidFill>
                  <a:schemeClr val="bg1">
                    <a:lumMod val="65000"/>
                  </a:schemeClr>
                </a:solidFill>
              </a:rPr>
              <a:t>polarize public debate and promote hate speech, threatening human rights and social cohesion</a:t>
            </a:r>
          </a:p>
        </p:txBody>
      </p:sp>
      <p:sp>
        <p:nvSpPr>
          <p:cNvPr id="10" name="Titel 2">
            <a:extLst>
              <a:ext uri="{FF2B5EF4-FFF2-40B4-BE49-F238E27FC236}">
                <a16:creationId xmlns:a16="http://schemas.microsoft.com/office/drawing/2014/main" id="{D37BD4AE-D7D6-4569-AD7C-DE1408BE8214}"/>
              </a:ext>
            </a:extLst>
          </p:cNvPr>
          <p:cNvSpPr txBox="1">
            <a:spLocks/>
          </p:cNvSpPr>
          <p:nvPr/>
        </p:nvSpPr>
        <p:spPr>
          <a:xfrm>
            <a:off x="166955" y="365406"/>
            <a:ext cx="7983647" cy="714292"/>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pPr>
              <a:defRPr>
                <a:solidFill>
                  <a:srgbClr val="2559A0"/>
                </a:solidFill>
              </a:defRPr>
            </a:pPr>
            <a:r>
              <a:rPr lang="de-DE" dirty="0" err="1"/>
              <a:t>Lessons</a:t>
            </a:r>
            <a:r>
              <a:rPr lang="de-DE" dirty="0"/>
              <a:t> </a:t>
            </a:r>
            <a:r>
              <a:rPr lang="de-DE" dirty="0" err="1"/>
              <a:t>learned</a:t>
            </a:r>
            <a:r>
              <a:rPr lang="de-DE" dirty="0"/>
              <a:t>: </a:t>
            </a:r>
            <a:r>
              <a:rPr lang="de-DE" dirty="0">
                <a:solidFill>
                  <a:srgbClr val="2559A0"/>
                </a:solidFill>
              </a:rPr>
              <a:t>Suboptimal Information vs. </a:t>
            </a:r>
            <a:r>
              <a:rPr lang="de-DE" dirty="0" err="1">
                <a:solidFill>
                  <a:srgbClr val="2559A0"/>
                </a:solidFill>
              </a:rPr>
              <a:t>Misinformation</a:t>
            </a:r>
            <a:endParaRPr lang="de-DE" dirty="0">
              <a:solidFill>
                <a:srgbClr val="2559A0"/>
              </a:solidFill>
            </a:endParaRPr>
          </a:p>
        </p:txBody>
      </p:sp>
      <p:sp>
        <p:nvSpPr>
          <p:cNvPr id="11" name="Rechteck 10">
            <a:extLst>
              <a:ext uri="{FF2B5EF4-FFF2-40B4-BE49-F238E27FC236}">
                <a16:creationId xmlns:a16="http://schemas.microsoft.com/office/drawing/2014/main" id="{A7DEAEAD-A3D1-4A82-8E94-6E7347BD4AC2}"/>
              </a:ext>
            </a:extLst>
          </p:cNvPr>
          <p:cNvSpPr/>
          <p:nvPr/>
        </p:nvSpPr>
        <p:spPr>
          <a:xfrm>
            <a:off x="5791140" y="4205939"/>
            <a:ext cx="3088731" cy="276999"/>
          </a:xfrm>
          <a:prstGeom prst="rect">
            <a:avLst/>
          </a:prstGeom>
        </p:spPr>
        <p:txBody>
          <a:bodyPr wrap="none">
            <a:spAutoFit/>
          </a:bodyPr>
          <a:lstStyle/>
          <a:p>
            <a:r>
              <a:rPr lang="de-DE" sz="1200" dirty="0">
                <a:solidFill>
                  <a:schemeClr val="bg1">
                    <a:lumMod val="65000"/>
                  </a:schemeClr>
                </a:solidFill>
              </a:rPr>
              <a:t>https://doi.org/10.1186/s12960-022-00733-0</a:t>
            </a:r>
          </a:p>
        </p:txBody>
      </p:sp>
      <p:sp>
        <p:nvSpPr>
          <p:cNvPr id="14" name="Datumsplatzhalter 1">
            <a:extLst>
              <a:ext uri="{FF2B5EF4-FFF2-40B4-BE49-F238E27FC236}">
                <a16:creationId xmlns:a16="http://schemas.microsoft.com/office/drawing/2014/main" id="{7DA743CB-CC4A-4B21-889F-31ABE5567922}"/>
              </a:ext>
            </a:extLst>
          </p:cNvPr>
          <p:cNvSpPr>
            <a:spLocks noGrp="1"/>
          </p:cNvSpPr>
          <p:nvPr>
            <p:ph type="dt" sz="half" idx="10"/>
          </p:nvPr>
        </p:nvSpPr>
        <p:spPr>
          <a:xfrm>
            <a:off x="564826" y="4767263"/>
            <a:ext cx="1860421" cy="273844"/>
          </a:xfrm>
        </p:spPr>
        <p:txBody>
          <a:bodyPr/>
          <a:lstStyle/>
          <a:p>
            <a:r>
              <a:rPr lang="de-DE" dirty="0"/>
              <a:t>24.06.22</a:t>
            </a:r>
          </a:p>
        </p:txBody>
      </p:sp>
      <p:sp>
        <p:nvSpPr>
          <p:cNvPr id="15" name="Fußzeilenplatzhalter 2">
            <a:extLst>
              <a:ext uri="{FF2B5EF4-FFF2-40B4-BE49-F238E27FC236}">
                <a16:creationId xmlns:a16="http://schemas.microsoft.com/office/drawing/2014/main" id="{D5D7F5F4-F8F5-4A5B-ABD0-8CE225661BF1}"/>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408917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300CD75-6C74-4241-89CF-399D32561ED4}"/>
              </a:ext>
            </a:extLst>
          </p:cNvPr>
          <p:cNvSpPr>
            <a:spLocks noGrp="1"/>
          </p:cNvSpPr>
          <p:nvPr>
            <p:ph type="sldNum" sz="quarter" idx="12"/>
          </p:nvPr>
        </p:nvSpPr>
        <p:spPr/>
        <p:txBody>
          <a:bodyPr/>
          <a:lstStyle/>
          <a:p>
            <a:fld id="{162A217B-ED1C-D84B-8478-63C77FA79618}" type="slidenum">
              <a:rPr lang="de-DE" smtClean="0"/>
              <a:t>16</a:t>
            </a:fld>
            <a:endParaRPr lang="de-DE"/>
          </a:p>
        </p:txBody>
      </p:sp>
      <p:sp>
        <p:nvSpPr>
          <p:cNvPr id="5" name="Titel 2">
            <a:extLst>
              <a:ext uri="{FF2B5EF4-FFF2-40B4-BE49-F238E27FC236}">
                <a16:creationId xmlns:a16="http://schemas.microsoft.com/office/drawing/2014/main" id="{E04E277F-7AD8-434A-A135-59A2BE0F52A8}"/>
              </a:ext>
            </a:extLst>
          </p:cNvPr>
          <p:cNvSpPr txBox="1">
            <a:spLocks/>
          </p:cNvSpPr>
          <p:nvPr/>
        </p:nvSpPr>
        <p:spPr>
          <a:xfrm>
            <a:off x="155768" y="180904"/>
            <a:ext cx="7983647" cy="714292"/>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pPr>
              <a:defRPr>
                <a:solidFill>
                  <a:srgbClr val="2559A0"/>
                </a:solidFill>
              </a:defRPr>
            </a:pPr>
            <a:endParaRPr lang="de-DE" dirty="0">
              <a:solidFill>
                <a:srgbClr val="2559A0"/>
              </a:solidFill>
            </a:endParaRPr>
          </a:p>
        </p:txBody>
      </p:sp>
      <p:sp>
        <p:nvSpPr>
          <p:cNvPr id="88" name="Textfeld 87">
            <a:extLst>
              <a:ext uri="{FF2B5EF4-FFF2-40B4-BE49-F238E27FC236}">
                <a16:creationId xmlns:a16="http://schemas.microsoft.com/office/drawing/2014/main" id="{7D0FA24F-CFB8-425A-9D2A-14D072F190B7}"/>
              </a:ext>
            </a:extLst>
          </p:cNvPr>
          <p:cNvSpPr txBox="1"/>
          <p:nvPr/>
        </p:nvSpPr>
        <p:spPr>
          <a:xfrm>
            <a:off x="162123" y="699214"/>
            <a:ext cx="5220275" cy="369332"/>
          </a:xfrm>
          <a:prstGeom prst="rect">
            <a:avLst/>
          </a:prstGeom>
          <a:noFill/>
        </p:spPr>
        <p:txBody>
          <a:bodyPr wrap="none" rtlCol="0">
            <a:spAutoFit/>
          </a:bodyPr>
          <a:lstStyle/>
          <a:p>
            <a:pPr marL="285750" indent="-285750">
              <a:buFont typeface="Arial" panose="020B0604020202020204" pitchFamily="34" charset="0"/>
              <a:buChar char="•"/>
            </a:pPr>
            <a:r>
              <a:rPr lang="de-DE" b="1" dirty="0" err="1">
                <a:solidFill>
                  <a:schemeClr val="bg1">
                    <a:lumMod val="65000"/>
                  </a:schemeClr>
                </a:solidFill>
              </a:rPr>
              <a:t>If</a:t>
            </a:r>
            <a:r>
              <a:rPr lang="de-DE" b="1" dirty="0">
                <a:solidFill>
                  <a:schemeClr val="bg1">
                    <a:lumMod val="65000"/>
                  </a:schemeClr>
                </a:solidFill>
              </a:rPr>
              <a:t> not </a:t>
            </a:r>
            <a:r>
              <a:rPr lang="de-DE" b="1" dirty="0" err="1">
                <a:solidFill>
                  <a:schemeClr val="bg1">
                    <a:lumMod val="65000"/>
                  </a:schemeClr>
                </a:solidFill>
              </a:rPr>
              <a:t>coherent</a:t>
            </a:r>
            <a:r>
              <a:rPr lang="de-DE" b="1" dirty="0">
                <a:solidFill>
                  <a:schemeClr val="bg1">
                    <a:lumMod val="65000"/>
                  </a:schemeClr>
                </a:solidFill>
              </a:rPr>
              <a:t>, </a:t>
            </a:r>
            <a:r>
              <a:rPr lang="de-DE" b="1" dirty="0" err="1">
                <a:solidFill>
                  <a:schemeClr val="bg1">
                    <a:lumMod val="65000"/>
                  </a:schemeClr>
                </a:solidFill>
              </a:rPr>
              <a:t>this</a:t>
            </a:r>
            <a:r>
              <a:rPr lang="de-DE" b="1" dirty="0">
                <a:solidFill>
                  <a:schemeClr val="bg1">
                    <a:lumMod val="65000"/>
                  </a:schemeClr>
                </a:solidFill>
              </a:rPr>
              <a:t> </a:t>
            </a:r>
            <a:r>
              <a:rPr lang="de-DE" b="1" dirty="0" err="1">
                <a:solidFill>
                  <a:schemeClr val="bg1">
                    <a:lumMod val="65000"/>
                  </a:schemeClr>
                </a:solidFill>
              </a:rPr>
              <a:t>can</a:t>
            </a:r>
            <a:r>
              <a:rPr lang="de-DE" b="1" dirty="0">
                <a:solidFill>
                  <a:schemeClr val="bg1">
                    <a:lumMod val="65000"/>
                  </a:schemeClr>
                </a:solidFill>
              </a:rPr>
              <a:t> </a:t>
            </a:r>
            <a:r>
              <a:rPr lang="de-DE" b="1" dirty="0" err="1">
                <a:solidFill>
                  <a:schemeClr val="bg1">
                    <a:lumMod val="65000"/>
                  </a:schemeClr>
                </a:solidFill>
              </a:rPr>
              <a:t>be</a:t>
            </a:r>
            <a:r>
              <a:rPr lang="de-DE" b="1" dirty="0">
                <a:solidFill>
                  <a:schemeClr val="bg1">
                    <a:lumMod val="65000"/>
                  </a:schemeClr>
                </a:solidFill>
              </a:rPr>
              <a:t> </a:t>
            </a:r>
            <a:r>
              <a:rPr lang="de-DE" b="1" dirty="0" err="1">
                <a:solidFill>
                  <a:schemeClr val="bg1">
                    <a:lumMod val="65000"/>
                  </a:schemeClr>
                </a:solidFill>
              </a:rPr>
              <a:t>challenging</a:t>
            </a:r>
            <a:r>
              <a:rPr lang="de-DE" b="1" dirty="0">
                <a:solidFill>
                  <a:schemeClr val="bg1">
                    <a:lumMod val="65000"/>
                  </a:schemeClr>
                </a:solidFill>
              </a:rPr>
              <a:t> </a:t>
            </a:r>
            <a:r>
              <a:rPr lang="de-DE" b="1" dirty="0" err="1">
                <a:solidFill>
                  <a:schemeClr val="bg1">
                    <a:lumMod val="65000"/>
                  </a:schemeClr>
                </a:solidFill>
              </a:rPr>
              <a:t>for</a:t>
            </a:r>
            <a:r>
              <a:rPr lang="de-DE" b="1" dirty="0">
                <a:solidFill>
                  <a:schemeClr val="bg1">
                    <a:lumMod val="65000"/>
                  </a:schemeClr>
                </a:solidFill>
              </a:rPr>
              <a:t> </a:t>
            </a:r>
            <a:r>
              <a:rPr lang="de-DE" b="1" dirty="0" err="1">
                <a:solidFill>
                  <a:schemeClr val="bg1">
                    <a:lumMod val="65000"/>
                  </a:schemeClr>
                </a:solidFill>
              </a:rPr>
              <a:t>society</a:t>
            </a:r>
            <a:endParaRPr lang="de-DE" b="1" dirty="0">
              <a:solidFill>
                <a:schemeClr val="bg1">
                  <a:lumMod val="65000"/>
                </a:schemeClr>
              </a:solidFill>
            </a:endParaRPr>
          </a:p>
        </p:txBody>
      </p:sp>
      <p:sp>
        <p:nvSpPr>
          <p:cNvPr id="89" name="Titel 2">
            <a:extLst>
              <a:ext uri="{FF2B5EF4-FFF2-40B4-BE49-F238E27FC236}">
                <a16:creationId xmlns:a16="http://schemas.microsoft.com/office/drawing/2014/main" id="{2BA4C4FE-437B-4809-950A-B29CD9006E40}"/>
              </a:ext>
            </a:extLst>
          </p:cNvPr>
          <p:cNvSpPr txBox="1">
            <a:spLocks/>
          </p:cNvSpPr>
          <p:nvPr/>
        </p:nvSpPr>
        <p:spPr>
          <a:xfrm>
            <a:off x="162123" y="356116"/>
            <a:ext cx="7983647" cy="714292"/>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pPr>
              <a:defRPr>
                <a:solidFill>
                  <a:srgbClr val="2559A0"/>
                </a:solidFill>
              </a:defRPr>
            </a:pPr>
            <a:r>
              <a:rPr lang="de-DE" dirty="0" err="1"/>
              <a:t>Lessons</a:t>
            </a:r>
            <a:r>
              <a:rPr lang="de-DE" dirty="0"/>
              <a:t> </a:t>
            </a:r>
            <a:r>
              <a:rPr lang="de-DE" dirty="0" err="1"/>
              <a:t>learned</a:t>
            </a:r>
            <a:r>
              <a:rPr lang="de-DE" dirty="0"/>
              <a:t>: </a:t>
            </a:r>
            <a:r>
              <a:rPr lang="de-DE" dirty="0">
                <a:solidFill>
                  <a:srgbClr val="2559A0"/>
                </a:solidFill>
              </a:rPr>
              <a:t>The </a:t>
            </a:r>
            <a:r>
              <a:rPr lang="de-DE" dirty="0" err="1">
                <a:solidFill>
                  <a:srgbClr val="2559A0"/>
                </a:solidFill>
              </a:rPr>
              <a:t>communication</a:t>
            </a:r>
            <a:r>
              <a:rPr lang="de-DE" dirty="0">
                <a:solidFill>
                  <a:srgbClr val="2559A0"/>
                </a:solidFill>
              </a:rPr>
              <a:t> </a:t>
            </a:r>
            <a:r>
              <a:rPr lang="de-DE" dirty="0" err="1">
                <a:solidFill>
                  <a:srgbClr val="2559A0"/>
                </a:solidFill>
              </a:rPr>
              <a:t>triad</a:t>
            </a:r>
            <a:endParaRPr lang="de-DE" dirty="0">
              <a:solidFill>
                <a:srgbClr val="2559A0"/>
              </a:solidFill>
            </a:endParaRPr>
          </a:p>
        </p:txBody>
      </p:sp>
      <p:sp>
        <p:nvSpPr>
          <p:cNvPr id="36" name="Datumsplatzhalter 1">
            <a:extLst>
              <a:ext uri="{FF2B5EF4-FFF2-40B4-BE49-F238E27FC236}">
                <a16:creationId xmlns:a16="http://schemas.microsoft.com/office/drawing/2014/main" id="{F2CD9AE1-3CF6-4888-81B1-E38B8D52B008}"/>
              </a:ext>
            </a:extLst>
          </p:cNvPr>
          <p:cNvSpPr>
            <a:spLocks noGrp="1"/>
          </p:cNvSpPr>
          <p:nvPr>
            <p:ph type="dt" sz="half" idx="10"/>
          </p:nvPr>
        </p:nvSpPr>
        <p:spPr>
          <a:xfrm>
            <a:off x="564826" y="4767263"/>
            <a:ext cx="1860421" cy="273844"/>
          </a:xfrm>
        </p:spPr>
        <p:txBody>
          <a:bodyPr/>
          <a:lstStyle/>
          <a:p>
            <a:r>
              <a:rPr lang="de-DE" dirty="0"/>
              <a:t>24.06.22</a:t>
            </a:r>
          </a:p>
        </p:txBody>
      </p:sp>
      <p:sp>
        <p:nvSpPr>
          <p:cNvPr id="37" name="Fußzeilenplatzhalter 2">
            <a:extLst>
              <a:ext uri="{FF2B5EF4-FFF2-40B4-BE49-F238E27FC236}">
                <a16:creationId xmlns:a16="http://schemas.microsoft.com/office/drawing/2014/main" id="{B0D8D38E-E6FB-43D6-BC37-CDBC0D5B3577}"/>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pic>
        <p:nvPicPr>
          <p:cNvPr id="2" name="Grafik 1">
            <a:extLst>
              <a:ext uri="{FF2B5EF4-FFF2-40B4-BE49-F238E27FC236}">
                <a16:creationId xmlns:a16="http://schemas.microsoft.com/office/drawing/2014/main" id="{D6C1F8C2-E7E1-4CCB-8AE9-9E5E2D61FBD1}"/>
              </a:ext>
            </a:extLst>
          </p:cNvPr>
          <p:cNvPicPr>
            <a:picLocks noChangeAspect="1"/>
          </p:cNvPicPr>
          <p:nvPr/>
        </p:nvPicPr>
        <p:blipFill>
          <a:blip r:embed="rId2"/>
          <a:stretch>
            <a:fillRect/>
          </a:stretch>
        </p:blipFill>
        <p:spPr>
          <a:xfrm>
            <a:off x="400024" y="1332059"/>
            <a:ext cx="8343952" cy="3112227"/>
          </a:xfrm>
          <a:prstGeom prst="rect">
            <a:avLst/>
          </a:prstGeom>
        </p:spPr>
      </p:pic>
    </p:spTree>
    <p:extLst>
      <p:ext uri="{BB962C8B-B14F-4D97-AF65-F5344CB8AC3E}">
        <p14:creationId xmlns:p14="http://schemas.microsoft.com/office/powerpoint/2010/main" val="340587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BD92544-AC4F-416D-8F9A-A3AA9004C027}"/>
              </a:ext>
            </a:extLst>
          </p:cNvPr>
          <p:cNvPicPr>
            <a:picLocks noChangeAspect="1"/>
          </p:cNvPicPr>
          <p:nvPr/>
        </p:nvPicPr>
        <p:blipFill rotWithShape="1">
          <a:blip r:embed="rId2"/>
          <a:srcRect l="26523" t="19116" r="28125" b="13333"/>
          <a:stretch/>
        </p:blipFill>
        <p:spPr>
          <a:xfrm>
            <a:off x="6767821" y="3061363"/>
            <a:ext cx="2036094" cy="1705900"/>
          </a:xfrm>
          <a:prstGeom prst="rect">
            <a:avLst/>
          </a:prstGeom>
          <a:ln w="3175">
            <a:solidFill>
              <a:schemeClr val="accent1"/>
            </a:solidFill>
          </a:ln>
        </p:spPr>
      </p:pic>
      <p:sp>
        <p:nvSpPr>
          <p:cNvPr id="4" name="Foliennummernplatzhalter 3">
            <a:extLst>
              <a:ext uri="{FF2B5EF4-FFF2-40B4-BE49-F238E27FC236}">
                <a16:creationId xmlns:a16="http://schemas.microsoft.com/office/drawing/2014/main" id="{41B75439-3426-4BA4-8EC6-063A9EB54F9D}"/>
              </a:ext>
            </a:extLst>
          </p:cNvPr>
          <p:cNvSpPr>
            <a:spLocks noGrp="1"/>
          </p:cNvSpPr>
          <p:nvPr>
            <p:ph type="sldNum" sz="quarter" idx="12"/>
          </p:nvPr>
        </p:nvSpPr>
        <p:spPr/>
        <p:txBody>
          <a:bodyPr/>
          <a:lstStyle/>
          <a:p>
            <a:fld id="{162A217B-ED1C-D84B-8478-63C77FA79618}" type="slidenum">
              <a:rPr lang="de-DE" smtClean="0"/>
              <a:t>17</a:t>
            </a:fld>
            <a:endParaRPr lang="de-DE"/>
          </a:p>
        </p:txBody>
      </p:sp>
      <p:sp>
        <p:nvSpPr>
          <p:cNvPr id="5" name="Titel 4">
            <a:extLst>
              <a:ext uri="{FF2B5EF4-FFF2-40B4-BE49-F238E27FC236}">
                <a16:creationId xmlns:a16="http://schemas.microsoft.com/office/drawing/2014/main" id="{30A4F1CC-E899-40F0-9173-E4A94F0BE79B}"/>
              </a:ext>
            </a:extLst>
          </p:cNvPr>
          <p:cNvSpPr txBox="1">
            <a:spLocks/>
          </p:cNvSpPr>
          <p:nvPr/>
        </p:nvSpPr>
        <p:spPr>
          <a:xfrm>
            <a:off x="186239" y="368680"/>
            <a:ext cx="7703724" cy="714291"/>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dirty="0" err="1"/>
              <a:t>Lessons</a:t>
            </a:r>
            <a:r>
              <a:rPr lang="de-DE" dirty="0"/>
              <a:t> </a:t>
            </a:r>
            <a:r>
              <a:rPr lang="de-DE" dirty="0" err="1"/>
              <a:t>learned</a:t>
            </a:r>
            <a:r>
              <a:rPr lang="de-DE" dirty="0"/>
              <a:t>: Other </a:t>
            </a:r>
            <a:r>
              <a:rPr lang="de-DE" dirty="0" err="1"/>
              <a:t>players</a:t>
            </a:r>
            <a:r>
              <a:rPr lang="de-DE" dirty="0"/>
              <a:t> in </a:t>
            </a:r>
            <a:r>
              <a:rPr lang="de-DE" dirty="0" err="1"/>
              <a:t>scientific</a:t>
            </a:r>
            <a:r>
              <a:rPr lang="de-DE" dirty="0"/>
              <a:t> </a:t>
            </a:r>
            <a:r>
              <a:rPr lang="de-DE" dirty="0" err="1"/>
              <a:t>policy</a:t>
            </a:r>
            <a:r>
              <a:rPr lang="de-DE" dirty="0"/>
              <a:t> </a:t>
            </a:r>
            <a:r>
              <a:rPr lang="de-DE" dirty="0" err="1"/>
              <a:t>advice</a:t>
            </a:r>
            <a:endParaRPr lang="de-DE" dirty="0"/>
          </a:p>
        </p:txBody>
      </p:sp>
      <p:sp>
        <p:nvSpPr>
          <p:cNvPr id="6" name="Rechteck 5">
            <a:extLst>
              <a:ext uri="{FF2B5EF4-FFF2-40B4-BE49-F238E27FC236}">
                <a16:creationId xmlns:a16="http://schemas.microsoft.com/office/drawing/2014/main" id="{162B560D-3373-4983-85C4-D95EFDD0CADC}"/>
              </a:ext>
            </a:extLst>
          </p:cNvPr>
          <p:cNvSpPr/>
          <p:nvPr/>
        </p:nvSpPr>
        <p:spPr>
          <a:xfrm>
            <a:off x="118241" y="1017804"/>
            <a:ext cx="8703382" cy="3108543"/>
          </a:xfrm>
          <a:prstGeom prst="rect">
            <a:avLst/>
          </a:prstGeom>
        </p:spPr>
        <p:txBody>
          <a:bodyPr wrap="square">
            <a:spAutoFit/>
          </a:bodyPr>
          <a:lstStyle/>
          <a:p>
            <a:pPr marL="342900" indent="-342900" algn="l">
              <a:buFont typeface="Arial" panose="020B0604020202020204" pitchFamily="34" charset="0"/>
              <a:buChar char="•"/>
            </a:pPr>
            <a:r>
              <a:rPr lang="de-DE" sz="1400" kern="1200" dirty="0" err="1">
                <a:solidFill>
                  <a:schemeClr val="bg1">
                    <a:lumMod val="65000"/>
                  </a:schemeClr>
                </a:solidFill>
                <a:latin typeface="Calibri"/>
                <a:ea typeface="+mj-ea"/>
                <a:cs typeface="+mj-cs"/>
              </a:rPr>
              <a:t>Until</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December</a:t>
            </a:r>
            <a:r>
              <a:rPr lang="de-DE" sz="1400" kern="1200" dirty="0">
                <a:solidFill>
                  <a:schemeClr val="bg1">
                    <a:lumMod val="65000"/>
                  </a:schemeClr>
                </a:solidFill>
                <a:latin typeface="Calibri"/>
                <a:ea typeface="+mj-ea"/>
                <a:cs typeface="+mj-cs"/>
              </a:rPr>
              <a:t> 2022:</a:t>
            </a:r>
          </a:p>
          <a:p>
            <a:pPr marL="715963" indent="-342900" algn="l">
              <a:buFont typeface="Courier New" panose="02070309020205020404" pitchFamily="49" charset="0"/>
              <a:buChar char="o"/>
            </a:pPr>
            <a:r>
              <a:rPr lang="de-DE" sz="1400" kern="1200" dirty="0">
                <a:solidFill>
                  <a:schemeClr val="bg1">
                    <a:lumMod val="65000"/>
                  </a:schemeClr>
                </a:solidFill>
                <a:latin typeface="Calibri"/>
                <a:ea typeface="+mj-ea"/>
                <a:cs typeface="+mj-cs"/>
              </a:rPr>
              <a:t>Leopoldina – National Academy of Science: 10 </a:t>
            </a:r>
            <a:r>
              <a:rPr lang="de-DE" sz="1400" i="1" kern="1200" dirty="0">
                <a:solidFill>
                  <a:schemeClr val="bg1">
                    <a:lumMod val="65000"/>
                  </a:schemeClr>
                </a:solidFill>
                <a:latin typeface="Calibri"/>
                <a:ea typeface="+mj-ea"/>
                <a:cs typeface="+mj-cs"/>
              </a:rPr>
              <a:t>Ad-hoc-</a:t>
            </a:r>
            <a:r>
              <a:rPr lang="de-DE" sz="1400" kern="1200" dirty="0">
                <a:solidFill>
                  <a:schemeClr val="bg1">
                    <a:lumMod val="65000"/>
                  </a:schemeClr>
                </a:solidFill>
                <a:latin typeface="Calibri"/>
                <a:ea typeface="+mj-ea"/>
                <a:cs typeface="+mj-cs"/>
              </a:rPr>
              <a:t>position </a:t>
            </a:r>
            <a:r>
              <a:rPr lang="de-DE" sz="1400" kern="1200" dirty="0" err="1">
                <a:solidFill>
                  <a:schemeClr val="bg1">
                    <a:lumMod val="65000"/>
                  </a:schemeClr>
                </a:solidFill>
                <a:latin typeface="Calibri"/>
                <a:ea typeface="+mj-ea"/>
                <a:cs typeface="+mj-cs"/>
              </a:rPr>
              <a:t>papers</a:t>
            </a:r>
            <a:endParaRPr lang="de-DE" sz="1400" kern="1200" dirty="0">
              <a:solidFill>
                <a:schemeClr val="bg1">
                  <a:lumMod val="65000"/>
                </a:schemeClr>
              </a:solidFill>
              <a:latin typeface="Calibri"/>
              <a:ea typeface="+mj-ea"/>
              <a:cs typeface="+mj-cs"/>
            </a:endParaRPr>
          </a:p>
          <a:p>
            <a:pPr marL="715963" indent="-342900" algn="l">
              <a:buFont typeface="Courier New" panose="02070309020205020404" pitchFamily="49" charset="0"/>
              <a:buChar char="o"/>
            </a:pPr>
            <a:r>
              <a:rPr lang="de-DE" sz="1400" kern="1200" dirty="0" err="1">
                <a:solidFill>
                  <a:schemeClr val="bg1">
                    <a:lumMod val="65000"/>
                  </a:schemeClr>
                </a:solidFill>
                <a:latin typeface="Calibri"/>
                <a:ea typeface="+mj-ea"/>
                <a:cs typeface="+mj-cs"/>
              </a:rPr>
              <a:t>acatech</a:t>
            </a:r>
            <a:r>
              <a:rPr lang="de-DE" sz="1400" kern="1200" dirty="0">
                <a:solidFill>
                  <a:schemeClr val="bg1">
                    <a:lumMod val="65000"/>
                  </a:schemeClr>
                </a:solidFill>
                <a:latin typeface="Calibri"/>
                <a:ea typeface="+mj-ea"/>
                <a:cs typeface="+mj-cs"/>
              </a:rPr>
              <a:t> – Germany </a:t>
            </a:r>
            <a:r>
              <a:rPr lang="de-DE" sz="1400" kern="1200" dirty="0" err="1">
                <a:solidFill>
                  <a:schemeClr val="bg1">
                    <a:lumMod val="65000"/>
                  </a:schemeClr>
                </a:solidFill>
                <a:latin typeface="Calibri"/>
                <a:ea typeface="+mj-ea"/>
                <a:cs typeface="+mj-cs"/>
              </a:rPr>
              <a:t>academy</a:t>
            </a:r>
            <a:r>
              <a:rPr lang="de-DE" sz="1400" kern="1200" dirty="0">
                <a:solidFill>
                  <a:schemeClr val="bg1">
                    <a:lumMod val="65000"/>
                  </a:schemeClr>
                </a:solidFill>
                <a:latin typeface="Calibri"/>
                <a:ea typeface="+mj-ea"/>
                <a:cs typeface="+mj-cs"/>
              </a:rPr>
              <a:t> of </a:t>
            </a:r>
            <a:r>
              <a:rPr lang="de-DE" sz="1400" kern="1200" dirty="0" err="1">
                <a:solidFill>
                  <a:schemeClr val="bg1">
                    <a:lumMod val="65000"/>
                  </a:schemeClr>
                </a:solidFill>
                <a:latin typeface="Calibri"/>
                <a:ea typeface="+mj-ea"/>
                <a:cs typeface="+mj-cs"/>
              </a:rPr>
              <a:t>technical</a:t>
            </a:r>
            <a:r>
              <a:rPr lang="de-DE" sz="1400" kern="1200" dirty="0">
                <a:solidFill>
                  <a:schemeClr val="bg1">
                    <a:lumMod val="65000"/>
                  </a:schemeClr>
                </a:solidFill>
                <a:latin typeface="Calibri"/>
                <a:ea typeface="+mj-ea"/>
                <a:cs typeface="+mj-cs"/>
              </a:rPr>
              <a:t> science: 8 </a:t>
            </a:r>
            <a:r>
              <a:rPr lang="de-DE" sz="1400" kern="1200" dirty="0" err="1">
                <a:solidFill>
                  <a:schemeClr val="bg1">
                    <a:lumMod val="65000"/>
                  </a:schemeClr>
                </a:solidFill>
                <a:latin typeface="Calibri"/>
                <a:ea typeface="+mj-ea"/>
                <a:cs typeface="+mj-cs"/>
              </a:rPr>
              <a:t>position</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papers</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about</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the</a:t>
            </a:r>
            <a:r>
              <a:rPr lang="de-DE" sz="1400" kern="1200" dirty="0">
                <a:solidFill>
                  <a:schemeClr val="bg1">
                    <a:lumMod val="65000"/>
                  </a:schemeClr>
                </a:solidFill>
                <a:latin typeface="Calibri"/>
                <a:ea typeface="+mj-ea"/>
                <a:cs typeface="+mj-cs"/>
              </a:rPr>
              <a:t> COVID-19 </a:t>
            </a:r>
            <a:r>
              <a:rPr lang="de-DE" sz="1400" kern="1200" dirty="0" err="1">
                <a:solidFill>
                  <a:schemeClr val="bg1">
                    <a:lumMod val="65000"/>
                  </a:schemeClr>
                </a:solidFill>
                <a:latin typeface="Calibri"/>
                <a:ea typeface="+mj-ea"/>
                <a:cs typeface="+mj-cs"/>
              </a:rPr>
              <a:t>pandemic</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crises</a:t>
            </a:r>
            <a:r>
              <a:rPr lang="de-DE" sz="1400" kern="1200" dirty="0">
                <a:solidFill>
                  <a:schemeClr val="bg1">
                    <a:lumMod val="65000"/>
                  </a:schemeClr>
                </a:solidFill>
                <a:latin typeface="Calibri"/>
                <a:ea typeface="+mj-ea"/>
                <a:cs typeface="+mj-cs"/>
              </a:rPr>
              <a:t> </a:t>
            </a:r>
            <a:r>
              <a:rPr lang="de-DE" sz="1400" dirty="0">
                <a:solidFill>
                  <a:schemeClr val="bg1">
                    <a:lumMod val="65000"/>
                  </a:schemeClr>
                </a:solidFill>
                <a:latin typeface="Calibri"/>
                <a:ea typeface="+mj-ea"/>
                <a:cs typeface="+mj-cs"/>
              </a:rPr>
              <a:t>a</a:t>
            </a:r>
            <a:r>
              <a:rPr lang="de-DE" sz="1400" kern="1200" dirty="0">
                <a:solidFill>
                  <a:schemeClr val="bg1">
                    <a:lumMod val="65000"/>
                  </a:schemeClr>
                </a:solidFill>
                <a:latin typeface="Calibri"/>
                <a:ea typeface="+mj-ea"/>
                <a:cs typeface="+mj-cs"/>
              </a:rPr>
              <a:t>nd </a:t>
            </a:r>
            <a:r>
              <a:rPr lang="de-DE" sz="1400" kern="1200" dirty="0" err="1">
                <a:solidFill>
                  <a:schemeClr val="bg1">
                    <a:lumMod val="65000"/>
                  </a:schemeClr>
                </a:solidFill>
                <a:latin typeface="Calibri"/>
                <a:ea typeface="+mj-ea"/>
                <a:cs typeface="+mj-cs"/>
              </a:rPr>
              <a:t>resilience</a:t>
            </a:r>
            <a:endParaRPr lang="de-DE" sz="1400" kern="1200" dirty="0">
              <a:solidFill>
                <a:schemeClr val="bg1">
                  <a:lumMod val="65000"/>
                </a:schemeClr>
              </a:solidFill>
              <a:latin typeface="Calibri"/>
              <a:ea typeface="+mj-ea"/>
              <a:cs typeface="+mj-cs"/>
            </a:endParaRPr>
          </a:p>
          <a:p>
            <a:pPr marL="715963" indent="-342900" algn="l">
              <a:buFont typeface="Courier New" panose="02070309020205020404" pitchFamily="49" charset="0"/>
              <a:buChar char="o"/>
            </a:pPr>
            <a:r>
              <a:rPr lang="de-DE" sz="1400" kern="1200" dirty="0">
                <a:solidFill>
                  <a:schemeClr val="bg1">
                    <a:lumMod val="65000"/>
                  </a:schemeClr>
                </a:solidFill>
                <a:latin typeface="Calibri"/>
                <a:ea typeface="+mj-ea"/>
                <a:cs typeface="+mj-cs"/>
              </a:rPr>
              <a:t>German </a:t>
            </a:r>
            <a:r>
              <a:rPr lang="de-DE" sz="1400" kern="1200" dirty="0" err="1">
                <a:solidFill>
                  <a:schemeClr val="bg1">
                    <a:lumMod val="65000"/>
                  </a:schemeClr>
                </a:solidFill>
                <a:latin typeface="Calibri"/>
                <a:ea typeface="+mj-ea"/>
                <a:cs typeface="+mj-cs"/>
              </a:rPr>
              <a:t>Ethics</a:t>
            </a:r>
            <a:r>
              <a:rPr lang="de-DE" sz="1400" kern="1200" dirty="0">
                <a:solidFill>
                  <a:schemeClr val="bg1">
                    <a:lumMod val="65000"/>
                  </a:schemeClr>
                </a:solidFill>
                <a:latin typeface="Calibri"/>
                <a:ea typeface="+mj-ea"/>
                <a:cs typeface="+mj-cs"/>
              </a:rPr>
              <a:t> Council : 7 </a:t>
            </a:r>
            <a:r>
              <a:rPr lang="de-DE" sz="1400" i="1" kern="1200" dirty="0">
                <a:solidFill>
                  <a:schemeClr val="bg1">
                    <a:lumMod val="65000"/>
                  </a:schemeClr>
                </a:solidFill>
                <a:latin typeface="Calibri"/>
                <a:ea typeface="+mj-ea"/>
                <a:cs typeface="+mj-cs"/>
              </a:rPr>
              <a:t>Ad-</a:t>
            </a:r>
            <a:r>
              <a:rPr lang="de-DE" sz="1400" i="1" dirty="0">
                <a:solidFill>
                  <a:schemeClr val="bg1">
                    <a:lumMod val="65000"/>
                  </a:schemeClr>
                </a:solidFill>
                <a:latin typeface="Calibri"/>
                <a:ea typeface="+mj-ea"/>
                <a:cs typeface="+mj-cs"/>
              </a:rPr>
              <a:t>h</a:t>
            </a:r>
            <a:r>
              <a:rPr lang="de-DE" sz="1400" i="1" kern="1200" dirty="0">
                <a:solidFill>
                  <a:schemeClr val="bg1">
                    <a:lumMod val="65000"/>
                  </a:schemeClr>
                </a:solidFill>
                <a:latin typeface="Calibri"/>
                <a:ea typeface="+mj-ea"/>
                <a:cs typeface="+mj-cs"/>
              </a:rPr>
              <a:t>oc</a:t>
            </a:r>
            <a:r>
              <a:rPr lang="de-DE" sz="1400" kern="1200" dirty="0">
                <a:solidFill>
                  <a:schemeClr val="bg1">
                    <a:lumMod val="65000"/>
                  </a:schemeClr>
                </a:solidFill>
                <a:latin typeface="Calibri"/>
                <a:ea typeface="+mj-ea"/>
                <a:cs typeface="+mj-cs"/>
              </a:rPr>
              <a:t>-</a:t>
            </a:r>
            <a:r>
              <a:rPr lang="de-DE" sz="1400" kern="1200" dirty="0" err="1">
                <a:solidFill>
                  <a:schemeClr val="bg1">
                    <a:lumMod val="65000"/>
                  </a:schemeClr>
                </a:solidFill>
                <a:latin typeface="Calibri"/>
                <a:ea typeface="+mj-ea"/>
                <a:cs typeface="+mj-cs"/>
              </a:rPr>
              <a:t>recommendations</a:t>
            </a:r>
            <a:r>
              <a:rPr lang="de-DE" sz="1400" kern="1200" dirty="0">
                <a:solidFill>
                  <a:schemeClr val="bg1">
                    <a:lumMod val="65000"/>
                  </a:schemeClr>
                </a:solidFill>
                <a:latin typeface="Calibri"/>
                <a:ea typeface="+mj-ea"/>
                <a:cs typeface="+mj-cs"/>
              </a:rPr>
              <a:t> and </a:t>
            </a:r>
            <a:r>
              <a:rPr lang="de-DE" sz="1400" kern="1200" dirty="0" err="1">
                <a:solidFill>
                  <a:schemeClr val="bg1">
                    <a:lumMod val="65000"/>
                  </a:schemeClr>
                </a:solidFill>
                <a:latin typeface="Calibri"/>
                <a:ea typeface="+mj-ea"/>
                <a:cs typeface="+mj-cs"/>
              </a:rPr>
              <a:t>position</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papers</a:t>
            </a:r>
            <a:endParaRPr lang="de-DE" sz="1400" kern="1200" dirty="0">
              <a:solidFill>
                <a:schemeClr val="bg1">
                  <a:lumMod val="65000"/>
                </a:schemeClr>
              </a:solidFill>
              <a:latin typeface="Calibri"/>
              <a:ea typeface="+mj-ea"/>
              <a:cs typeface="+mj-cs"/>
            </a:endParaRPr>
          </a:p>
          <a:p>
            <a:pPr marL="715963" indent="-342900">
              <a:buFont typeface="Courier New" panose="02070309020205020404" pitchFamily="49" charset="0"/>
              <a:buChar char="o"/>
            </a:pPr>
            <a:r>
              <a:rPr lang="en-US" sz="1400" dirty="0">
                <a:solidFill>
                  <a:schemeClr val="bg1">
                    <a:lumMod val="65000"/>
                  </a:schemeClr>
                </a:solidFill>
                <a:ea typeface="+mj-ea"/>
                <a:cs typeface="+mj-cs"/>
              </a:rPr>
              <a:t>Medical-scientific societies: various statements on individual topics in the context of the pandemic</a:t>
            </a:r>
          </a:p>
          <a:p>
            <a:pPr marL="715963" indent="-342900">
              <a:buFont typeface="Courier New" panose="02070309020205020404" pitchFamily="49" charset="0"/>
              <a:buChar char="o"/>
            </a:pPr>
            <a:r>
              <a:rPr lang="en-US" sz="1400" dirty="0">
                <a:solidFill>
                  <a:schemeClr val="bg1">
                    <a:lumMod val="65000"/>
                  </a:schemeClr>
                </a:solidFill>
                <a:ea typeface="+mj-ea"/>
                <a:cs typeface="+mj-cs"/>
              </a:rPr>
              <a:t>Informal advisory bodies of the Federal Minister of Health and the Federal Chancellor with changing, occasion-related composition: no public statements</a:t>
            </a:r>
          </a:p>
          <a:p>
            <a:pPr marL="342900" indent="-342900" algn="l">
              <a:buFont typeface="Arial" panose="020B0604020202020204" pitchFamily="34" charset="0"/>
              <a:buChar char="•"/>
            </a:pPr>
            <a:endParaRPr lang="de-DE" sz="1400" kern="1200" dirty="0">
              <a:solidFill>
                <a:schemeClr val="tx1"/>
              </a:solidFill>
              <a:latin typeface="Calibri"/>
              <a:ea typeface="+mj-ea"/>
              <a:cs typeface="+mj-cs"/>
            </a:endParaRPr>
          </a:p>
          <a:p>
            <a:pPr marL="342900" indent="-342900" algn="l">
              <a:buFont typeface="Arial" panose="020B0604020202020204" pitchFamily="34" charset="0"/>
              <a:buChar char="•"/>
            </a:pPr>
            <a:r>
              <a:rPr lang="de-DE" sz="1400" kern="1200" dirty="0" err="1">
                <a:solidFill>
                  <a:schemeClr val="bg1">
                    <a:lumMod val="65000"/>
                  </a:schemeClr>
                </a:solidFill>
                <a:latin typeface="Calibri"/>
                <a:ea typeface="+mj-ea"/>
                <a:cs typeface="+mj-cs"/>
              </a:rPr>
              <a:t>Since</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December</a:t>
            </a:r>
            <a:r>
              <a:rPr lang="de-DE" sz="1400" kern="1200" dirty="0">
                <a:solidFill>
                  <a:schemeClr val="bg1">
                    <a:lumMod val="65000"/>
                  </a:schemeClr>
                </a:solidFill>
                <a:latin typeface="Calibri"/>
                <a:ea typeface="+mj-ea"/>
                <a:cs typeface="+mj-cs"/>
              </a:rPr>
              <a:t> 2022:</a:t>
            </a:r>
          </a:p>
          <a:p>
            <a:pPr marL="715963" indent="-342900">
              <a:buFont typeface="Courier New" panose="02070309020205020404" pitchFamily="49" charset="0"/>
              <a:buChar char="o"/>
            </a:pPr>
            <a:r>
              <a:rPr lang="en-US" sz="1400" dirty="0">
                <a:solidFill>
                  <a:srgbClr val="045AA6"/>
                </a:solidFill>
                <a:ea typeface="+mj-ea"/>
                <a:cs typeface="+mj-cs"/>
              </a:rPr>
              <a:t>19 experts appointed by the Federal Chancellor</a:t>
            </a:r>
          </a:p>
          <a:p>
            <a:pPr marL="717550" indent="-361950"/>
            <a:r>
              <a:rPr lang="en-US" sz="1400" dirty="0">
                <a:solidFill>
                  <a:srgbClr val="045AA6"/>
                </a:solidFill>
                <a:ea typeface="+mj-ea"/>
                <a:cs typeface="+mj-cs"/>
              </a:rPr>
              <a:t>	from various disciplines</a:t>
            </a:r>
            <a:r>
              <a:rPr lang="de-DE" sz="1400" kern="1200" dirty="0">
                <a:solidFill>
                  <a:srgbClr val="045AA6"/>
                </a:solidFill>
                <a:latin typeface="Calibri"/>
                <a:ea typeface="+mj-ea"/>
                <a:cs typeface="+mj-cs"/>
              </a:rPr>
              <a:t>: 11 </a:t>
            </a:r>
            <a:r>
              <a:rPr lang="de-DE" sz="1400" kern="1200" dirty="0" err="1">
                <a:solidFill>
                  <a:srgbClr val="045AA6"/>
                </a:solidFill>
                <a:latin typeface="Calibri"/>
                <a:ea typeface="+mj-ea"/>
                <a:cs typeface="+mj-cs"/>
              </a:rPr>
              <a:t>position</a:t>
            </a:r>
            <a:r>
              <a:rPr lang="de-DE" sz="1400" kern="1200" dirty="0">
                <a:solidFill>
                  <a:srgbClr val="045AA6"/>
                </a:solidFill>
                <a:latin typeface="Calibri"/>
                <a:ea typeface="+mj-ea"/>
                <a:cs typeface="+mj-cs"/>
              </a:rPr>
              <a:t> </a:t>
            </a:r>
            <a:r>
              <a:rPr lang="de-DE" sz="1400" kern="1200" dirty="0" err="1">
                <a:solidFill>
                  <a:srgbClr val="045AA6"/>
                </a:solidFill>
                <a:latin typeface="Calibri"/>
                <a:ea typeface="+mj-ea"/>
                <a:cs typeface="+mj-cs"/>
              </a:rPr>
              <a:t>papers</a:t>
            </a:r>
            <a:r>
              <a:rPr lang="de-DE" sz="1400" kern="1200" dirty="0">
                <a:solidFill>
                  <a:srgbClr val="045AA6"/>
                </a:solidFill>
                <a:latin typeface="Calibri"/>
                <a:ea typeface="+mj-ea"/>
                <a:cs typeface="+mj-cs"/>
              </a:rPr>
              <a:t> so </a:t>
            </a:r>
            <a:r>
              <a:rPr lang="de-DE" sz="1400" kern="1200" dirty="0" err="1">
                <a:solidFill>
                  <a:srgbClr val="045AA6"/>
                </a:solidFill>
                <a:latin typeface="Calibri"/>
                <a:ea typeface="+mj-ea"/>
                <a:cs typeface="+mj-cs"/>
              </a:rPr>
              <a:t>far</a:t>
            </a:r>
            <a:endParaRPr lang="de-DE" sz="1400" kern="1200" dirty="0">
              <a:solidFill>
                <a:srgbClr val="045AA6"/>
              </a:solidFill>
              <a:latin typeface="Calibri"/>
              <a:ea typeface="+mj-ea"/>
              <a:cs typeface="+mj-cs"/>
            </a:endParaRPr>
          </a:p>
          <a:p>
            <a:pPr marL="715963" indent="-342900" algn="l">
              <a:buFont typeface="Courier New" panose="02070309020205020404" pitchFamily="49" charset="0"/>
              <a:buChar char="o"/>
            </a:pPr>
            <a:r>
              <a:rPr lang="de-DE" sz="1400" kern="1200" dirty="0">
                <a:solidFill>
                  <a:schemeClr val="bg1">
                    <a:lumMod val="65000"/>
                  </a:schemeClr>
                </a:solidFill>
                <a:latin typeface="Calibri"/>
                <a:ea typeface="+mj-ea"/>
                <a:cs typeface="+mj-cs"/>
              </a:rPr>
              <a:t>Medical-</a:t>
            </a:r>
            <a:r>
              <a:rPr lang="de-DE" sz="1400" kern="1200" dirty="0" err="1">
                <a:solidFill>
                  <a:schemeClr val="bg1">
                    <a:lumMod val="65000"/>
                  </a:schemeClr>
                </a:solidFill>
                <a:latin typeface="Calibri"/>
                <a:ea typeface="+mj-ea"/>
                <a:cs typeface="+mj-cs"/>
              </a:rPr>
              <a:t>scientific</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societies</a:t>
            </a:r>
            <a:r>
              <a:rPr lang="de-DE" sz="1400" kern="1200" dirty="0">
                <a:solidFill>
                  <a:schemeClr val="bg1">
                    <a:lumMod val="65000"/>
                  </a:schemeClr>
                </a:solidFill>
                <a:latin typeface="Calibri"/>
                <a:ea typeface="+mj-ea"/>
                <a:cs typeface="+mj-cs"/>
              </a:rPr>
              <a:t>:</a:t>
            </a:r>
          </a:p>
          <a:p>
            <a:pPr marL="373063" algn="l" defTabSz="712788"/>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further</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statements</a:t>
            </a:r>
            <a:r>
              <a:rPr lang="de-DE" sz="1400" kern="1200" dirty="0">
                <a:solidFill>
                  <a:schemeClr val="bg1">
                    <a:lumMod val="65000"/>
                  </a:schemeClr>
                </a:solidFill>
                <a:latin typeface="Calibri"/>
                <a:ea typeface="+mj-ea"/>
                <a:cs typeface="+mj-cs"/>
              </a:rPr>
              <a:t> </a:t>
            </a:r>
            <a:r>
              <a:rPr lang="de-DE" sz="1400" kern="1200" dirty="0" err="1">
                <a:solidFill>
                  <a:schemeClr val="bg1">
                    <a:lumMod val="65000"/>
                  </a:schemeClr>
                </a:solidFill>
                <a:latin typeface="Calibri"/>
                <a:ea typeface="+mj-ea"/>
                <a:cs typeface="+mj-cs"/>
              </a:rPr>
              <a:t>about</a:t>
            </a:r>
            <a:r>
              <a:rPr lang="de-DE" sz="1400" kern="1200" dirty="0">
                <a:solidFill>
                  <a:schemeClr val="bg1">
                    <a:lumMod val="65000"/>
                  </a:schemeClr>
                </a:solidFill>
                <a:latin typeface="Calibri"/>
                <a:ea typeface="+mj-ea"/>
                <a:cs typeface="+mj-cs"/>
              </a:rPr>
              <a:t> individual </a:t>
            </a:r>
            <a:r>
              <a:rPr lang="de-DE" sz="1400" kern="1200" dirty="0" err="1">
                <a:solidFill>
                  <a:schemeClr val="bg1">
                    <a:lumMod val="65000"/>
                  </a:schemeClr>
                </a:solidFill>
                <a:latin typeface="Calibri"/>
                <a:ea typeface="+mj-ea"/>
                <a:cs typeface="+mj-cs"/>
              </a:rPr>
              <a:t>issues</a:t>
            </a:r>
            <a:endParaRPr lang="de-DE" sz="1400" kern="1200" dirty="0">
              <a:solidFill>
                <a:schemeClr val="bg1">
                  <a:lumMod val="65000"/>
                </a:schemeClr>
              </a:solidFill>
              <a:latin typeface="Calibri"/>
              <a:ea typeface="+mj-ea"/>
              <a:cs typeface="+mj-cs"/>
            </a:endParaRPr>
          </a:p>
        </p:txBody>
      </p:sp>
      <p:sp>
        <p:nvSpPr>
          <p:cNvPr id="10" name="Datumsplatzhalter 1">
            <a:extLst>
              <a:ext uri="{FF2B5EF4-FFF2-40B4-BE49-F238E27FC236}">
                <a16:creationId xmlns:a16="http://schemas.microsoft.com/office/drawing/2014/main" id="{96108330-BD94-43BB-9934-C05D7779E3FD}"/>
              </a:ext>
            </a:extLst>
          </p:cNvPr>
          <p:cNvSpPr>
            <a:spLocks noGrp="1"/>
          </p:cNvSpPr>
          <p:nvPr>
            <p:ph type="dt" sz="half" idx="10"/>
          </p:nvPr>
        </p:nvSpPr>
        <p:spPr>
          <a:xfrm>
            <a:off x="564826" y="4767263"/>
            <a:ext cx="1860421" cy="273844"/>
          </a:xfrm>
        </p:spPr>
        <p:txBody>
          <a:bodyPr/>
          <a:lstStyle/>
          <a:p>
            <a:r>
              <a:rPr lang="de-DE" dirty="0"/>
              <a:t>24.06.22</a:t>
            </a:r>
          </a:p>
        </p:txBody>
      </p:sp>
      <p:sp>
        <p:nvSpPr>
          <p:cNvPr id="11" name="Fußzeilenplatzhalter 2">
            <a:extLst>
              <a:ext uri="{FF2B5EF4-FFF2-40B4-BE49-F238E27FC236}">
                <a16:creationId xmlns:a16="http://schemas.microsoft.com/office/drawing/2014/main" id="{D399FD8B-354A-4BFF-B61E-1AB52F6D3144}"/>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298108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3E91D6-9F0E-43AD-A605-8E6C68138486}"/>
              </a:ext>
            </a:extLst>
          </p:cNvPr>
          <p:cNvSpPr>
            <a:spLocks noGrp="1"/>
          </p:cNvSpPr>
          <p:nvPr>
            <p:ph type="sldNum" sz="quarter" idx="12"/>
          </p:nvPr>
        </p:nvSpPr>
        <p:spPr/>
        <p:txBody>
          <a:bodyPr/>
          <a:lstStyle/>
          <a:p>
            <a:fld id="{162A217B-ED1C-D84B-8478-63C77FA79618}" type="slidenum">
              <a:rPr lang="de-DE" smtClean="0"/>
              <a:t>18</a:t>
            </a:fld>
            <a:endParaRPr lang="de-DE"/>
          </a:p>
        </p:txBody>
      </p:sp>
      <p:sp>
        <p:nvSpPr>
          <p:cNvPr id="10" name="Titel 5">
            <a:extLst>
              <a:ext uri="{FF2B5EF4-FFF2-40B4-BE49-F238E27FC236}">
                <a16:creationId xmlns:a16="http://schemas.microsoft.com/office/drawing/2014/main" id="{27B88F90-ECB6-4DBE-BF8D-8FFB9B6D721D}"/>
              </a:ext>
            </a:extLst>
          </p:cNvPr>
          <p:cNvSpPr txBox="1">
            <a:spLocks/>
          </p:cNvSpPr>
          <p:nvPr/>
        </p:nvSpPr>
        <p:spPr>
          <a:xfrm>
            <a:off x="194518" y="372534"/>
            <a:ext cx="7983646" cy="714291"/>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dirty="0"/>
              <a:t>Take </a:t>
            </a:r>
            <a:r>
              <a:rPr lang="de-DE" dirty="0" err="1"/>
              <a:t>home</a:t>
            </a:r>
            <a:r>
              <a:rPr lang="de-DE" dirty="0"/>
              <a:t> </a:t>
            </a:r>
            <a:r>
              <a:rPr lang="de-DE" dirty="0" err="1"/>
              <a:t>message</a:t>
            </a:r>
            <a:endParaRPr lang="de-DE" i="1" dirty="0"/>
          </a:p>
        </p:txBody>
      </p:sp>
      <p:sp>
        <p:nvSpPr>
          <p:cNvPr id="12" name="Rechteck 11">
            <a:extLst>
              <a:ext uri="{FF2B5EF4-FFF2-40B4-BE49-F238E27FC236}">
                <a16:creationId xmlns:a16="http://schemas.microsoft.com/office/drawing/2014/main" id="{586C0CA9-8FB5-4712-9345-22148CCCD841}"/>
              </a:ext>
            </a:extLst>
          </p:cNvPr>
          <p:cNvSpPr/>
          <p:nvPr/>
        </p:nvSpPr>
        <p:spPr>
          <a:xfrm>
            <a:off x="345658" y="1086825"/>
            <a:ext cx="8452684" cy="3293209"/>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45AA6"/>
                </a:solidFill>
              </a:rPr>
              <a:t>The RIU model describes how advising politics works</a:t>
            </a:r>
          </a:p>
          <a:p>
            <a:endParaRPr lang="en-US" sz="1600" dirty="0">
              <a:solidFill>
                <a:srgbClr val="045AA6"/>
              </a:solidFill>
            </a:endParaRPr>
          </a:p>
          <a:p>
            <a:pPr marL="285750" indent="-285750">
              <a:buFont typeface="Arial" panose="020B0604020202020204" pitchFamily="34" charset="0"/>
              <a:buChar char="•"/>
            </a:pPr>
            <a:r>
              <a:rPr lang="en-US" sz="1600" dirty="0">
                <a:solidFill>
                  <a:srgbClr val="045AA6"/>
                </a:solidFill>
              </a:rPr>
              <a:t>Responsibility of each stakeholder has to be clarified</a:t>
            </a:r>
          </a:p>
          <a:p>
            <a:endParaRPr lang="en-US" sz="1600" dirty="0">
              <a:solidFill>
                <a:srgbClr val="045AA6"/>
              </a:solidFill>
            </a:endParaRPr>
          </a:p>
          <a:p>
            <a:pPr marL="285750" indent="-285750">
              <a:buFont typeface="Arial" panose="020B0604020202020204" pitchFamily="34" charset="0"/>
              <a:buChar char="•"/>
            </a:pPr>
            <a:r>
              <a:rPr lang="en-US" sz="1600" dirty="0">
                <a:solidFill>
                  <a:srgbClr val="045AA6"/>
                </a:solidFill>
              </a:rPr>
              <a:t>Scientific independence goes hand in hand with scientific excellence and quality</a:t>
            </a:r>
          </a:p>
          <a:p>
            <a:pPr marL="285750" indent="-285750">
              <a:buFont typeface="Arial" panose="020B0604020202020204" pitchFamily="34" charset="0"/>
              <a:buChar char="•"/>
            </a:pPr>
            <a:endParaRPr lang="en-US" sz="1600" dirty="0">
              <a:solidFill>
                <a:srgbClr val="045AA6"/>
              </a:solidFill>
            </a:endParaRPr>
          </a:p>
          <a:p>
            <a:pPr marL="285750" indent="-285750">
              <a:buFont typeface="Arial" panose="020B0604020202020204" pitchFamily="34" charset="0"/>
              <a:buChar char="•"/>
            </a:pPr>
            <a:r>
              <a:rPr lang="en-US" sz="1600" dirty="0">
                <a:solidFill>
                  <a:srgbClr val="045AA6"/>
                </a:solidFill>
              </a:rPr>
              <a:t>Communication can be challenging if not coherent when coming from different sources (Communication triad) </a:t>
            </a:r>
          </a:p>
          <a:p>
            <a:pPr marL="285750" indent="-285750">
              <a:buFont typeface="Arial" panose="020B0604020202020204" pitchFamily="34" charset="0"/>
              <a:buChar char="•"/>
            </a:pPr>
            <a:endParaRPr lang="en-US" sz="1600" dirty="0">
              <a:solidFill>
                <a:srgbClr val="045AA6"/>
              </a:solidFill>
            </a:endParaRPr>
          </a:p>
          <a:p>
            <a:pPr marL="285750" indent="-285750">
              <a:buFont typeface="Arial" panose="020B0604020202020204" pitchFamily="34" charset="0"/>
              <a:buChar char="•"/>
            </a:pPr>
            <a:r>
              <a:rPr lang="en-US" sz="1600" dirty="0">
                <a:solidFill>
                  <a:srgbClr val="045AA6"/>
                </a:solidFill>
              </a:rPr>
              <a:t>Promoting dialogue with society (public engagement) and transparently communicating scientific evidence / scientific knowledge clearly and coherently (even if it isn’t always good news) will increase the trust of the public </a:t>
            </a:r>
          </a:p>
          <a:p>
            <a:pPr marL="285750" indent="-285750">
              <a:buFont typeface="Arial" panose="020B0604020202020204" pitchFamily="34" charset="0"/>
              <a:buChar char="•"/>
            </a:pPr>
            <a:endParaRPr lang="de-DE" sz="1600" dirty="0"/>
          </a:p>
        </p:txBody>
      </p:sp>
      <p:sp>
        <p:nvSpPr>
          <p:cNvPr id="8" name="Datumsplatzhalter 1">
            <a:extLst>
              <a:ext uri="{FF2B5EF4-FFF2-40B4-BE49-F238E27FC236}">
                <a16:creationId xmlns:a16="http://schemas.microsoft.com/office/drawing/2014/main" id="{DA4AD4AB-0D06-4A7C-A5DA-B9DCDB24E4AC}"/>
              </a:ext>
            </a:extLst>
          </p:cNvPr>
          <p:cNvSpPr>
            <a:spLocks noGrp="1"/>
          </p:cNvSpPr>
          <p:nvPr>
            <p:ph type="dt" sz="half" idx="10"/>
          </p:nvPr>
        </p:nvSpPr>
        <p:spPr>
          <a:xfrm>
            <a:off x="564826" y="4767263"/>
            <a:ext cx="1860421" cy="273844"/>
          </a:xfrm>
        </p:spPr>
        <p:txBody>
          <a:bodyPr/>
          <a:lstStyle/>
          <a:p>
            <a:r>
              <a:rPr lang="de-DE" dirty="0"/>
              <a:t>24.06.22</a:t>
            </a:r>
          </a:p>
        </p:txBody>
      </p:sp>
      <p:sp>
        <p:nvSpPr>
          <p:cNvPr id="9" name="Fußzeilenplatzhalter 2">
            <a:extLst>
              <a:ext uri="{FF2B5EF4-FFF2-40B4-BE49-F238E27FC236}">
                <a16:creationId xmlns:a16="http://schemas.microsoft.com/office/drawing/2014/main" id="{4FD1ABDA-AACE-40E9-A362-A58F4DC9AFED}"/>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203554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6606DE5-4F52-42D0-B21E-2830ADC09289}"/>
              </a:ext>
            </a:extLst>
          </p:cNvPr>
          <p:cNvSpPr>
            <a:spLocks noGrp="1"/>
          </p:cNvSpPr>
          <p:nvPr>
            <p:ph type="sldNum" sz="quarter" idx="12"/>
          </p:nvPr>
        </p:nvSpPr>
        <p:spPr/>
        <p:txBody>
          <a:bodyPr/>
          <a:lstStyle/>
          <a:p>
            <a:fld id="{162A217B-ED1C-D84B-8478-63C77FA79618}" type="slidenum">
              <a:rPr lang="de-DE" smtClean="0"/>
              <a:t>2</a:t>
            </a:fld>
            <a:endParaRPr lang="de-DE"/>
          </a:p>
        </p:txBody>
      </p:sp>
      <p:sp>
        <p:nvSpPr>
          <p:cNvPr id="5" name="Titel 5">
            <a:extLst>
              <a:ext uri="{FF2B5EF4-FFF2-40B4-BE49-F238E27FC236}">
                <a16:creationId xmlns:a16="http://schemas.microsoft.com/office/drawing/2014/main" id="{D725EA33-CC30-43D9-8E20-7E17AAA26EC1}"/>
              </a:ext>
            </a:extLst>
          </p:cNvPr>
          <p:cNvSpPr txBox="1">
            <a:spLocks/>
          </p:cNvSpPr>
          <p:nvPr/>
        </p:nvSpPr>
        <p:spPr>
          <a:xfrm>
            <a:off x="157044" y="329226"/>
            <a:ext cx="7983646" cy="714291"/>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dirty="0"/>
              <a:t>RKI – </a:t>
            </a:r>
            <a:r>
              <a:rPr lang="de-DE" dirty="0" err="1"/>
              <a:t>Germany‘s</a:t>
            </a:r>
            <a:r>
              <a:rPr lang="de-DE" dirty="0"/>
              <a:t> National Public Health Institute</a:t>
            </a:r>
          </a:p>
        </p:txBody>
      </p:sp>
      <p:sp>
        <p:nvSpPr>
          <p:cNvPr id="6" name="Rechteck 5">
            <a:extLst>
              <a:ext uri="{FF2B5EF4-FFF2-40B4-BE49-F238E27FC236}">
                <a16:creationId xmlns:a16="http://schemas.microsoft.com/office/drawing/2014/main" id="{8AFA2FEC-399D-4DC3-BB79-493519B91E75}"/>
              </a:ext>
            </a:extLst>
          </p:cNvPr>
          <p:cNvSpPr/>
          <p:nvPr/>
        </p:nvSpPr>
        <p:spPr>
          <a:xfrm>
            <a:off x="179715" y="1284185"/>
            <a:ext cx="4286430" cy="3288080"/>
          </a:xfrm>
          <a:prstGeom prst="rect">
            <a:avLst/>
          </a:prstGeom>
        </p:spPr>
        <p:txBody>
          <a:bodyPr wrap="square">
            <a:spAutoFit/>
          </a:bodyPr>
          <a:lstStyle/>
          <a:p>
            <a:pPr>
              <a:spcAft>
                <a:spcPts val="0"/>
              </a:spcAft>
            </a:pPr>
            <a:r>
              <a:rPr lang="en-US" sz="1400" b="1" dirty="0">
                <a:solidFill>
                  <a:srgbClr val="045AA6"/>
                </a:solidFill>
                <a:ea typeface="Arial" panose="020B0604020202020204" pitchFamily="34" charset="0"/>
                <a:cs typeface="Calibri" panose="020F0502020204030204" pitchFamily="34" charset="0"/>
              </a:rPr>
              <a:t>Central requirements for expertise and tasks of a National Public Health Institute:  </a:t>
            </a:r>
            <a:r>
              <a:rPr lang="de-DE" sz="1400" dirty="0">
                <a:ea typeface="Times New Roman" panose="02020603050405020304" pitchFamily="18" charset="0"/>
                <a:cs typeface="Calibri" panose="020F0502020204030204" pitchFamily="34" charset="0"/>
              </a:rPr>
              <a:t> </a:t>
            </a:r>
          </a:p>
          <a:p>
            <a:pPr marL="342900" lvl="0" indent="-342900">
              <a:spcBef>
                <a:spcPts val="1400"/>
              </a:spcBef>
              <a:spcAft>
                <a:spcPts val="0"/>
              </a:spcAft>
              <a:buFont typeface="Arial" panose="020B0604020202020204" pitchFamily="34" charset="0"/>
              <a:buChar char="●"/>
            </a:pPr>
            <a:r>
              <a:rPr lang="en-US" sz="1400" b="1" dirty="0">
                <a:solidFill>
                  <a:srgbClr val="045AA6"/>
                </a:solidFill>
                <a:ea typeface="Arial" panose="020B0604020202020204" pitchFamily="34" charset="0"/>
                <a:cs typeface="Calibri" panose="020F0502020204030204" pitchFamily="34" charset="0"/>
              </a:rPr>
              <a:t>Collection and analysis of health-related data </a:t>
            </a:r>
            <a:r>
              <a:rPr lang="de-DE" sz="1400" dirty="0">
                <a:solidFill>
                  <a:schemeClr val="bg1">
                    <a:lumMod val="65000"/>
                  </a:schemeClr>
                </a:solidFill>
                <a:ea typeface="Arial" panose="020B0604020202020204" pitchFamily="34" charset="0"/>
                <a:cs typeface="Calibri" panose="020F0502020204030204" pitchFamily="34" charset="0"/>
              </a:rPr>
              <a:t>(</a:t>
            </a:r>
            <a:r>
              <a:rPr lang="en-US" sz="1400" dirty="0">
                <a:solidFill>
                  <a:schemeClr val="bg1">
                    <a:lumMod val="65000"/>
                  </a:schemeClr>
                </a:solidFill>
                <a:ea typeface="Arial" panose="020B0604020202020204" pitchFamily="34" charset="0"/>
                <a:cs typeface="Calibri" panose="020F0502020204030204" pitchFamily="34" charset="0"/>
              </a:rPr>
              <a:t>ongoing monitoring and assessment of the health status of the population</a:t>
            </a:r>
            <a:r>
              <a:rPr lang="de-DE" sz="1400" dirty="0">
                <a:solidFill>
                  <a:schemeClr val="bg1">
                    <a:lumMod val="65000"/>
                  </a:schemeClr>
                </a:solidFill>
                <a:ea typeface="Arial" panose="020B0604020202020204" pitchFamily="34" charset="0"/>
                <a:cs typeface="Calibri" panose="020F0502020204030204" pitchFamily="34" charset="0"/>
              </a:rPr>
              <a:t>);</a:t>
            </a:r>
            <a:endParaRPr lang="de-DE" sz="1400" dirty="0">
              <a:solidFill>
                <a:schemeClr val="bg1">
                  <a:lumMod val="65000"/>
                </a:schemeClr>
              </a:solidFill>
              <a:ea typeface="Noto Sans Symbols"/>
              <a:cs typeface="Calibri" panose="020F0502020204030204" pitchFamily="34" charset="0"/>
            </a:endParaRPr>
          </a:p>
          <a:p>
            <a:pPr marL="342900" lvl="0" indent="-342900">
              <a:spcAft>
                <a:spcPts val="0"/>
              </a:spcAft>
              <a:buFont typeface="Arial" panose="020B0604020202020204" pitchFamily="34" charset="0"/>
              <a:buChar char="●"/>
            </a:pPr>
            <a:r>
              <a:rPr lang="de-DE" sz="1400" b="1" dirty="0" err="1">
                <a:solidFill>
                  <a:srgbClr val="045AA6"/>
                </a:solidFill>
                <a:ea typeface="Arial" panose="020B0604020202020204" pitchFamily="34" charset="0"/>
                <a:cs typeface="Calibri" panose="020F0502020204030204" pitchFamily="34" charset="0"/>
              </a:rPr>
              <a:t>Planning</a:t>
            </a:r>
            <a:r>
              <a:rPr lang="de-DE" sz="1400" b="1" dirty="0">
                <a:solidFill>
                  <a:srgbClr val="045AA6"/>
                </a:solidFill>
                <a:ea typeface="Arial" panose="020B0604020202020204" pitchFamily="34" charset="0"/>
                <a:cs typeface="Calibri" panose="020F0502020204030204" pitchFamily="34" charset="0"/>
              </a:rPr>
              <a:t> (and </a:t>
            </a:r>
            <a:r>
              <a:rPr lang="de-DE" sz="1400" b="1" dirty="0" err="1">
                <a:solidFill>
                  <a:srgbClr val="045AA6"/>
                </a:solidFill>
                <a:ea typeface="Arial" panose="020B0604020202020204" pitchFamily="34" charset="0"/>
                <a:cs typeface="Calibri" panose="020F0502020204030204" pitchFamily="34" charset="0"/>
              </a:rPr>
              <a:t>implementation</a:t>
            </a:r>
            <a:r>
              <a:rPr lang="de-DE" sz="1400" b="1" dirty="0">
                <a:solidFill>
                  <a:srgbClr val="045AA6"/>
                </a:solidFill>
                <a:ea typeface="Arial" panose="020B0604020202020204" pitchFamily="34" charset="0"/>
                <a:cs typeface="Calibri" panose="020F0502020204030204" pitchFamily="34" charset="0"/>
              </a:rPr>
              <a:t>) of </a:t>
            </a:r>
            <a:r>
              <a:rPr lang="de-DE" sz="1400" b="1" dirty="0" err="1">
                <a:solidFill>
                  <a:srgbClr val="045AA6"/>
                </a:solidFill>
                <a:ea typeface="Arial" panose="020B0604020202020204" pitchFamily="34" charset="0"/>
                <a:cs typeface="Calibri" panose="020F0502020204030204" pitchFamily="34" charset="0"/>
              </a:rPr>
              <a:t>measures</a:t>
            </a:r>
            <a:r>
              <a:rPr lang="de-DE" sz="1400" b="1" dirty="0">
                <a:solidFill>
                  <a:srgbClr val="045AA6"/>
                </a:solidFill>
                <a:ea typeface="Arial" panose="020B0604020202020204" pitchFamily="34" charset="0"/>
                <a:cs typeface="Calibri" panose="020F0502020204030204" pitchFamily="34" charset="0"/>
              </a:rPr>
              <a:t> </a:t>
            </a:r>
            <a:r>
              <a:rPr lang="de-DE" sz="1400" dirty="0">
                <a:solidFill>
                  <a:schemeClr val="bg1">
                    <a:lumMod val="65000"/>
                  </a:schemeClr>
                </a:solidFill>
                <a:ea typeface="Arial" panose="020B0604020202020204" pitchFamily="34" charset="0"/>
                <a:cs typeface="Calibri" panose="020F0502020204030204" pitchFamily="34" charset="0"/>
              </a:rPr>
              <a:t>(</a:t>
            </a:r>
            <a:r>
              <a:rPr lang="de-DE" sz="1400" dirty="0" err="1">
                <a:solidFill>
                  <a:schemeClr val="bg1">
                    <a:lumMod val="65000"/>
                  </a:schemeClr>
                </a:solidFill>
                <a:ea typeface="Arial" panose="020B0604020202020204" pitchFamily="34" charset="0"/>
                <a:cs typeface="Calibri" panose="020F0502020204030204" pitchFamily="34" charset="0"/>
              </a:rPr>
              <a:t>prevention</a:t>
            </a:r>
            <a:r>
              <a:rPr lang="de-DE" sz="1400" dirty="0">
                <a:solidFill>
                  <a:schemeClr val="bg1">
                    <a:lumMod val="65000"/>
                  </a:schemeClr>
                </a:solidFill>
                <a:ea typeface="Arial" panose="020B0604020202020204" pitchFamily="34" charset="0"/>
                <a:cs typeface="Calibri" panose="020F0502020204030204" pitchFamily="34" charset="0"/>
              </a:rPr>
              <a:t> </a:t>
            </a:r>
            <a:r>
              <a:rPr lang="de-DE" sz="1400" dirty="0" err="1">
                <a:solidFill>
                  <a:schemeClr val="bg1">
                    <a:lumMod val="65000"/>
                  </a:schemeClr>
                </a:solidFill>
                <a:ea typeface="Arial" panose="020B0604020202020204" pitchFamily="34" charset="0"/>
                <a:cs typeface="Calibri" panose="020F0502020204030204" pitchFamily="34" charset="0"/>
              </a:rPr>
              <a:t>or</a:t>
            </a:r>
            <a:r>
              <a:rPr lang="de-DE" sz="1400" dirty="0">
                <a:solidFill>
                  <a:schemeClr val="bg1">
                    <a:lumMod val="65000"/>
                  </a:schemeClr>
                </a:solidFill>
                <a:ea typeface="Arial" panose="020B0604020202020204" pitchFamily="34" charset="0"/>
                <a:cs typeface="Calibri" panose="020F0502020204030204" pitchFamily="34" charset="0"/>
              </a:rPr>
              <a:t> </a:t>
            </a:r>
            <a:r>
              <a:rPr lang="de-DE" sz="1400" dirty="0" err="1">
                <a:solidFill>
                  <a:schemeClr val="bg1">
                    <a:lumMod val="65000"/>
                  </a:schemeClr>
                </a:solidFill>
                <a:ea typeface="Arial" panose="020B0604020202020204" pitchFamily="34" charset="0"/>
                <a:cs typeface="Calibri" panose="020F0502020204030204" pitchFamily="34" charset="0"/>
              </a:rPr>
              <a:t>mitigation</a:t>
            </a:r>
            <a:r>
              <a:rPr lang="de-DE" sz="1400" dirty="0">
                <a:solidFill>
                  <a:schemeClr val="bg1">
                    <a:lumMod val="65000"/>
                  </a:schemeClr>
                </a:solidFill>
                <a:ea typeface="Arial" panose="020B0604020202020204" pitchFamily="34" charset="0"/>
                <a:cs typeface="Calibri" panose="020F0502020204030204" pitchFamily="34" charset="0"/>
              </a:rPr>
              <a:t> of </a:t>
            </a:r>
            <a:r>
              <a:rPr lang="de-DE" sz="1400" dirty="0" err="1">
                <a:solidFill>
                  <a:schemeClr val="bg1">
                    <a:lumMod val="65000"/>
                  </a:schemeClr>
                </a:solidFill>
                <a:ea typeface="Arial" panose="020B0604020202020204" pitchFamily="34" charset="0"/>
                <a:cs typeface="Calibri" panose="020F0502020204030204" pitchFamily="34" charset="0"/>
              </a:rPr>
              <a:t>health</a:t>
            </a:r>
            <a:r>
              <a:rPr lang="de-DE" sz="1400" dirty="0">
                <a:solidFill>
                  <a:schemeClr val="bg1">
                    <a:lumMod val="65000"/>
                  </a:schemeClr>
                </a:solidFill>
                <a:ea typeface="Arial" panose="020B0604020202020204" pitchFamily="34" charset="0"/>
                <a:cs typeface="Calibri" panose="020F0502020204030204" pitchFamily="34" charset="0"/>
              </a:rPr>
              <a:t> </a:t>
            </a:r>
            <a:r>
              <a:rPr lang="de-DE" sz="1400" dirty="0" err="1">
                <a:solidFill>
                  <a:schemeClr val="bg1">
                    <a:lumMod val="65000"/>
                  </a:schemeClr>
                </a:solidFill>
                <a:ea typeface="Arial" panose="020B0604020202020204" pitchFamily="34" charset="0"/>
                <a:cs typeface="Calibri" panose="020F0502020204030204" pitchFamily="34" charset="0"/>
              </a:rPr>
              <a:t>risks</a:t>
            </a:r>
            <a:r>
              <a:rPr lang="de-DE" sz="1400" dirty="0">
                <a:solidFill>
                  <a:schemeClr val="bg1">
                    <a:lumMod val="65000"/>
                  </a:schemeClr>
                </a:solidFill>
                <a:ea typeface="Arial" panose="020B0604020202020204" pitchFamily="34" charset="0"/>
                <a:cs typeface="Calibri" panose="020F0502020204030204" pitchFamily="34" charset="0"/>
              </a:rPr>
              <a:t> and </a:t>
            </a:r>
            <a:r>
              <a:rPr lang="de-DE" sz="1400" dirty="0" err="1">
                <a:solidFill>
                  <a:schemeClr val="bg1">
                    <a:lumMod val="65000"/>
                  </a:schemeClr>
                </a:solidFill>
                <a:ea typeface="Arial" panose="020B0604020202020204" pitchFamily="34" charset="0"/>
                <a:cs typeface="Calibri" panose="020F0502020204030204" pitchFamily="34" charset="0"/>
              </a:rPr>
              <a:t>threats</a:t>
            </a:r>
            <a:r>
              <a:rPr lang="de-DE" sz="1400" dirty="0">
                <a:solidFill>
                  <a:schemeClr val="bg1">
                    <a:lumMod val="65000"/>
                  </a:schemeClr>
                </a:solidFill>
                <a:ea typeface="Arial" panose="020B0604020202020204" pitchFamily="34" charset="0"/>
                <a:cs typeface="Calibri" panose="020F0502020204030204" pitchFamily="34" charset="0"/>
              </a:rPr>
              <a:t>);</a:t>
            </a:r>
            <a:endParaRPr lang="de-DE" sz="1400" dirty="0">
              <a:solidFill>
                <a:schemeClr val="bg1">
                  <a:lumMod val="65000"/>
                </a:schemeClr>
              </a:solidFill>
              <a:ea typeface="Noto Sans Symbols"/>
              <a:cs typeface="Calibri" panose="020F0502020204030204" pitchFamily="34" charset="0"/>
            </a:endParaRPr>
          </a:p>
          <a:p>
            <a:pPr marL="342900" lvl="0" indent="-342900">
              <a:spcAft>
                <a:spcPts val="0"/>
              </a:spcAft>
              <a:buFont typeface="Arial" panose="020B0604020202020204" pitchFamily="34" charset="0"/>
              <a:buChar char="●"/>
            </a:pPr>
            <a:r>
              <a:rPr lang="en-US" sz="1400" b="1" dirty="0">
                <a:solidFill>
                  <a:srgbClr val="045AA6"/>
                </a:solidFill>
                <a:ea typeface="Arial" panose="020B0604020202020204" pitchFamily="34" charset="0"/>
                <a:cs typeface="Calibri" panose="020F0502020204030204" pitchFamily="34" charset="0"/>
              </a:rPr>
              <a:t>Communication with relevant target groups on public health aspects </a:t>
            </a:r>
            <a:r>
              <a:rPr lang="de-DE" sz="1400" dirty="0">
                <a:solidFill>
                  <a:schemeClr val="bg1">
                    <a:lumMod val="75000"/>
                  </a:schemeClr>
                </a:solidFill>
                <a:ea typeface="Arial" panose="020B0604020202020204" pitchFamily="34" charset="0"/>
                <a:cs typeface="Calibri" panose="020F0502020204030204" pitchFamily="34" charset="0"/>
              </a:rPr>
              <a:t>(</a:t>
            </a:r>
            <a:r>
              <a:rPr lang="en-US" sz="1400" dirty="0">
                <a:solidFill>
                  <a:schemeClr val="bg1">
                    <a:lumMod val="75000"/>
                  </a:schemeClr>
                </a:solidFill>
                <a:ea typeface="Arial" panose="020B0604020202020204" pitchFamily="34" charset="0"/>
                <a:cs typeface="Calibri" panose="020F0502020204030204" pitchFamily="34" charset="0"/>
              </a:rPr>
              <a:t>evidence-based and credible; policy, science, (professional) public, press</a:t>
            </a:r>
            <a:r>
              <a:rPr lang="de-DE" sz="1400" dirty="0">
                <a:solidFill>
                  <a:schemeClr val="bg1">
                    <a:lumMod val="65000"/>
                  </a:schemeClr>
                </a:solidFill>
                <a:ea typeface="Arial" panose="020B0604020202020204" pitchFamily="34" charset="0"/>
                <a:cs typeface="Calibri" panose="020F0502020204030204" pitchFamily="34" charset="0"/>
              </a:rPr>
              <a:t>);</a:t>
            </a:r>
            <a:endParaRPr lang="de-DE" sz="1400" dirty="0">
              <a:solidFill>
                <a:schemeClr val="bg1">
                  <a:lumMod val="65000"/>
                </a:schemeClr>
              </a:solidFill>
              <a:ea typeface="Noto Sans Symbols"/>
              <a:cs typeface="Calibri" panose="020F0502020204030204" pitchFamily="34" charset="0"/>
            </a:endParaRPr>
          </a:p>
          <a:p>
            <a:pPr marL="342900" lvl="0" indent="-342900">
              <a:spcAft>
                <a:spcPts val="1400"/>
              </a:spcAft>
              <a:buFont typeface="Arial" panose="020B0604020202020204" pitchFamily="34" charset="0"/>
              <a:buChar char="●"/>
            </a:pPr>
            <a:r>
              <a:rPr lang="de-DE" sz="1400" b="1" dirty="0">
                <a:solidFill>
                  <a:srgbClr val="045AA6"/>
                </a:solidFill>
                <a:ea typeface="Arial" panose="020B0604020202020204" pitchFamily="34" charset="0"/>
                <a:cs typeface="Calibri" panose="020F0502020204030204" pitchFamily="34" charset="0"/>
              </a:rPr>
              <a:t>Basic and </a:t>
            </a:r>
            <a:r>
              <a:rPr lang="de-DE" sz="1400" b="1" dirty="0" err="1">
                <a:solidFill>
                  <a:srgbClr val="045AA6"/>
                </a:solidFill>
                <a:ea typeface="Arial" panose="020B0604020202020204" pitchFamily="34" charset="0"/>
                <a:cs typeface="Calibri" panose="020F0502020204030204" pitchFamily="34" charset="0"/>
              </a:rPr>
              <a:t>applied</a:t>
            </a:r>
            <a:r>
              <a:rPr lang="de-DE" sz="1400" b="1" dirty="0">
                <a:solidFill>
                  <a:srgbClr val="045AA6"/>
                </a:solidFill>
                <a:ea typeface="Arial" panose="020B0604020202020204" pitchFamily="34" charset="0"/>
                <a:cs typeface="Calibri" panose="020F0502020204030204" pitchFamily="34" charset="0"/>
              </a:rPr>
              <a:t> </a:t>
            </a:r>
            <a:r>
              <a:rPr lang="de-DE" sz="1400" b="1" dirty="0" err="1">
                <a:solidFill>
                  <a:srgbClr val="045AA6"/>
                </a:solidFill>
                <a:ea typeface="Arial" panose="020B0604020202020204" pitchFamily="34" charset="0"/>
                <a:cs typeface="Calibri" panose="020F0502020204030204" pitchFamily="34" charset="0"/>
              </a:rPr>
              <a:t>research</a:t>
            </a:r>
            <a:r>
              <a:rPr lang="de-DE" sz="1400" b="1" dirty="0">
                <a:solidFill>
                  <a:srgbClr val="045AA6"/>
                </a:solidFill>
                <a:ea typeface="Arial" panose="020B0604020202020204" pitchFamily="34" charset="0"/>
                <a:cs typeface="Calibri" panose="020F0502020204030204" pitchFamily="34" charset="0"/>
              </a:rPr>
              <a:t> </a:t>
            </a:r>
            <a:r>
              <a:rPr lang="de-DE" sz="1400" dirty="0">
                <a:solidFill>
                  <a:schemeClr val="bg1">
                    <a:lumMod val="65000"/>
                  </a:schemeClr>
                </a:solidFill>
                <a:ea typeface="Arial" panose="020B0604020202020204" pitchFamily="34" charset="0"/>
                <a:cs typeface="Calibri" panose="020F0502020204030204" pitchFamily="34" charset="0"/>
              </a:rPr>
              <a:t>(</a:t>
            </a:r>
            <a:r>
              <a:rPr lang="de-DE" sz="1400" dirty="0" err="1">
                <a:solidFill>
                  <a:schemeClr val="bg1">
                    <a:lumMod val="65000"/>
                  </a:schemeClr>
                </a:solidFill>
                <a:ea typeface="Arial" panose="020B0604020202020204" pitchFamily="34" charset="0"/>
                <a:cs typeface="Calibri" panose="020F0502020204030204" pitchFamily="34" charset="0"/>
              </a:rPr>
              <a:t>entire</a:t>
            </a:r>
            <a:r>
              <a:rPr lang="de-DE" sz="1400" dirty="0">
                <a:solidFill>
                  <a:schemeClr val="bg1">
                    <a:lumMod val="65000"/>
                  </a:schemeClr>
                </a:solidFill>
                <a:ea typeface="Arial" panose="020B0604020202020204" pitchFamily="34" charset="0"/>
                <a:cs typeface="Calibri" panose="020F0502020204030204" pitchFamily="34" charset="0"/>
              </a:rPr>
              <a:t> </a:t>
            </a:r>
            <a:r>
              <a:rPr lang="de-DE" sz="1400" dirty="0" err="1">
                <a:solidFill>
                  <a:schemeClr val="bg1">
                    <a:lumMod val="65000"/>
                  </a:schemeClr>
                </a:solidFill>
                <a:ea typeface="Arial" panose="020B0604020202020204" pitchFamily="34" charset="0"/>
                <a:cs typeface="Calibri" panose="020F0502020204030204" pitchFamily="34" charset="0"/>
              </a:rPr>
              <a:t>thematic</a:t>
            </a:r>
            <a:r>
              <a:rPr lang="de-DE" sz="1400" dirty="0">
                <a:solidFill>
                  <a:schemeClr val="bg1">
                    <a:lumMod val="65000"/>
                  </a:schemeClr>
                </a:solidFill>
                <a:ea typeface="Arial" panose="020B0604020202020204" pitchFamily="34" charset="0"/>
                <a:cs typeface="Calibri" panose="020F0502020204030204" pitchFamily="34" charset="0"/>
              </a:rPr>
              <a:t> </a:t>
            </a:r>
            <a:r>
              <a:rPr lang="de-DE" sz="1400" dirty="0" err="1">
                <a:solidFill>
                  <a:schemeClr val="bg1">
                    <a:lumMod val="65000"/>
                  </a:schemeClr>
                </a:solidFill>
                <a:ea typeface="Arial" panose="020B0604020202020204" pitchFamily="34" charset="0"/>
                <a:cs typeface="Calibri" panose="020F0502020204030204" pitchFamily="34" charset="0"/>
              </a:rPr>
              <a:t>spectrum</a:t>
            </a:r>
            <a:r>
              <a:rPr lang="de-DE" sz="1400" dirty="0">
                <a:solidFill>
                  <a:schemeClr val="bg1">
                    <a:lumMod val="65000"/>
                  </a:schemeClr>
                </a:solidFill>
                <a:ea typeface="Arial" panose="020B0604020202020204" pitchFamily="34" charset="0"/>
                <a:cs typeface="Calibri" panose="020F0502020204030204" pitchFamily="34" charset="0"/>
              </a:rPr>
              <a:t> of </a:t>
            </a:r>
            <a:r>
              <a:rPr lang="de-DE" sz="1400" dirty="0" err="1">
                <a:solidFill>
                  <a:schemeClr val="bg1">
                    <a:lumMod val="65000"/>
                  </a:schemeClr>
                </a:solidFill>
                <a:ea typeface="Arial" panose="020B0604020202020204" pitchFamily="34" charset="0"/>
                <a:cs typeface="Calibri" panose="020F0502020204030204" pitchFamily="34" charset="0"/>
              </a:rPr>
              <a:t>public</a:t>
            </a:r>
            <a:r>
              <a:rPr lang="de-DE" sz="1400" dirty="0">
                <a:solidFill>
                  <a:schemeClr val="bg1">
                    <a:lumMod val="65000"/>
                  </a:schemeClr>
                </a:solidFill>
                <a:ea typeface="Arial" panose="020B0604020202020204" pitchFamily="34" charset="0"/>
                <a:cs typeface="Calibri" panose="020F0502020204030204" pitchFamily="34" charset="0"/>
              </a:rPr>
              <a:t> </a:t>
            </a:r>
            <a:r>
              <a:rPr lang="de-DE" sz="1400" dirty="0" err="1">
                <a:solidFill>
                  <a:schemeClr val="bg1">
                    <a:lumMod val="65000"/>
                  </a:schemeClr>
                </a:solidFill>
                <a:ea typeface="Arial" panose="020B0604020202020204" pitchFamily="34" charset="0"/>
                <a:cs typeface="Calibri" panose="020F0502020204030204" pitchFamily="34" charset="0"/>
              </a:rPr>
              <a:t>health</a:t>
            </a:r>
            <a:r>
              <a:rPr lang="de-DE" sz="1400" dirty="0">
                <a:solidFill>
                  <a:schemeClr val="bg1">
                    <a:lumMod val="65000"/>
                  </a:schemeClr>
                </a:solidFill>
                <a:ea typeface="Arial" panose="020B0604020202020204" pitchFamily="34" charset="0"/>
                <a:cs typeface="Calibri" panose="020F0502020204030204" pitchFamily="34" charset="0"/>
              </a:rPr>
              <a:t>).</a:t>
            </a:r>
            <a:endParaRPr lang="de-DE" sz="1400" dirty="0">
              <a:solidFill>
                <a:schemeClr val="bg1">
                  <a:lumMod val="65000"/>
                </a:schemeClr>
              </a:solidFill>
              <a:ea typeface="Noto Sans Symbols"/>
              <a:cs typeface="Calibri" panose="020F0502020204030204" pitchFamily="34" charset="0"/>
            </a:endParaRPr>
          </a:p>
        </p:txBody>
      </p:sp>
      <p:sp>
        <p:nvSpPr>
          <p:cNvPr id="7" name="Titel 4">
            <a:extLst>
              <a:ext uri="{FF2B5EF4-FFF2-40B4-BE49-F238E27FC236}">
                <a16:creationId xmlns:a16="http://schemas.microsoft.com/office/drawing/2014/main" id="{89A0AA52-C2EA-40AF-8183-180E26760EC0}"/>
              </a:ext>
            </a:extLst>
          </p:cNvPr>
          <p:cNvSpPr txBox="1">
            <a:spLocks/>
          </p:cNvSpPr>
          <p:nvPr/>
        </p:nvSpPr>
        <p:spPr>
          <a:xfrm>
            <a:off x="273548" y="783133"/>
            <a:ext cx="6958612" cy="374747"/>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sz="2000" i="1" dirty="0">
                <a:solidFill>
                  <a:schemeClr val="bg1">
                    <a:lumMod val="65000"/>
                  </a:schemeClr>
                </a:solidFill>
                <a:latin typeface="+mn-lt"/>
                <a:cs typeface="Helvetica" panose="020B0604020202020204" pitchFamily="34" charset="0"/>
              </a:rPr>
              <a:t>Public Health – </a:t>
            </a:r>
            <a:r>
              <a:rPr lang="de-DE" sz="2000" i="1" dirty="0" err="1">
                <a:solidFill>
                  <a:schemeClr val="bg1">
                    <a:lumMod val="65000"/>
                  </a:schemeClr>
                </a:solidFill>
                <a:latin typeface="+mn-lt"/>
                <a:cs typeface="Helvetica" panose="020B0604020202020204" pitchFamily="34" charset="0"/>
              </a:rPr>
              <a:t>Beyond</a:t>
            </a:r>
            <a:r>
              <a:rPr lang="de-DE" sz="2000" i="1" dirty="0">
                <a:solidFill>
                  <a:schemeClr val="bg1">
                    <a:lumMod val="65000"/>
                  </a:schemeClr>
                </a:solidFill>
                <a:latin typeface="+mn-lt"/>
                <a:cs typeface="Helvetica" panose="020B0604020202020204" pitchFamily="34" charset="0"/>
              </a:rPr>
              <a:t> just </a:t>
            </a:r>
            <a:r>
              <a:rPr lang="de-DE" sz="2000" i="1" dirty="0" err="1">
                <a:solidFill>
                  <a:schemeClr val="bg1">
                    <a:lumMod val="65000"/>
                  </a:schemeClr>
                </a:solidFill>
                <a:latin typeface="+mn-lt"/>
                <a:cs typeface="Helvetica" panose="020B0604020202020204" pitchFamily="34" charset="0"/>
              </a:rPr>
              <a:t>infectious</a:t>
            </a:r>
            <a:r>
              <a:rPr lang="de-DE" sz="2000" i="1" dirty="0">
                <a:solidFill>
                  <a:schemeClr val="bg1">
                    <a:lumMod val="65000"/>
                  </a:schemeClr>
                </a:solidFill>
                <a:latin typeface="+mn-lt"/>
                <a:cs typeface="Helvetica" panose="020B0604020202020204" pitchFamily="34" charset="0"/>
              </a:rPr>
              <a:t> </a:t>
            </a:r>
            <a:r>
              <a:rPr lang="de-DE" sz="2000" i="1" dirty="0" err="1">
                <a:solidFill>
                  <a:schemeClr val="bg1">
                    <a:lumMod val="65000"/>
                  </a:schemeClr>
                </a:solidFill>
                <a:latin typeface="+mn-lt"/>
                <a:cs typeface="Helvetica" panose="020B0604020202020204" pitchFamily="34" charset="0"/>
              </a:rPr>
              <a:t>diseases</a:t>
            </a:r>
            <a:endParaRPr lang="de-DE" sz="2000" i="1" dirty="0">
              <a:solidFill>
                <a:schemeClr val="bg1">
                  <a:lumMod val="65000"/>
                </a:schemeClr>
              </a:solidFill>
              <a:latin typeface="+mn-lt"/>
              <a:cs typeface="Helvetica" panose="020B0604020202020204" pitchFamily="34" charset="0"/>
            </a:endParaRPr>
          </a:p>
        </p:txBody>
      </p:sp>
      <p:pic>
        <p:nvPicPr>
          <p:cNvPr id="9" name="Grafik 8">
            <a:extLst>
              <a:ext uri="{FF2B5EF4-FFF2-40B4-BE49-F238E27FC236}">
                <a16:creationId xmlns:a16="http://schemas.microsoft.com/office/drawing/2014/main" id="{60B1133A-3A1E-4AE0-8122-701DE684CB13}"/>
              </a:ext>
            </a:extLst>
          </p:cNvPr>
          <p:cNvPicPr>
            <a:picLocks noChangeAspect="1"/>
          </p:cNvPicPr>
          <p:nvPr/>
        </p:nvPicPr>
        <p:blipFill>
          <a:blip r:embed="rId2"/>
          <a:stretch>
            <a:fillRect/>
          </a:stretch>
        </p:blipFill>
        <p:spPr>
          <a:xfrm>
            <a:off x="4339951" y="1290017"/>
            <a:ext cx="4810161" cy="3231160"/>
          </a:xfrm>
          <a:prstGeom prst="rect">
            <a:avLst/>
          </a:prstGeom>
        </p:spPr>
      </p:pic>
      <p:sp>
        <p:nvSpPr>
          <p:cNvPr id="8" name="Datumsplatzhalter 1">
            <a:extLst>
              <a:ext uri="{FF2B5EF4-FFF2-40B4-BE49-F238E27FC236}">
                <a16:creationId xmlns:a16="http://schemas.microsoft.com/office/drawing/2014/main" id="{76AE8771-C5F4-4BD9-9B15-5B628963EDC8}"/>
              </a:ext>
            </a:extLst>
          </p:cNvPr>
          <p:cNvSpPr>
            <a:spLocks noGrp="1"/>
          </p:cNvSpPr>
          <p:nvPr>
            <p:ph type="dt" sz="half" idx="10"/>
          </p:nvPr>
        </p:nvSpPr>
        <p:spPr>
          <a:xfrm>
            <a:off x="564826" y="4767263"/>
            <a:ext cx="1860421" cy="273844"/>
          </a:xfrm>
        </p:spPr>
        <p:txBody>
          <a:bodyPr/>
          <a:lstStyle/>
          <a:p>
            <a:r>
              <a:rPr lang="de-DE" dirty="0"/>
              <a:t>24.06.22</a:t>
            </a:r>
          </a:p>
        </p:txBody>
      </p:sp>
      <p:sp>
        <p:nvSpPr>
          <p:cNvPr id="10" name="Fußzeilenplatzhalter 2">
            <a:extLst>
              <a:ext uri="{FF2B5EF4-FFF2-40B4-BE49-F238E27FC236}">
                <a16:creationId xmlns:a16="http://schemas.microsoft.com/office/drawing/2014/main" id="{8076C6EE-63D3-47A7-A8D8-8E3BC8832298}"/>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915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28C8FF9-E89A-4098-97C5-46A299B00FB7}"/>
              </a:ext>
            </a:extLst>
          </p:cNvPr>
          <p:cNvSpPr>
            <a:spLocks noGrp="1"/>
          </p:cNvSpPr>
          <p:nvPr>
            <p:ph type="sldNum" sz="quarter" idx="12"/>
          </p:nvPr>
        </p:nvSpPr>
        <p:spPr/>
        <p:txBody>
          <a:bodyPr/>
          <a:lstStyle/>
          <a:p>
            <a:fld id="{162A217B-ED1C-D84B-8478-63C77FA79618}" type="slidenum">
              <a:rPr lang="de-DE" smtClean="0"/>
              <a:t>3</a:t>
            </a:fld>
            <a:endParaRPr lang="de-DE"/>
          </a:p>
        </p:txBody>
      </p:sp>
      <p:sp>
        <p:nvSpPr>
          <p:cNvPr id="5" name="Datumsplatzhalter 1">
            <a:extLst>
              <a:ext uri="{FF2B5EF4-FFF2-40B4-BE49-F238E27FC236}">
                <a16:creationId xmlns:a16="http://schemas.microsoft.com/office/drawing/2014/main" id="{BF12EB5D-BB33-4941-B98A-E895175C82C1}"/>
              </a:ext>
            </a:extLst>
          </p:cNvPr>
          <p:cNvSpPr>
            <a:spLocks noGrp="1"/>
          </p:cNvSpPr>
          <p:nvPr>
            <p:ph type="dt" sz="half" idx="10"/>
          </p:nvPr>
        </p:nvSpPr>
        <p:spPr>
          <a:xfrm>
            <a:off x="564826" y="4767263"/>
            <a:ext cx="1860421" cy="273844"/>
          </a:xfrm>
        </p:spPr>
        <p:txBody>
          <a:bodyPr/>
          <a:lstStyle/>
          <a:p>
            <a:r>
              <a:rPr lang="de-DE" dirty="0"/>
              <a:t>24.06.22</a:t>
            </a:r>
          </a:p>
        </p:txBody>
      </p:sp>
      <p:sp>
        <p:nvSpPr>
          <p:cNvPr id="6" name="Fußzeilenplatzhalter 2">
            <a:extLst>
              <a:ext uri="{FF2B5EF4-FFF2-40B4-BE49-F238E27FC236}">
                <a16:creationId xmlns:a16="http://schemas.microsoft.com/office/drawing/2014/main" id="{0E8A5662-8B3D-423E-92D5-0D856F1E062F}"/>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
        <p:nvSpPr>
          <p:cNvPr id="7" name="Title 1">
            <a:extLst>
              <a:ext uri="{FF2B5EF4-FFF2-40B4-BE49-F238E27FC236}">
                <a16:creationId xmlns:a16="http://schemas.microsoft.com/office/drawing/2014/main" id="{3A759598-65FD-4B1F-A74C-5325EEB6B2F7}"/>
              </a:ext>
            </a:extLst>
          </p:cNvPr>
          <p:cNvSpPr txBox="1">
            <a:spLocks/>
          </p:cNvSpPr>
          <p:nvPr/>
        </p:nvSpPr>
        <p:spPr>
          <a:xfrm>
            <a:off x="218288" y="364878"/>
            <a:ext cx="7545949" cy="714291"/>
          </a:xfrm>
          <a:prstGeom prst="rect">
            <a:avLst/>
          </a:prstGeom>
        </p:spPr>
        <p:txBody>
          <a:bodyPr>
            <a:normAutofit/>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dirty="0"/>
              <a:t>The </a:t>
            </a:r>
            <a:r>
              <a:rPr lang="de-DE" dirty="0" err="1"/>
              <a:t>health</a:t>
            </a:r>
            <a:r>
              <a:rPr lang="de-DE" dirty="0"/>
              <a:t> </a:t>
            </a:r>
            <a:r>
              <a:rPr lang="de-DE" dirty="0" err="1"/>
              <a:t>sector</a:t>
            </a:r>
            <a:r>
              <a:rPr lang="de-DE" dirty="0"/>
              <a:t> in Germany and </a:t>
            </a:r>
            <a:r>
              <a:rPr lang="de-DE" dirty="0" err="1"/>
              <a:t>the</a:t>
            </a:r>
            <a:r>
              <a:rPr lang="de-DE" dirty="0"/>
              <a:t> legal </a:t>
            </a:r>
            <a:r>
              <a:rPr lang="de-DE" dirty="0" err="1"/>
              <a:t>mandate</a:t>
            </a:r>
            <a:r>
              <a:rPr lang="de-DE" dirty="0"/>
              <a:t> of </a:t>
            </a:r>
            <a:r>
              <a:rPr lang="de-DE" dirty="0" err="1"/>
              <a:t>the</a:t>
            </a:r>
            <a:r>
              <a:rPr lang="de-DE" dirty="0"/>
              <a:t> RKI</a:t>
            </a:r>
          </a:p>
        </p:txBody>
      </p:sp>
      <p:sp>
        <p:nvSpPr>
          <p:cNvPr id="8" name="Rechteck 7">
            <a:extLst>
              <a:ext uri="{FF2B5EF4-FFF2-40B4-BE49-F238E27FC236}">
                <a16:creationId xmlns:a16="http://schemas.microsoft.com/office/drawing/2014/main" id="{4965A262-2E13-4FB9-8A76-E1E229C950FA}"/>
              </a:ext>
            </a:extLst>
          </p:cNvPr>
          <p:cNvSpPr/>
          <p:nvPr/>
        </p:nvSpPr>
        <p:spPr>
          <a:xfrm>
            <a:off x="268014" y="1618575"/>
            <a:ext cx="4852053" cy="2677656"/>
          </a:xfrm>
          <a:prstGeom prst="rect">
            <a:avLst/>
          </a:prstGeom>
        </p:spPr>
        <p:txBody>
          <a:bodyPr wrap="square">
            <a:spAutoFit/>
          </a:bodyPr>
          <a:lstStyle/>
          <a:p>
            <a:r>
              <a:rPr lang="en-GB" sz="1400" b="1" dirty="0">
                <a:solidFill>
                  <a:srgbClr val="045AA6"/>
                </a:solidFill>
                <a:latin typeface="Arial" charset="0"/>
                <a:cs typeface="Arial" charset="0"/>
              </a:rPr>
              <a:t>RKI (Robert Koch Institute)</a:t>
            </a:r>
            <a:r>
              <a:rPr lang="en-GB" sz="1400" dirty="0">
                <a:solidFill>
                  <a:srgbClr val="045AA6"/>
                </a:solidFill>
                <a:latin typeface="Arial" charset="0"/>
                <a:cs typeface="Arial" charset="0"/>
              </a:rPr>
              <a:t> </a:t>
            </a:r>
            <a:r>
              <a:rPr lang="en-GB" sz="1400" dirty="0">
                <a:solidFill>
                  <a:schemeClr val="bg1">
                    <a:lumMod val="65000"/>
                  </a:schemeClr>
                </a:solidFill>
                <a:latin typeface="Arial" charset="0"/>
                <a:cs typeface="Arial" charset="0"/>
              </a:rPr>
              <a:t>is Germany’s national public health institute and is responsible for identifying, preventing and combating diseases. Its core tasks are in the fields of surveillance, detection, control and prevention of diseases as well as health monitoring (legal mandate).</a:t>
            </a:r>
          </a:p>
          <a:p>
            <a:endParaRPr lang="en-GB" sz="1400" dirty="0">
              <a:solidFill>
                <a:srgbClr val="045AA6"/>
              </a:solidFill>
              <a:latin typeface="Arial" charset="0"/>
              <a:cs typeface="Arial" charset="0"/>
            </a:endParaRPr>
          </a:p>
          <a:p>
            <a:r>
              <a:rPr lang="en-GB" sz="1400" b="1" dirty="0" err="1">
                <a:solidFill>
                  <a:srgbClr val="045AA6"/>
                </a:solidFill>
                <a:latin typeface="Arial" charset="0"/>
                <a:cs typeface="Arial" charset="0"/>
              </a:rPr>
              <a:t>BZgA</a:t>
            </a:r>
            <a:r>
              <a:rPr lang="en-GB" sz="1400" b="1" dirty="0">
                <a:solidFill>
                  <a:srgbClr val="045AA6"/>
                </a:solidFill>
                <a:latin typeface="Arial" charset="0"/>
                <a:cs typeface="Arial" charset="0"/>
              </a:rPr>
              <a:t> (Federal Centre for Health Education)</a:t>
            </a:r>
            <a:r>
              <a:rPr lang="en-GB" sz="1400" dirty="0">
                <a:solidFill>
                  <a:srgbClr val="045AA6"/>
                </a:solidFill>
                <a:latin typeface="Arial" charset="0"/>
                <a:cs typeface="Arial" charset="0"/>
              </a:rPr>
              <a:t> </a:t>
            </a:r>
            <a:r>
              <a:rPr lang="en-GB" sz="1400" dirty="0">
                <a:solidFill>
                  <a:schemeClr val="bg1">
                    <a:lumMod val="65000"/>
                  </a:schemeClr>
                </a:solidFill>
                <a:latin typeface="Arial" charset="0"/>
                <a:cs typeface="Arial" charset="0"/>
              </a:rPr>
              <a:t>is specialised in promoting health by developing and disseminating health education materials on, for example, unhealthy behaviour or risks of contracting infectious diseases (legal mandate).</a:t>
            </a:r>
            <a:endParaRPr lang="de-DE" sz="1400" dirty="0">
              <a:solidFill>
                <a:schemeClr val="bg1">
                  <a:lumMod val="65000"/>
                </a:schemeClr>
              </a:solidFill>
              <a:latin typeface="Arial" charset="0"/>
              <a:cs typeface="Arial" charset="0"/>
            </a:endParaRPr>
          </a:p>
          <a:p>
            <a:endParaRPr lang="de-DE" sz="1400" dirty="0">
              <a:solidFill>
                <a:srgbClr val="045AA6"/>
              </a:solidFill>
              <a:latin typeface="Arial" charset="0"/>
              <a:cs typeface="Arial" charset="0"/>
            </a:endParaRPr>
          </a:p>
        </p:txBody>
      </p:sp>
      <p:sp>
        <p:nvSpPr>
          <p:cNvPr id="9" name="Rechteck 8">
            <a:extLst>
              <a:ext uri="{FF2B5EF4-FFF2-40B4-BE49-F238E27FC236}">
                <a16:creationId xmlns:a16="http://schemas.microsoft.com/office/drawing/2014/main" id="{FFA4A422-48EB-40EC-917E-B8F16FC2DD7B}"/>
              </a:ext>
            </a:extLst>
          </p:cNvPr>
          <p:cNvSpPr/>
          <p:nvPr/>
        </p:nvSpPr>
        <p:spPr>
          <a:xfrm>
            <a:off x="218288" y="982949"/>
            <a:ext cx="7214924" cy="400110"/>
          </a:xfrm>
          <a:prstGeom prst="rect">
            <a:avLst/>
          </a:prstGeom>
        </p:spPr>
        <p:txBody>
          <a:bodyPr wrap="none">
            <a:spAutoFit/>
          </a:bodyPr>
          <a:lstStyle/>
          <a:p>
            <a:r>
              <a:rPr lang="en-US" sz="2000" b="1" dirty="0">
                <a:solidFill>
                  <a:schemeClr val="bg1">
                    <a:lumMod val="65000"/>
                  </a:schemeClr>
                </a:solidFill>
              </a:rPr>
              <a:t>RKI Mandate: to protect and improve the health of the population</a:t>
            </a:r>
          </a:p>
        </p:txBody>
      </p:sp>
      <p:pic>
        <p:nvPicPr>
          <p:cNvPr id="10" name="Grafik 9">
            <a:extLst>
              <a:ext uri="{FF2B5EF4-FFF2-40B4-BE49-F238E27FC236}">
                <a16:creationId xmlns:a16="http://schemas.microsoft.com/office/drawing/2014/main" id="{391F189D-FE3D-4DA3-95F4-015E4CEE5D5C}"/>
              </a:ext>
            </a:extLst>
          </p:cNvPr>
          <p:cNvPicPr>
            <a:picLocks noChangeAspect="1"/>
          </p:cNvPicPr>
          <p:nvPr/>
        </p:nvPicPr>
        <p:blipFill>
          <a:blip r:embed="rId2"/>
          <a:stretch>
            <a:fillRect/>
          </a:stretch>
        </p:blipFill>
        <p:spPr>
          <a:xfrm>
            <a:off x="5120067" y="1722511"/>
            <a:ext cx="3755013" cy="1698478"/>
          </a:xfrm>
          <a:prstGeom prst="rect">
            <a:avLst/>
          </a:prstGeom>
        </p:spPr>
      </p:pic>
      <p:sp>
        <p:nvSpPr>
          <p:cNvPr id="11" name="Rechteck 10">
            <a:extLst>
              <a:ext uri="{FF2B5EF4-FFF2-40B4-BE49-F238E27FC236}">
                <a16:creationId xmlns:a16="http://schemas.microsoft.com/office/drawing/2014/main" id="{F7F9C6A0-E8EA-4936-92FF-C087D34BDD43}"/>
              </a:ext>
            </a:extLst>
          </p:cNvPr>
          <p:cNvSpPr/>
          <p:nvPr/>
        </p:nvSpPr>
        <p:spPr>
          <a:xfrm>
            <a:off x="6115818" y="2941075"/>
            <a:ext cx="774839" cy="48566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7E222ACB-C233-474C-AE44-C4F44B8B04AC}"/>
              </a:ext>
            </a:extLst>
          </p:cNvPr>
          <p:cNvSpPr/>
          <p:nvPr/>
        </p:nvSpPr>
        <p:spPr>
          <a:xfrm>
            <a:off x="8149225" y="2935321"/>
            <a:ext cx="774839" cy="48566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3" name="Gerade Verbindung mit Pfeil 12">
            <a:extLst>
              <a:ext uri="{FF2B5EF4-FFF2-40B4-BE49-F238E27FC236}">
                <a16:creationId xmlns:a16="http://schemas.microsoft.com/office/drawing/2014/main" id="{02068B2D-90F7-4920-840B-0DE63B99694E}"/>
              </a:ext>
            </a:extLst>
          </p:cNvPr>
          <p:cNvCxnSpPr>
            <a:cxnSpLocks/>
          </p:cNvCxnSpPr>
          <p:nvPr/>
        </p:nvCxnSpPr>
        <p:spPr>
          <a:xfrm flipH="1">
            <a:off x="6228545" y="3524925"/>
            <a:ext cx="270734" cy="421341"/>
          </a:xfrm>
          <a:prstGeom prst="straightConnector1">
            <a:avLst/>
          </a:prstGeom>
          <a:ln w="3175">
            <a:solidFill>
              <a:srgbClr val="045AA6"/>
            </a:solidFill>
            <a:tailEnd type="triangle"/>
          </a:ln>
        </p:spPr>
        <p:style>
          <a:lnRef idx="3">
            <a:schemeClr val="accent6"/>
          </a:lnRef>
          <a:fillRef idx="0">
            <a:schemeClr val="accent6"/>
          </a:fillRef>
          <a:effectRef idx="2">
            <a:schemeClr val="accent6"/>
          </a:effectRef>
          <a:fontRef idx="minor">
            <a:schemeClr val="tx1"/>
          </a:fontRef>
        </p:style>
      </p:cxnSp>
      <p:cxnSp>
        <p:nvCxnSpPr>
          <p:cNvPr id="14" name="Gerade Verbindung mit Pfeil 13">
            <a:extLst>
              <a:ext uri="{FF2B5EF4-FFF2-40B4-BE49-F238E27FC236}">
                <a16:creationId xmlns:a16="http://schemas.microsoft.com/office/drawing/2014/main" id="{11207981-5706-433F-98E9-92EA8B6FDA87}"/>
              </a:ext>
            </a:extLst>
          </p:cNvPr>
          <p:cNvCxnSpPr>
            <a:cxnSpLocks/>
          </p:cNvCxnSpPr>
          <p:nvPr/>
        </p:nvCxnSpPr>
        <p:spPr>
          <a:xfrm flipH="1">
            <a:off x="8265910" y="3504798"/>
            <a:ext cx="270734" cy="421341"/>
          </a:xfrm>
          <a:prstGeom prst="straightConnector1">
            <a:avLst/>
          </a:prstGeom>
          <a:ln w="3175">
            <a:solidFill>
              <a:srgbClr val="045AA6"/>
            </a:solidFill>
            <a:tailEnd type="triangle"/>
          </a:ln>
        </p:spPr>
        <p:style>
          <a:lnRef idx="3">
            <a:schemeClr val="accent6"/>
          </a:lnRef>
          <a:fillRef idx="0">
            <a:schemeClr val="accent6"/>
          </a:fillRef>
          <a:effectRef idx="2">
            <a:schemeClr val="accent6"/>
          </a:effectRef>
          <a:fontRef idx="minor">
            <a:schemeClr val="tx1"/>
          </a:fontRef>
        </p:style>
      </p:cxnSp>
      <p:sp>
        <p:nvSpPr>
          <p:cNvPr id="15" name="Textfeld 14">
            <a:extLst>
              <a:ext uri="{FF2B5EF4-FFF2-40B4-BE49-F238E27FC236}">
                <a16:creationId xmlns:a16="http://schemas.microsoft.com/office/drawing/2014/main" id="{9DCD4FCD-D771-4C30-B942-090F172B9E26}"/>
              </a:ext>
            </a:extLst>
          </p:cNvPr>
          <p:cNvSpPr txBox="1"/>
          <p:nvPr/>
        </p:nvSpPr>
        <p:spPr>
          <a:xfrm>
            <a:off x="5002985" y="3973065"/>
            <a:ext cx="2042794" cy="646331"/>
          </a:xfrm>
          <a:prstGeom prst="rect">
            <a:avLst/>
          </a:prstGeom>
          <a:noFill/>
        </p:spPr>
        <p:txBody>
          <a:bodyPr wrap="square" rtlCol="0">
            <a:spAutoFit/>
          </a:bodyPr>
          <a:lstStyle/>
          <a:p>
            <a:r>
              <a:rPr lang="en-US" sz="1200" dirty="0">
                <a:solidFill>
                  <a:srgbClr val="045AA6"/>
                </a:solidFill>
              </a:rPr>
              <a:t>Develops guidelines behavioral recommendations for the general public</a:t>
            </a:r>
          </a:p>
        </p:txBody>
      </p:sp>
      <p:sp>
        <p:nvSpPr>
          <p:cNvPr id="16" name="Textfeld 15">
            <a:extLst>
              <a:ext uri="{FF2B5EF4-FFF2-40B4-BE49-F238E27FC236}">
                <a16:creationId xmlns:a16="http://schemas.microsoft.com/office/drawing/2014/main" id="{CE13C26F-BDD8-4D78-A75C-CADA85EF3BCF}"/>
              </a:ext>
            </a:extLst>
          </p:cNvPr>
          <p:cNvSpPr txBox="1"/>
          <p:nvPr/>
        </p:nvSpPr>
        <p:spPr>
          <a:xfrm>
            <a:off x="7160218" y="3973064"/>
            <a:ext cx="2253727" cy="646331"/>
          </a:xfrm>
          <a:prstGeom prst="rect">
            <a:avLst/>
          </a:prstGeom>
          <a:noFill/>
        </p:spPr>
        <p:txBody>
          <a:bodyPr wrap="square" rtlCol="0">
            <a:spAutoFit/>
          </a:bodyPr>
          <a:lstStyle/>
          <a:p>
            <a:r>
              <a:rPr lang="en-US" sz="1200" dirty="0">
                <a:solidFill>
                  <a:srgbClr val="045AA6"/>
                </a:solidFill>
              </a:rPr>
              <a:t>Develops policy and medical expert guidelines based on scientific evidence</a:t>
            </a:r>
          </a:p>
        </p:txBody>
      </p:sp>
    </p:spTree>
    <p:extLst>
      <p:ext uri="{BB962C8B-B14F-4D97-AF65-F5344CB8AC3E}">
        <p14:creationId xmlns:p14="http://schemas.microsoft.com/office/powerpoint/2010/main" val="168268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E08D81F-52B1-45D4-BA92-67FDD641C076}"/>
              </a:ext>
            </a:extLst>
          </p:cNvPr>
          <p:cNvSpPr>
            <a:spLocks noGrp="1"/>
          </p:cNvSpPr>
          <p:nvPr>
            <p:ph type="sldNum" sz="quarter" idx="12"/>
          </p:nvPr>
        </p:nvSpPr>
        <p:spPr/>
        <p:txBody>
          <a:bodyPr/>
          <a:lstStyle/>
          <a:p>
            <a:fld id="{162A217B-ED1C-D84B-8478-63C77FA79618}" type="slidenum">
              <a:rPr lang="de-DE" smtClean="0"/>
              <a:t>4</a:t>
            </a:fld>
            <a:endParaRPr lang="de-DE"/>
          </a:p>
        </p:txBody>
      </p:sp>
      <p:sp>
        <p:nvSpPr>
          <p:cNvPr id="5" name="Titel 5">
            <a:extLst>
              <a:ext uri="{FF2B5EF4-FFF2-40B4-BE49-F238E27FC236}">
                <a16:creationId xmlns:a16="http://schemas.microsoft.com/office/drawing/2014/main" id="{86638540-8CEA-459A-ADCD-9E9F6E33F271}"/>
              </a:ext>
            </a:extLst>
          </p:cNvPr>
          <p:cNvSpPr txBox="1">
            <a:spLocks/>
          </p:cNvSpPr>
          <p:nvPr/>
        </p:nvSpPr>
        <p:spPr>
          <a:xfrm>
            <a:off x="172283" y="359770"/>
            <a:ext cx="7983646" cy="714291"/>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de-DE" dirty="0"/>
              <a:t>The RKIs professional </a:t>
            </a:r>
            <a:r>
              <a:rPr lang="de-DE" dirty="0" err="1"/>
              <a:t>expertise</a:t>
            </a:r>
            <a:r>
              <a:rPr lang="de-DE" dirty="0"/>
              <a:t> and </a:t>
            </a:r>
            <a:r>
              <a:rPr lang="de-DE" dirty="0" err="1"/>
              <a:t>competence</a:t>
            </a:r>
            <a:r>
              <a:rPr lang="de-DE" dirty="0"/>
              <a:t> at a </a:t>
            </a:r>
            <a:r>
              <a:rPr lang="de-DE" dirty="0" err="1"/>
              <a:t>glance</a:t>
            </a:r>
            <a:endParaRPr lang="de-DE" dirty="0"/>
          </a:p>
        </p:txBody>
      </p:sp>
      <p:sp>
        <p:nvSpPr>
          <p:cNvPr id="11" name="Datumsplatzhalter 1">
            <a:extLst>
              <a:ext uri="{FF2B5EF4-FFF2-40B4-BE49-F238E27FC236}">
                <a16:creationId xmlns:a16="http://schemas.microsoft.com/office/drawing/2014/main" id="{3C00A32C-7BA6-416D-BC27-71BE4D905515}"/>
              </a:ext>
            </a:extLst>
          </p:cNvPr>
          <p:cNvSpPr>
            <a:spLocks noGrp="1"/>
          </p:cNvSpPr>
          <p:nvPr>
            <p:ph type="dt" sz="half" idx="10"/>
          </p:nvPr>
        </p:nvSpPr>
        <p:spPr>
          <a:xfrm>
            <a:off x="564826" y="4767263"/>
            <a:ext cx="1860421" cy="273844"/>
          </a:xfrm>
        </p:spPr>
        <p:txBody>
          <a:bodyPr/>
          <a:lstStyle/>
          <a:p>
            <a:r>
              <a:rPr lang="de-DE" dirty="0"/>
              <a:t>24.06.22</a:t>
            </a:r>
          </a:p>
        </p:txBody>
      </p:sp>
      <p:sp>
        <p:nvSpPr>
          <p:cNvPr id="12" name="Fußzeilenplatzhalter 2">
            <a:extLst>
              <a:ext uri="{FF2B5EF4-FFF2-40B4-BE49-F238E27FC236}">
                <a16:creationId xmlns:a16="http://schemas.microsoft.com/office/drawing/2014/main" id="{6549AC64-C64A-4799-B132-706CB6317E98}"/>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pic>
        <p:nvPicPr>
          <p:cNvPr id="21" name="Grafik 20">
            <a:extLst>
              <a:ext uri="{FF2B5EF4-FFF2-40B4-BE49-F238E27FC236}">
                <a16:creationId xmlns:a16="http://schemas.microsoft.com/office/drawing/2014/main" id="{E6403695-1BB8-4BCB-A928-7127400D5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 y="3757073"/>
            <a:ext cx="962389" cy="962389"/>
          </a:xfrm>
          <a:prstGeom prst="rect">
            <a:avLst/>
          </a:prstGeom>
        </p:spPr>
      </p:pic>
      <p:sp>
        <p:nvSpPr>
          <p:cNvPr id="22" name="Freeform 1232">
            <a:extLst>
              <a:ext uri="{FF2B5EF4-FFF2-40B4-BE49-F238E27FC236}">
                <a16:creationId xmlns:a16="http://schemas.microsoft.com/office/drawing/2014/main" id="{C91EE4A7-B45E-442D-AEEF-C0CCFEED7B61}"/>
              </a:ext>
            </a:extLst>
          </p:cNvPr>
          <p:cNvSpPr/>
          <p:nvPr/>
        </p:nvSpPr>
        <p:spPr>
          <a:xfrm>
            <a:off x="372855" y="5862116"/>
            <a:ext cx="544808" cy="135194"/>
          </a:xfrm>
          <a:custGeom>
            <a:avLst/>
            <a:gdLst/>
            <a:ahLst/>
            <a:cxnLst/>
            <a:rect l="0" t="0" r="0" b="0"/>
            <a:pathLst>
              <a:path w="1044498" h="259118">
                <a:moveTo>
                  <a:pt x="805484" y="257239"/>
                </a:moveTo>
                <a:lnTo>
                  <a:pt x="802945" y="257506"/>
                </a:lnTo>
                <a:lnTo>
                  <a:pt x="800659" y="257645"/>
                </a:lnTo>
                <a:lnTo>
                  <a:pt x="798881" y="257772"/>
                </a:lnTo>
                <a:lnTo>
                  <a:pt x="797103" y="257772"/>
                </a:lnTo>
                <a:lnTo>
                  <a:pt x="794817" y="257645"/>
                </a:lnTo>
                <a:lnTo>
                  <a:pt x="792657" y="257506"/>
                </a:lnTo>
                <a:lnTo>
                  <a:pt x="790626" y="257239"/>
                </a:lnTo>
                <a:lnTo>
                  <a:pt x="788975" y="256705"/>
                </a:lnTo>
                <a:lnTo>
                  <a:pt x="787323" y="256172"/>
                </a:lnTo>
                <a:lnTo>
                  <a:pt x="785926" y="255359"/>
                </a:lnTo>
                <a:lnTo>
                  <a:pt x="784784" y="254559"/>
                </a:lnTo>
                <a:lnTo>
                  <a:pt x="783640" y="253619"/>
                </a:lnTo>
                <a:lnTo>
                  <a:pt x="783006" y="252553"/>
                </a:lnTo>
                <a:lnTo>
                  <a:pt x="782370" y="251346"/>
                </a:lnTo>
                <a:lnTo>
                  <a:pt x="781990" y="249873"/>
                </a:lnTo>
                <a:lnTo>
                  <a:pt x="781481" y="248260"/>
                </a:lnTo>
                <a:lnTo>
                  <a:pt x="781101" y="246520"/>
                </a:lnTo>
                <a:lnTo>
                  <a:pt x="780846" y="244513"/>
                </a:lnTo>
                <a:lnTo>
                  <a:pt x="780720" y="242240"/>
                </a:lnTo>
                <a:lnTo>
                  <a:pt x="780720" y="239827"/>
                </a:lnTo>
                <a:lnTo>
                  <a:pt x="780720" y="192964"/>
                </a:lnTo>
                <a:lnTo>
                  <a:pt x="769925" y="192964"/>
                </a:lnTo>
                <a:lnTo>
                  <a:pt x="769925" y="184531"/>
                </a:lnTo>
                <a:lnTo>
                  <a:pt x="780720" y="184531"/>
                </a:lnTo>
                <a:lnTo>
                  <a:pt x="780720" y="171133"/>
                </a:lnTo>
                <a:lnTo>
                  <a:pt x="792150" y="166040"/>
                </a:lnTo>
                <a:lnTo>
                  <a:pt x="792150" y="184531"/>
                </a:lnTo>
                <a:lnTo>
                  <a:pt x="805104" y="184531"/>
                </a:lnTo>
                <a:lnTo>
                  <a:pt x="805104" y="192964"/>
                </a:lnTo>
                <a:lnTo>
                  <a:pt x="792150" y="192964"/>
                </a:lnTo>
                <a:lnTo>
                  <a:pt x="792150" y="238621"/>
                </a:lnTo>
                <a:lnTo>
                  <a:pt x="792276" y="241440"/>
                </a:lnTo>
                <a:lnTo>
                  <a:pt x="792531" y="243713"/>
                </a:lnTo>
                <a:lnTo>
                  <a:pt x="792784" y="244653"/>
                </a:lnTo>
                <a:lnTo>
                  <a:pt x="793039" y="245453"/>
                </a:lnTo>
                <a:lnTo>
                  <a:pt x="793420" y="246126"/>
                </a:lnTo>
                <a:lnTo>
                  <a:pt x="793928" y="246787"/>
                </a:lnTo>
                <a:lnTo>
                  <a:pt x="794309" y="247193"/>
                </a:lnTo>
                <a:lnTo>
                  <a:pt x="794817" y="247600"/>
                </a:lnTo>
                <a:lnTo>
                  <a:pt x="795451" y="247993"/>
                </a:lnTo>
                <a:lnTo>
                  <a:pt x="796340" y="248260"/>
                </a:lnTo>
                <a:lnTo>
                  <a:pt x="797229" y="248539"/>
                </a:lnTo>
                <a:lnTo>
                  <a:pt x="798118" y="248666"/>
                </a:lnTo>
                <a:lnTo>
                  <a:pt x="799262" y="248806"/>
                </a:lnTo>
                <a:lnTo>
                  <a:pt x="800278" y="248806"/>
                </a:lnTo>
                <a:lnTo>
                  <a:pt x="800912" y="248806"/>
                </a:lnTo>
                <a:lnTo>
                  <a:pt x="802056" y="248666"/>
                </a:lnTo>
                <a:lnTo>
                  <a:pt x="803453" y="248539"/>
                </a:lnTo>
                <a:lnTo>
                  <a:pt x="805484" y="248260"/>
                </a:lnTo>
                <a:close/>
                <a:moveTo>
                  <a:pt x="42862" y="1014933"/>
                </a:moveTo>
                <a:moveTo>
                  <a:pt x="755954" y="257239"/>
                </a:moveTo>
                <a:lnTo>
                  <a:pt x="744651" y="257239"/>
                </a:lnTo>
                <a:lnTo>
                  <a:pt x="744651" y="184531"/>
                </a:lnTo>
                <a:lnTo>
                  <a:pt x="755954" y="184531"/>
                </a:lnTo>
                <a:close/>
                <a:moveTo>
                  <a:pt x="42862" y="1014933"/>
                </a:moveTo>
                <a:moveTo>
                  <a:pt x="756590" y="166853"/>
                </a:moveTo>
                <a:lnTo>
                  <a:pt x="743890" y="166853"/>
                </a:lnTo>
                <a:lnTo>
                  <a:pt x="743890" y="154394"/>
                </a:lnTo>
                <a:lnTo>
                  <a:pt x="756590" y="154394"/>
                </a:lnTo>
                <a:close/>
                <a:moveTo>
                  <a:pt x="133248" y="1014933"/>
                </a:moveTo>
                <a:moveTo>
                  <a:pt x="714934" y="214656"/>
                </a:moveTo>
                <a:lnTo>
                  <a:pt x="714806" y="209830"/>
                </a:lnTo>
                <a:lnTo>
                  <a:pt x="714553" y="205677"/>
                </a:lnTo>
                <a:lnTo>
                  <a:pt x="714426" y="203937"/>
                </a:lnTo>
                <a:lnTo>
                  <a:pt x="714045" y="202337"/>
                </a:lnTo>
                <a:lnTo>
                  <a:pt x="713790" y="200991"/>
                </a:lnTo>
                <a:lnTo>
                  <a:pt x="713409" y="199797"/>
                </a:lnTo>
                <a:lnTo>
                  <a:pt x="713156" y="198717"/>
                </a:lnTo>
                <a:lnTo>
                  <a:pt x="712775" y="197777"/>
                </a:lnTo>
                <a:lnTo>
                  <a:pt x="712267" y="196850"/>
                </a:lnTo>
                <a:lnTo>
                  <a:pt x="711885" y="196037"/>
                </a:lnTo>
                <a:lnTo>
                  <a:pt x="711251" y="195237"/>
                </a:lnTo>
                <a:lnTo>
                  <a:pt x="710615" y="194564"/>
                </a:lnTo>
                <a:lnTo>
                  <a:pt x="710107" y="193904"/>
                </a:lnTo>
                <a:lnTo>
                  <a:pt x="709473" y="193358"/>
                </a:lnTo>
                <a:lnTo>
                  <a:pt x="708584" y="192824"/>
                </a:lnTo>
                <a:lnTo>
                  <a:pt x="707948" y="192431"/>
                </a:lnTo>
                <a:lnTo>
                  <a:pt x="707187" y="192024"/>
                </a:lnTo>
                <a:lnTo>
                  <a:pt x="706170" y="191758"/>
                </a:lnTo>
                <a:lnTo>
                  <a:pt x="705281" y="191491"/>
                </a:lnTo>
                <a:lnTo>
                  <a:pt x="704265" y="191351"/>
                </a:lnTo>
                <a:lnTo>
                  <a:pt x="703376" y="191224"/>
                </a:lnTo>
                <a:lnTo>
                  <a:pt x="702360" y="191224"/>
                </a:lnTo>
                <a:lnTo>
                  <a:pt x="700837" y="191224"/>
                </a:lnTo>
                <a:lnTo>
                  <a:pt x="699567" y="191351"/>
                </a:lnTo>
                <a:lnTo>
                  <a:pt x="698296" y="191618"/>
                </a:lnTo>
                <a:lnTo>
                  <a:pt x="697154" y="192024"/>
                </a:lnTo>
                <a:lnTo>
                  <a:pt x="695884" y="192558"/>
                </a:lnTo>
                <a:lnTo>
                  <a:pt x="694995" y="193231"/>
                </a:lnTo>
                <a:lnTo>
                  <a:pt x="693979" y="193904"/>
                </a:lnTo>
                <a:lnTo>
                  <a:pt x="693090" y="194704"/>
                </a:lnTo>
                <a:lnTo>
                  <a:pt x="692328" y="195644"/>
                </a:lnTo>
                <a:lnTo>
                  <a:pt x="691565" y="196711"/>
                </a:lnTo>
                <a:lnTo>
                  <a:pt x="690931" y="197917"/>
                </a:lnTo>
                <a:lnTo>
                  <a:pt x="690423" y="199124"/>
                </a:lnTo>
                <a:lnTo>
                  <a:pt x="689915" y="200457"/>
                </a:lnTo>
                <a:lnTo>
                  <a:pt x="689534" y="202070"/>
                </a:lnTo>
                <a:lnTo>
                  <a:pt x="689153" y="203543"/>
                </a:lnTo>
                <a:lnTo>
                  <a:pt x="688898" y="205283"/>
                </a:lnTo>
                <a:lnTo>
                  <a:pt x="688645" y="207696"/>
                </a:lnTo>
                <a:lnTo>
                  <a:pt x="688518" y="210096"/>
                </a:lnTo>
                <a:lnTo>
                  <a:pt x="688390" y="212382"/>
                </a:lnTo>
                <a:lnTo>
                  <a:pt x="688390" y="214656"/>
                </a:lnTo>
                <a:close/>
                <a:moveTo>
                  <a:pt x="85445" y="1014933"/>
                </a:moveTo>
                <a:moveTo>
                  <a:pt x="726364" y="222415"/>
                </a:moveTo>
                <a:lnTo>
                  <a:pt x="688390" y="222415"/>
                </a:lnTo>
                <a:lnTo>
                  <a:pt x="688390" y="227381"/>
                </a:lnTo>
                <a:lnTo>
                  <a:pt x="688390" y="230048"/>
                </a:lnTo>
                <a:lnTo>
                  <a:pt x="688518" y="232461"/>
                </a:lnTo>
                <a:lnTo>
                  <a:pt x="688645" y="234874"/>
                </a:lnTo>
                <a:lnTo>
                  <a:pt x="688898" y="236881"/>
                </a:lnTo>
                <a:lnTo>
                  <a:pt x="689153" y="238760"/>
                </a:lnTo>
                <a:lnTo>
                  <a:pt x="689534" y="240500"/>
                </a:lnTo>
                <a:lnTo>
                  <a:pt x="689915" y="241973"/>
                </a:lnTo>
                <a:lnTo>
                  <a:pt x="690423" y="243307"/>
                </a:lnTo>
                <a:lnTo>
                  <a:pt x="690804" y="244247"/>
                </a:lnTo>
                <a:lnTo>
                  <a:pt x="691184" y="245047"/>
                </a:lnTo>
                <a:lnTo>
                  <a:pt x="691565" y="245720"/>
                </a:lnTo>
                <a:lnTo>
                  <a:pt x="692201" y="246393"/>
                </a:lnTo>
                <a:lnTo>
                  <a:pt x="692709" y="247066"/>
                </a:lnTo>
                <a:lnTo>
                  <a:pt x="693343" y="247600"/>
                </a:lnTo>
                <a:lnTo>
                  <a:pt x="693979" y="248133"/>
                </a:lnTo>
                <a:lnTo>
                  <a:pt x="694740" y="248666"/>
                </a:lnTo>
                <a:lnTo>
                  <a:pt x="695376" y="249073"/>
                </a:lnTo>
                <a:lnTo>
                  <a:pt x="696137" y="249466"/>
                </a:lnTo>
                <a:lnTo>
                  <a:pt x="697026" y="249733"/>
                </a:lnTo>
                <a:lnTo>
                  <a:pt x="697789" y="250013"/>
                </a:lnTo>
                <a:lnTo>
                  <a:pt x="699693" y="250279"/>
                </a:lnTo>
                <a:lnTo>
                  <a:pt x="701598" y="250406"/>
                </a:lnTo>
                <a:lnTo>
                  <a:pt x="703123" y="250406"/>
                </a:lnTo>
                <a:lnTo>
                  <a:pt x="704646" y="250139"/>
                </a:lnTo>
                <a:lnTo>
                  <a:pt x="705917" y="249873"/>
                </a:lnTo>
                <a:lnTo>
                  <a:pt x="707187" y="249466"/>
                </a:lnTo>
                <a:lnTo>
                  <a:pt x="708329" y="248806"/>
                </a:lnTo>
                <a:lnTo>
                  <a:pt x="709218" y="248133"/>
                </a:lnTo>
                <a:lnTo>
                  <a:pt x="710362" y="247333"/>
                </a:lnTo>
                <a:lnTo>
                  <a:pt x="711123" y="246393"/>
                </a:lnTo>
                <a:lnTo>
                  <a:pt x="712012" y="245326"/>
                </a:lnTo>
                <a:lnTo>
                  <a:pt x="712648" y="244120"/>
                </a:lnTo>
                <a:lnTo>
                  <a:pt x="713156" y="242913"/>
                </a:lnTo>
                <a:lnTo>
                  <a:pt x="713664" y="241440"/>
                </a:lnTo>
                <a:lnTo>
                  <a:pt x="714045" y="239827"/>
                </a:lnTo>
                <a:lnTo>
                  <a:pt x="714426" y="238227"/>
                </a:lnTo>
                <a:lnTo>
                  <a:pt x="714679" y="236347"/>
                </a:lnTo>
                <a:lnTo>
                  <a:pt x="714806" y="234468"/>
                </a:lnTo>
                <a:lnTo>
                  <a:pt x="725982" y="234468"/>
                </a:lnTo>
                <a:lnTo>
                  <a:pt x="725729" y="237414"/>
                </a:lnTo>
                <a:lnTo>
                  <a:pt x="725348" y="240094"/>
                </a:lnTo>
                <a:lnTo>
                  <a:pt x="724840" y="242646"/>
                </a:lnTo>
                <a:lnTo>
                  <a:pt x="724078" y="245047"/>
                </a:lnTo>
                <a:lnTo>
                  <a:pt x="723189" y="247193"/>
                </a:lnTo>
                <a:lnTo>
                  <a:pt x="722173" y="249200"/>
                </a:lnTo>
                <a:lnTo>
                  <a:pt x="720776" y="250940"/>
                </a:lnTo>
                <a:lnTo>
                  <a:pt x="719506" y="252553"/>
                </a:lnTo>
                <a:lnTo>
                  <a:pt x="717728" y="254026"/>
                </a:lnTo>
                <a:lnTo>
                  <a:pt x="715950" y="255232"/>
                </a:lnTo>
                <a:lnTo>
                  <a:pt x="714045" y="256299"/>
                </a:lnTo>
                <a:lnTo>
                  <a:pt x="712012" y="257099"/>
                </a:lnTo>
                <a:lnTo>
                  <a:pt x="709600" y="257772"/>
                </a:lnTo>
                <a:lnTo>
                  <a:pt x="707187" y="258306"/>
                </a:lnTo>
                <a:lnTo>
                  <a:pt x="704520" y="258572"/>
                </a:lnTo>
                <a:lnTo>
                  <a:pt x="701598" y="258572"/>
                </a:lnTo>
                <a:lnTo>
                  <a:pt x="699820" y="258572"/>
                </a:lnTo>
                <a:lnTo>
                  <a:pt x="698043" y="258445"/>
                </a:lnTo>
                <a:lnTo>
                  <a:pt x="696265" y="258306"/>
                </a:lnTo>
                <a:lnTo>
                  <a:pt x="694740" y="258039"/>
                </a:lnTo>
                <a:lnTo>
                  <a:pt x="693090" y="257645"/>
                </a:lnTo>
                <a:lnTo>
                  <a:pt x="691565" y="257239"/>
                </a:lnTo>
                <a:lnTo>
                  <a:pt x="690295" y="256705"/>
                </a:lnTo>
                <a:lnTo>
                  <a:pt x="688898" y="256032"/>
                </a:lnTo>
                <a:lnTo>
                  <a:pt x="687629" y="255359"/>
                </a:lnTo>
                <a:lnTo>
                  <a:pt x="686359" y="254699"/>
                </a:lnTo>
                <a:lnTo>
                  <a:pt x="685343" y="253759"/>
                </a:lnTo>
                <a:lnTo>
                  <a:pt x="684200" y="252819"/>
                </a:lnTo>
                <a:lnTo>
                  <a:pt x="683310" y="251879"/>
                </a:lnTo>
                <a:lnTo>
                  <a:pt x="682421" y="250813"/>
                </a:lnTo>
                <a:lnTo>
                  <a:pt x="681532" y="249606"/>
                </a:lnTo>
                <a:lnTo>
                  <a:pt x="680898" y="248400"/>
                </a:lnTo>
                <a:lnTo>
                  <a:pt x="680009" y="246393"/>
                </a:lnTo>
                <a:lnTo>
                  <a:pt x="678993" y="243980"/>
                </a:lnTo>
                <a:lnTo>
                  <a:pt x="678357" y="241300"/>
                </a:lnTo>
                <a:lnTo>
                  <a:pt x="677723" y="238354"/>
                </a:lnTo>
                <a:lnTo>
                  <a:pt x="677342" y="235141"/>
                </a:lnTo>
                <a:lnTo>
                  <a:pt x="676960" y="231661"/>
                </a:lnTo>
                <a:lnTo>
                  <a:pt x="676706" y="227914"/>
                </a:lnTo>
                <a:lnTo>
                  <a:pt x="676706" y="223762"/>
                </a:lnTo>
                <a:lnTo>
                  <a:pt x="676706" y="219075"/>
                </a:lnTo>
                <a:lnTo>
                  <a:pt x="676834" y="214783"/>
                </a:lnTo>
                <a:lnTo>
                  <a:pt x="677215" y="210770"/>
                </a:lnTo>
                <a:lnTo>
                  <a:pt x="677595" y="207150"/>
                </a:lnTo>
                <a:lnTo>
                  <a:pt x="678104" y="203937"/>
                </a:lnTo>
                <a:lnTo>
                  <a:pt x="678739" y="200991"/>
                </a:lnTo>
                <a:lnTo>
                  <a:pt x="679373" y="198323"/>
                </a:lnTo>
                <a:lnTo>
                  <a:pt x="680390" y="196037"/>
                </a:lnTo>
                <a:lnTo>
                  <a:pt x="681025" y="194437"/>
                </a:lnTo>
                <a:lnTo>
                  <a:pt x="681787" y="192964"/>
                </a:lnTo>
                <a:lnTo>
                  <a:pt x="682803" y="191618"/>
                </a:lnTo>
                <a:lnTo>
                  <a:pt x="683818" y="190284"/>
                </a:lnTo>
                <a:lnTo>
                  <a:pt x="684962" y="189218"/>
                </a:lnTo>
                <a:lnTo>
                  <a:pt x="686104" y="188138"/>
                </a:lnTo>
                <a:lnTo>
                  <a:pt x="687375" y="187071"/>
                </a:lnTo>
                <a:lnTo>
                  <a:pt x="688645" y="186271"/>
                </a:lnTo>
                <a:lnTo>
                  <a:pt x="690168" y="185458"/>
                </a:lnTo>
                <a:lnTo>
                  <a:pt x="691565" y="184798"/>
                </a:lnTo>
                <a:lnTo>
                  <a:pt x="693217" y="184252"/>
                </a:lnTo>
                <a:lnTo>
                  <a:pt x="694995" y="183858"/>
                </a:lnTo>
                <a:lnTo>
                  <a:pt x="696645" y="183452"/>
                </a:lnTo>
                <a:lnTo>
                  <a:pt x="698551" y="183185"/>
                </a:lnTo>
                <a:lnTo>
                  <a:pt x="700456" y="183058"/>
                </a:lnTo>
                <a:lnTo>
                  <a:pt x="702487" y="182918"/>
                </a:lnTo>
                <a:lnTo>
                  <a:pt x="704520" y="183058"/>
                </a:lnTo>
                <a:lnTo>
                  <a:pt x="706170" y="183185"/>
                </a:lnTo>
                <a:lnTo>
                  <a:pt x="707948" y="183325"/>
                </a:lnTo>
                <a:lnTo>
                  <a:pt x="709726" y="183719"/>
                </a:lnTo>
                <a:lnTo>
                  <a:pt x="711123" y="184125"/>
                </a:lnTo>
                <a:lnTo>
                  <a:pt x="712775" y="184658"/>
                </a:lnTo>
                <a:lnTo>
                  <a:pt x="714045" y="185192"/>
                </a:lnTo>
                <a:lnTo>
                  <a:pt x="715442" y="185865"/>
                </a:lnTo>
                <a:lnTo>
                  <a:pt x="716839" y="186665"/>
                </a:lnTo>
                <a:lnTo>
                  <a:pt x="717854" y="187465"/>
                </a:lnTo>
                <a:lnTo>
                  <a:pt x="718998" y="188405"/>
                </a:lnTo>
                <a:lnTo>
                  <a:pt x="720014" y="189484"/>
                </a:lnTo>
                <a:lnTo>
                  <a:pt x="720903" y="190551"/>
                </a:lnTo>
                <a:lnTo>
                  <a:pt x="721792" y="191758"/>
                </a:lnTo>
                <a:lnTo>
                  <a:pt x="722554" y="193091"/>
                </a:lnTo>
                <a:lnTo>
                  <a:pt x="723189" y="194437"/>
                </a:lnTo>
                <a:lnTo>
                  <a:pt x="723951" y="196444"/>
                </a:lnTo>
                <a:lnTo>
                  <a:pt x="724712" y="198717"/>
                </a:lnTo>
                <a:lnTo>
                  <a:pt x="725220" y="201397"/>
                </a:lnTo>
                <a:lnTo>
                  <a:pt x="725601" y="204204"/>
                </a:lnTo>
                <a:lnTo>
                  <a:pt x="725982" y="207556"/>
                </a:lnTo>
                <a:lnTo>
                  <a:pt x="726109" y="211036"/>
                </a:lnTo>
                <a:lnTo>
                  <a:pt x="726364" y="214922"/>
                </a:lnTo>
                <a:lnTo>
                  <a:pt x="726364" y="219075"/>
                </a:lnTo>
                <a:close/>
                <a:moveTo>
                  <a:pt x="77686" y="1014933"/>
                </a:moveTo>
                <a:moveTo>
                  <a:pt x="658165" y="257239"/>
                </a:moveTo>
                <a:lnTo>
                  <a:pt x="646734" y="257239"/>
                </a:lnTo>
                <a:lnTo>
                  <a:pt x="646734" y="210770"/>
                </a:lnTo>
                <a:lnTo>
                  <a:pt x="646607" y="206490"/>
                </a:lnTo>
                <a:lnTo>
                  <a:pt x="646354" y="203010"/>
                </a:lnTo>
                <a:lnTo>
                  <a:pt x="646226" y="201397"/>
                </a:lnTo>
                <a:lnTo>
                  <a:pt x="645973" y="200063"/>
                </a:lnTo>
                <a:lnTo>
                  <a:pt x="645718" y="198984"/>
                </a:lnTo>
                <a:lnTo>
                  <a:pt x="645465" y="197917"/>
                </a:lnTo>
                <a:lnTo>
                  <a:pt x="644703" y="196444"/>
                </a:lnTo>
                <a:lnTo>
                  <a:pt x="643940" y="195237"/>
                </a:lnTo>
                <a:lnTo>
                  <a:pt x="642925" y="194031"/>
                </a:lnTo>
                <a:lnTo>
                  <a:pt x="641654" y="193231"/>
                </a:lnTo>
                <a:lnTo>
                  <a:pt x="640512" y="192558"/>
                </a:lnTo>
                <a:lnTo>
                  <a:pt x="638860" y="192024"/>
                </a:lnTo>
                <a:lnTo>
                  <a:pt x="637209" y="191758"/>
                </a:lnTo>
                <a:lnTo>
                  <a:pt x="635559" y="191618"/>
                </a:lnTo>
                <a:lnTo>
                  <a:pt x="633781" y="191758"/>
                </a:lnTo>
                <a:lnTo>
                  <a:pt x="632003" y="191885"/>
                </a:lnTo>
                <a:lnTo>
                  <a:pt x="630606" y="192431"/>
                </a:lnTo>
                <a:lnTo>
                  <a:pt x="629081" y="192964"/>
                </a:lnTo>
                <a:lnTo>
                  <a:pt x="627812" y="193764"/>
                </a:lnTo>
                <a:lnTo>
                  <a:pt x="626542" y="194704"/>
                </a:lnTo>
                <a:lnTo>
                  <a:pt x="625526" y="195771"/>
                </a:lnTo>
                <a:lnTo>
                  <a:pt x="624509" y="196977"/>
                </a:lnTo>
                <a:lnTo>
                  <a:pt x="623620" y="198450"/>
                </a:lnTo>
                <a:lnTo>
                  <a:pt x="622985" y="200063"/>
                </a:lnTo>
                <a:lnTo>
                  <a:pt x="622223" y="201803"/>
                </a:lnTo>
                <a:lnTo>
                  <a:pt x="621715" y="203670"/>
                </a:lnTo>
                <a:lnTo>
                  <a:pt x="621334" y="205817"/>
                </a:lnTo>
                <a:lnTo>
                  <a:pt x="621081" y="208090"/>
                </a:lnTo>
                <a:lnTo>
                  <a:pt x="620954" y="210503"/>
                </a:lnTo>
                <a:lnTo>
                  <a:pt x="620826" y="213043"/>
                </a:lnTo>
                <a:lnTo>
                  <a:pt x="620826" y="257239"/>
                </a:lnTo>
                <a:lnTo>
                  <a:pt x="609396" y="257239"/>
                </a:lnTo>
                <a:lnTo>
                  <a:pt x="609396" y="153061"/>
                </a:lnTo>
                <a:lnTo>
                  <a:pt x="620826" y="153061"/>
                </a:lnTo>
                <a:lnTo>
                  <a:pt x="620826" y="192964"/>
                </a:lnTo>
                <a:lnTo>
                  <a:pt x="621715" y="191758"/>
                </a:lnTo>
                <a:lnTo>
                  <a:pt x="622731" y="190551"/>
                </a:lnTo>
                <a:lnTo>
                  <a:pt x="623620" y="189484"/>
                </a:lnTo>
                <a:lnTo>
                  <a:pt x="624509" y="188545"/>
                </a:lnTo>
                <a:lnTo>
                  <a:pt x="625653" y="187744"/>
                </a:lnTo>
                <a:lnTo>
                  <a:pt x="626668" y="186805"/>
                </a:lnTo>
                <a:lnTo>
                  <a:pt x="627812" y="186131"/>
                </a:lnTo>
                <a:lnTo>
                  <a:pt x="628954" y="185458"/>
                </a:lnTo>
                <a:lnTo>
                  <a:pt x="630098" y="184925"/>
                </a:lnTo>
                <a:lnTo>
                  <a:pt x="631240" y="184392"/>
                </a:lnTo>
                <a:lnTo>
                  <a:pt x="632510" y="183985"/>
                </a:lnTo>
                <a:lnTo>
                  <a:pt x="633781" y="183592"/>
                </a:lnTo>
                <a:lnTo>
                  <a:pt x="635051" y="183325"/>
                </a:lnTo>
                <a:lnTo>
                  <a:pt x="636320" y="183185"/>
                </a:lnTo>
                <a:lnTo>
                  <a:pt x="637718" y="183058"/>
                </a:lnTo>
                <a:lnTo>
                  <a:pt x="639115" y="182918"/>
                </a:lnTo>
                <a:lnTo>
                  <a:pt x="641401" y="183058"/>
                </a:lnTo>
                <a:lnTo>
                  <a:pt x="643559" y="183325"/>
                </a:lnTo>
                <a:lnTo>
                  <a:pt x="645592" y="183719"/>
                </a:lnTo>
                <a:lnTo>
                  <a:pt x="647496" y="184392"/>
                </a:lnTo>
                <a:lnTo>
                  <a:pt x="649148" y="185192"/>
                </a:lnTo>
                <a:lnTo>
                  <a:pt x="650671" y="186131"/>
                </a:lnTo>
                <a:lnTo>
                  <a:pt x="652068" y="187338"/>
                </a:lnTo>
                <a:lnTo>
                  <a:pt x="653339" y="188672"/>
                </a:lnTo>
                <a:lnTo>
                  <a:pt x="654481" y="190145"/>
                </a:lnTo>
                <a:lnTo>
                  <a:pt x="655498" y="191885"/>
                </a:lnTo>
                <a:lnTo>
                  <a:pt x="656259" y="193764"/>
                </a:lnTo>
                <a:lnTo>
                  <a:pt x="656895" y="195771"/>
                </a:lnTo>
                <a:lnTo>
                  <a:pt x="657529" y="198044"/>
                </a:lnTo>
                <a:lnTo>
                  <a:pt x="657910" y="200457"/>
                </a:lnTo>
                <a:lnTo>
                  <a:pt x="658037" y="203010"/>
                </a:lnTo>
                <a:lnTo>
                  <a:pt x="658165" y="205677"/>
                </a:lnTo>
                <a:close/>
                <a:moveTo>
                  <a:pt x="42862" y="1014933"/>
                </a:moveTo>
                <a:moveTo>
                  <a:pt x="576884" y="221615"/>
                </a:moveTo>
                <a:lnTo>
                  <a:pt x="576884" y="218008"/>
                </a:lnTo>
                <a:lnTo>
                  <a:pt x="576757" y="214656"/>
                </a:lnTo>
                <a:lnTo>
                  <a:pt x="576631" y="211709"/>
                </a:lnTo>
                <a:lnTo>
                  <a:pt x="576376" y="208903"/>
                </a:lnTo>
                <a:lnTo>
                  <a:pt x="576123" y="206350"/>
                </a:lnTo>
                <a:lnTo>
                  <a:pt x="575742" y="204077"/>
                </a:lnTo>
                <a:lnTo>
                  <a:pt x="575234" y="202070"/>
                </a:lnTo>
                <a:lnTo>
                  <a:pt x="574726" y="200457"/>
                </a:lnTo>
                <a:lnTo>
                  <a:pt x="574345" y="199251"/>
                </a:lnTo>
                <a:lnTo>
                  <a:pt x="573837" y="198323"/>
                </a:lnTo>
                <a:lnTo>
                  <a:pt x="573456" y="197384"/>
                </a:lnTo>
                <a:lnTo>
                  <a:pt x="572948" y="196444"/>
                </a:lnTo>
                <a:lnTo>
                  <a:pt x="572312" y="195644"/>
                </a:lnTo>
                <a:lnTo>
                  <a:pt x="571678" y="194831"/>
                </a:lnTo>
                <a:lnTo>
                  <a:pt x="571043" y="194171"/>
                </a:lnTo>
                <a:lnTo>
                  <a:pt x="570281" y="193637"/>
                </a:lnTo>
                <a:lnTo>
                  <a:pt x="569518" y="193091"/>
                </a:lnTo>
                <a:lnTo>
                  <a:pt x="568756" y="192558"/>
                </a:lnTo>
                <a:lnTo>
                  <a:pt x="567995" y="192164"/>
                </a:lnTo>
                <a:lnTo>
                  <a:pt x="566979" y="191885"/>
                </a:lnTo>
                <a:lnTo>
                  <a:pt x="566090" y="191618"/>
                </a:lnTo>
                <a:lnTo>
                  <a:pt x="565073" y="191491"/>
                </a:lnTo>
                <a:lnTo>
                  <a:pt x="564184" y="191351"/>
                </a:lnTo>
                <a:lnTo>
                  <a:pt x="563168" y="191351"/>
                </a:lnTo>
                <a:lnTo>
                  <a:pt x="562026" y="191351"/>
                </a:lnTo>
                <a:lnTo>
                  <a:pt x="561009" y="191491"/>
                </a:lnTo>
                <a:lnTo>
                  <a:pt x="559993" y="191618"/>
                </a:lnTo>
                <a:lnTo>
                  <a:pt x="559104" y="191885"/>
                </a:lnTo>
                <a:lnTo>
                  <a:pt x="558343" y="192291"/>
                </a:lnTo>
                <a:lnTo>
                  <a:pt x="557454" y="192697"/>
                </a:lnTo>
                <a:lnTo>
                  <a:pt x="556692" y="193091"/>
                </a:lnTo>
                <a:lnTo>
                  <a:pt x="555929" y="193764"/>
                </a:lnTo>
                <a:lnTo>
                  <a:pt x="555168" y="194298"/>
                </a:lnTo>
                <a:lnTo>
                  <a:pt x="554545" y="195098"/>
                </a:lnTo>
                <a:lnTo>
                  <a:pt x="554012" y="195771"/>
                </a:lnTo>
                <a:lnTo>
                  <a:pt x="553339" y="196711"/>
                </a:lnTo>
                <a:lnTo>
                  <a:pt x="552805" y="197650"/>
                </a:lnTo>
                <a:lnTo>
                  <a:pt x="552412" y="198590"/>
                </a:lnTo>
                <a:lnTo>
                  <a:pt x="551865" y="199657"/>
                </a:lnTo>
                <a:lnTo>
                  <a:pt x="551599" y="200864"/>
                </a:lnTo>
                <a:lnTo>
                  <a:pt x="551065" y="202464"/>
                </a:lnTo>
                <a:lnTo>
                  <a:pt x="550672" y="204343"/>
                </a:lnTo>
                <a:lnTo>
                  <a:pt x="550265" y="206490"/>
                </a:lnTo>
                <a:lnTo>
                  <a:pt x="549999" y="208763"/>
                </a:lnTo>
                <a:lnTo>
                  <a:pt x="549859" y="211303"/>
                </a:lnTo>
                <a:lnTo>
                  <a:pt x="549592" y="213983"/>
                </a:lnTo>
                <a:lnTo>
                  <a:pt x="549592" y="216929"/>
                </a:lnTo>
                <a:lnTo>
                  <a:pt x="549465" y="220142"/>
                </a:lnTo>
                <a:lnTo>
                  <a:pt x="549592" y="223622"/>
                </a:lnTo>
                <a:lnTo>
                  <a:pt x="549732" y="226835"/>
                </a:lnTo>
                <a:lnTo>
                  <a:pt x="549859" y="229781"/>
                </a:lnTo>
                <a:lnTo>
                  <a:pt x="550126" y="232461"/>
                </a:lnTo>
                <a:lnTo>
                  <a:pt x="550405" y="235014"/>
                </a:lnTo>
                <a:lnTo>
                  <a:pt x="550799" y="237287"/>
                </a:lnTo>
                <a:lnTo>
                  <a:pt x="551332" y="239294"/>
                </a:lnTo>
                <a:lnTo>
                  <a:pt x="551865" y="241034"/>
                </a:lnTo>
                <a:lnTo>
                  <a:pt x="552678" y="243180"/>
                </a:lnTo>
                <a:lnTo>
                  <a:pt x="553605" y="244920"/>
                </a:lnTo>
                <a:lnTo>
                  <a:pt x="554151" y="245720"/>
                </a:lnTo>
                <a:lnTo>
                  <a:pt x="554812" y="246520"/>
                </a:lnTo>
                <a:lnTo>
                  <a:pt x="555295" y="247193"/>
                </a:lnTo>
                <a:lnTo>
                  <a:pt x="556056" y="247727"/>
                </a:lnTo>
                <a:lnTo>
                  <a:pt x="556692" y="248260"/>
                </a:lnTo>
                <a:lnTo>
                  <a:pt x="557454" y="248666"/>
                </a:lnTo>
                <a:lnTo>
                  <a:pt x="558215" y="249073"/>
                </a:lnTo>
                <a:lnTo>
                  <a:pt x="559104" y="249466"/>
                </a:lnTo>
                <a:lnTo>
                  <a:pt x="559867" y="249606"/>
                </a:lnTo>
                <a:lnTo>
                  <a:pt x="560756" y="249873"/>
                </a:lnTo>
                <a:lnTo>
                  <a:pt x="561645" y="250013"/>
                </a:lnTo>
                <a:lnTo>
                  <a:pt x="562534" y="250013"/>
                </a:lnTo>
                <a:lnTo>
                  <a:pt x="563804" y="250013"/>
                </a:lnTo>
                <a:lnTo>
                  <a:pt x="564820" y="249873"/>
                </a:lnTo>
                <a:lnTo>
                  <a:pt x="565962" y="249606"/>
                </a:lnTo>
                <a:lnTo>
                  <a:pt x="566851" y="249466"/>
                </a:lnTo>
                <a:lnTo>
                  <a:pt x="567740" y="249073"/>
                </a:lnTo>
                <a:lnTo>
                  <a:pt x="568756" y="248666"/>
                </a:lnTo>
                <a:lnTo>
                  <a:pt x="569518" y="248260"/>
                </a:lnTo>
                <a:lnTo>
                  <a:pt x="570281" y="247727"/>
                </a:lnTo>
                <a:lnTo>
                  <a:pt x="571043" y="247066"/>
                </a:lnTo>
                <a:lnTo>
                  <a:pt x="571678" y="246393"/>
                </a:lnTo>
                <a:lnTo>
                  <a:pt x="572312" y="245720"/>
                </a:lnTo>
                <a:lnTo>
                  <a:pt x="573075" y="244920"/>
                </a:lnTo>
                <a:lnTo>
                  <a:pt x="573582" y="243980"/>
                </a:lnTo>
                <a:lnTo>
                  <a:pt x="573964" y="243040"/>
                </a:lnTo>
                <a:lnTo>
                  <a:pt x="574471" y="241973"/>
                </a:lnTo>
                <a:lnTo>
                  <a:pt x="574853" y="240907"/>
                </a:lnTo>
                <a:lnTo>
                  <a:pt x="575234" y="239294"/>
                </a:lnTo>
                <a:lnTo>
                  <a:pt x="575742" y="237414"/>
                </a:lnTo>
                <a:lnTo>
                  <a:pt x="576123" y="235407"/>
                </a:lnTo>
                <a:lnTo>
                  <a:pt x="576376" y="233134"/>
                </a:lnTo>
                <a:lnTo>
                  <a:pt x="576631" y="230594"/>
                </a:lnTo>
                <a:lnTo>
                  <a:pt x="576757" y="227775"/>
                </a:lnTo>
                <a:lnTo>
                  <a:pt x="576884" y="224828"/>
                </a:lnTo>
                <a:close/>
                <a:moveTo>
                  <a:pt x="78486" y="1014933"/>
                </a:moveTo>
                <a:moveTo>
                  <a:pt x="588568" y="257239"/>
                </a:moveTo>
                <a:lnTo>
                  <a:pt x="577393" y="257239"/>
                </a:lnTo>
                <a:lnTo>
                  <a:pt x="577265" y="248806"/>
                </a:lnTo>
                <a:lnTo>
                  <a:pt x="576504" y="250013"/>
                </a:lnTo>
                <a:lnTo>
                  <a:pt x="575742" y="251079"/>
                </a:lnTo>
                <a:lnTo>
                  <a:pt x="574853" y="252019"/>
                </a:lnTo>
                <a:lnTo>
                  <a:pt x="573964" y="252959"/>
                </a:lnTo>
                <a:lnTo>
                  <a:pt x="573075" y="253886"/>
                </a:lnTo>
                <a:lnTo>
                  <a:pt x="572059" y="254699"/>
                </a:lnTo>
                <a:lnTo>
                  <a:pt x="571043" y="255359"/>
                </a:lnTo>
                <a:lnTo>
                  <a:pt x="569900" y="255893"/>
                </a:lnTo>
                <a:lnTo>
                  <a:pt x="568884" y="256566"/>
                </a:lnTo>
                <a:lnTo>
                  <a:pt x="567740" y="256972"/>
                </a:lnTo>
                <a:lnTo>
                  <a:pt x="566598" y="257366"/>
                </a:lnTo>
                <a:lnTo>
                  <a:pt x="565328" y="257772"/>
                </a:lnTo>
                <a:lnTo>
                  <a:pt x="564184" y="258039"/>
                </a:lnTo>
                <a:lnTo>
                  <a:pt x="563042" y="258179"/>
                </a:lnTo>
                <a:lnTo>
                  <a:pt x="561645" y="258306"/>
                </a:lnTo>
                <a:lnTo>
                  <a:pt x="560248" y="258306"/>
                </a:lnTo>
                <a:lnTo>
                  <a:pt x="558596" y="258306"/>
                </a:lnTo>
                <a:lnTo>
                  <a:pt x="556945" y="258179"/>
                </a:lnTo>
                <a:lnTo>
                  <a:pt x="555295" y="257912"/>
                </a:lnTo>
                <a:lnTo>
                  <a:pt x="553885" y="257506"/>
                </a:lnTo>
                <a:lnTo>
                  <a:pt x="552412" y="257099"/>
                </a:lnTo>
                <a:lnTo>
                  <a:pt x="551065" y="256566"/>
                </a:lnTo>
                <a:lnTo>
                  <a:pt x="549732" y="255893"/>
                </a:lnTo>
                <a:lnTo>
                  <a:pt x="548525" y="255232"/>
                </a:lnTo>
                <a:lnTo>
                  <a:pt x="547319" y="254419"/>
                </a:lnTo>
                <a:lnTo>
                  <a:pt x="546252" y="253492"/>
                </a:lnTo>
                <a:lnTo>
                  <a:pt x="545312" y="252413"/>
                </a:lnTo>
                <a:lnTo>
                  <a:pt x="544245" y="251346"/>
                </a:lnTo>
                <a:lnTo>
                  <a:pt x="543433" y="250013"/>
                </a:lnTo>
                <a:lnTo>
                  <a:pt x="542633" y="248806"/>
                </a:lnTo>
                <a:lnTo>
                  <a:pt x="541832" y="247333"/>
                </a:lnTo>
                <a:lnTo>
                  <a:pt x="541159" y="245860"/>
                </a:lnTo>
                <a:lnTo>
                  <a:pt x="540359" y="243574"/>
                </a:lnTo>
                <a:lnTo>
                  <a:pt x="539686" y="241034"/>
                </a:lnTo>
                <a:lnTo>
                  <a:pt x="539153" y="238227"/>
                </a:lnTo>
                <a:lnTo>
                  <a:pt x="538619" y="235141"/>
                </a:lnTo>
                <a:lnTo>
                  <a:pt x="538353" y="231801"/>
                </a:lnTo>
                <a:lnTo>
                  <a:pt x="538086" y="228042"/>
                </a:lnTo>
                <a:lnTo>
                  <a:pt x="537946" y="224168"/>
                </a:lnTo>
                <a:lnTo>
                  <a:pt x="537819" y="219875"/>
                </a:lnTo>
                <a:lnTo>
                  <a:pt x="537946" y="215862"/>
                </a:lnTo>
                <a:lnTo>
                  <a:pt x="538086" y="212116"/>
                </a:lnTo>
                <a:lnTo>
                  <a:pt x="538353" y="208623"/>
                </a:lnTo>
                <a:lnTo>
                  <a:pt x="538886" y="205283"/>
                </a:lnTo>
                <a:lnTo>
                  <a:pt x="539420" y="202337"/>
                </a:lnTo>
                <a:lnTo>
                  <a:pt x="540093" y="199517"/>
                </a:lnTo>
                <a:lnTo>
                  <a:pt x="540766" y="196977"/>
                </a:lnTo>
                <a:lnTo>
                  <a:pt x="541693" y="194831"/>
                </a:lnTo>
                <a:lnTo>
                  <a:pt x="542366" y="193358"/>
                </a:lnTo>
                <a:lnTo>
                  <a:pt x="543166" y="192024"/>
                </a:lnTo>
                <a:lnTo>
                  <a:pt x="543979" y="190818"/>
                </a:lnTo>
                <a:lnTo>
                  <a:pt x="544779" y="189611"/>
                </a:lnTo>
                <a:lnTo>
                  <a:pt x="545719" y="188545"/>
                </a:lnTo>
                <a:lnTo>
                  <a:pt x="546785" y="187605"/>
                </a:lnTo>
                <a:lnTo>
                  <a:pt x="547852" y="186665"/>
                </a:lnTo>
                <a:lnTo>
                  <a:pt x="548932" y="185865"/>
                </a:lnTo>
                <a:lnTo>
                  <a:pt x="550126" y="185192"/>
                </a:lnTo>
                <a:lnTo>
                  <a:pt x="551332" y="184658"/>
                </a:lnTo>
                <a:lnTo>
                  <a:pt x="552678" y="184125"/>
                </a:lnTo>
                <a:lnTo>
                  <a:pt x="554012" y="183719"/>
                </a:lnTo>
                <a:lnTo>
                  <a:pt x="555295" y="183452"/>
                </a:lnTo>
                <a:lnTo>
                  <a:pt x="556818" y="183185"/>
                </a:lnTo>
                <a:lnTo>
                  <a:pt x="558470" y="183058"/>
                </a:lnTo>
                <a:lnTo>
                  <a:pt x="559993" y="182918"/>
                </a:lnTo>
                <a:lnTo>
                  <a:pt x="561390" y="183058"/>
                </a:lnTo>
                <a:lnTo>
                  <a:pt x="562660" y="183058"/>
                </a:lnTo>
                <a:lnTo>
                  <a:pt x="563931" y="183325"/>
                </a:lnTo>
                <a:lnTo>
                  <a:pt x="565073" y="183452"/>
                </a:lnTo>
                <a:lnTo>
                  <a:pt x="566343" y="183858"/>
                </a:lnTo>
                <a:lnTo>
                  <a:pt x="567487" y="184125"/>
                </a:lnTo>
                <a:lnTo>
                  <a:pt x="568629" y="184658"/>
                </a:lnTo>
                <a:lnTo>
                  <a:pt x="569645" y="185065"/>
                </a:lnTo>
                <a:lnTo>
                  <a:pt x="570662" y="185725"/>
                </a:lnTo>
                <a:lnTo>
                  <a:pt x="571551" y="186271"/>
                </a:lnTo>
                <a:lnTo>
                  <a:pt x="572440" y="186932"/>
                </a:lnTo>
                <a:lnTo>
                  <a:pt x="573456" y="187744"/>
                </a:lnTo>
                <a:lnTo>
                  <a:pt x="574218" y="188545"/>
                </a:lnTo>
                <a:lnTo>
                  <a:pt x="574979" y="189484"/>
                </a:lnTo>
                <a:lnTo>
                  <a:pt x="575742" y="190411"/>
                </a:lnTo>
                <a:lnTo>
                  <a:pt x="576504" y="191491"/>
                </a:lnTo>
                <a:lnTo>
                  <a:pt x="576504" y="153061"/>
                </a:lnTo>
                <a:lnTo>
                  <a:pt x="588060" y="153061"/>
                </a:lnTo>
                <a:lnTo>
                  <a:pt x="588060" y="243447"/>
                </a:lnTo>
                <a:lnTo>
                  <a:pt x="588060" y="245860"/>
                </a:lnTo>
                <a:lnTo>
                  <a:pt x="588187" y="248806"/>
                </a:lnTo>
                <a:lnTo>
                  <a:pt x="588315" y="252679"/>
                </a:lnTo>
                <a:close/>
                <a:moveTo>
                  <a:pt x="42862" y="1014933"/>
                </a:moveTo>
                <a:moveTo>
                  <a:pt x="519214" y="257239"/>
                </a:moveTo>
                <a:lnTo>
                  <a:pt x="507835" y="257239"/>
                </a:lnTo>
                <a:lnTo>
                  <a:pt x="507835" y="210770"/>
                </a:lnTo>
                <a:lnTo>
                  <a:pt x="507835" y="206490"/>
                </a:lnTo>
                <a:lnTo>
                  <a:pt x="507568" y="202870"/>
                </a:lnTo>
                <a:lnTo>
                  <a:pt x="507428" y="201397"/>
                </a:lnTo>
                <a:lnTo>
                  <a:pt x="507162" y="200063"/>
                </a:lnTo>
                <a:lnTo>
                  <a:pt x="506895" y="198857"/>
                </a:lnTo>
                <a:lnTo>
                  <a:pt x="506628" y="197917"/>
                </a:lnTo>
                <a:lnTo>
                  <a:pt x="505955" y="196444"/>
                </a:lnTo>
                <a:lnTo>
                  <a:pt x="505028" y="195237"/>
                </a:lnTo>
                <a:lnTo>
                  <a:pt x="504088" y="194031"/>
                </a:lnTo>
                <a:lnTo>
                  <a:pt x="502882" y="193231"/>
                </a:lnTo>
                <a:lnTo>
                  <a:pt x="501548" y="192558"/>
                </a:lnTo>
                <a:lnTo>
                  <a:pt x="500075" y="192024"/>
                </a:lnTo>
                <a:lnTo>
                  <a:pt x="498462" y="191758"/>
                </a:lnTo>
                <a:lnTo>
                  <a:pt x="496595" y="191618"/>
                </a:lnTo>
                <a:lnTo>
                  <a:pt x="494855" y="191758"/>
                </a:lnTo>
                <a:lnTo>
                  <a:pt x="493242" y="192024"/>
                </a:lnTo>
                <a:lnTo>
                  <a:pt x="491642" y="192697"/>
                </a:lnTo>
                <a:lnTo>
                  <a:pt x="490169" y="193358"/>
                </a:lnTo>
                <a:lnTo>
                  <a:pt x="488696" y="194437"/>
                </a:lnTo>
                <a:lnTo>
                  <a:pt x="487489" y="195644"/>
                </a:lnTo>
                <a:lnTo>
                  <a:pt x="486283" y="197117"/>
                </a:lnTo>
                <a:lnTo>
                  <a:pt x="485216" y="198857"/>
                </a:lnTo>
                <a:lnTo>
                  <a:pt x="484543" y="200457"/>
                </a:lnTo>
                <a:lnTo>
                  <a:pt x="483870" y="202070"/>
                </a:lnTo>
                <a:lnTo>
                  <a:pt x="483209" y="203810"/>
                </a:lnTo>
                <a:lnTo>
                  <a:pt x="482803" y="205550"/>
                </a:lnTo>
                <a:lnTo>
                  <a:pt x="482396" y="207429"/>
                </a:lnTo>
                <a:lnTo>
                  <a:pt x="482130" y="209436"/>
                </a:lnTo>
                <a:lnTo>
                  <a:pt x="482003" y="211443"/>
                </a:lnTo>
                <a:lnTo>
                  <a:pt x="482003" y="213589"/>
                </a:lnTo>
                <a:lnTo>
                  <a:pt x="482003" y="257239"/>
                </a:lnTo>
                <a:lnTo>
                  <a:pt x="470624" y="257239"/>
                </a:lnTo>
                <a:lnTo>
                  <a:pt x="470624" y="200457"/>
                </a:lnTo>
                <a:lnTo>
                  <a:pt x="470484" y="195771"/>
                </a:lnTo>
                <a:lnTo>
                  <a:pt x="470484" y="191618"/>
                </a:lnTo>
                <a:lnTo>
                  <a:pt x="470217" y="187871"/>
                </a:lnTo>
                <a:lnTo>
                  <a:pt x="469951" y="184531"/>
                </a:lnTo>
                <a:lnTo>
                  <a:pt x="481203" y="184531"/>
                </a:lnTo>
                <a:lnTo>
                  <a:pt x="481203" y="194437"/>
                </a:lnTo>
                <a:lnTo>
                  <a:pt x="482003" y="193091"/>
                </a:lnTo>
                <a:lnTo>
                  <a:pt x="482803" y="191758"/>
                </a:lnTo>
                <a:lnTo>
                  <a:pt x="483743" y="190551"/>
                </a:lnTo>
                <a:lnTo>
                  <a:pt x="484682" y="189484"/>
                </a:lnTo>
                <a:lnTo>
                  <a:pt x="485610" y="188405"/>
                </a:lnTo>
                <a:lnTo>
                  <a:pt x="486689" y="187465"/>
                </a:lnTo>
                <a:lnTo>
                  <a:pt x="487756" y="186665"/>
                </a:lnTo>
                <a:lnTo>
                  <a:pt x="488962" y="185865"/>
                </a:lnTo>
                <a:lnTo>
                  <a:pt x="490169" y="185192"/>
                </a:lnTo>
                <a:lnTo>
                  <a:pt x="491502" y="184658"/>
                </a:lnTo>
                <a:lnTo>
                  <a:pt x="492709" y="184125"/>
                </a:lnTo>
                <a:lnTo>
                  <a:pt x="494182" y="183719"/>
                </a:lnTo>
                <a:lnTo>
                  <a:pt x="495516" y="183325"/>
                </a:lnTo>
                <a:lnTo>
                  <a:pt x="496989" y="183185"/>
                </a:lnTo>
                <a:lnTo>
                  <a:pt x="498462" y="183058"/>
                </a:lnTo>
                <a:lnTo>
                  <a:pt x="500075" y="182918"/>
                </a:lnTo>
                <a:lnTo>
                  <a:pt x="502475" y="183058"/>
                </a:lnTo>
                <a:lnTo>
                  <a:pt x="504621" y="183325"/>
                </a:lnTo>
                <a:lnTo>
                  <a:pt x="506628" y="183719"/>
                </a:lnTo>
                <a:lnTo>
                  <a:pt x="508508" y="184392"/>
                </a:lnTo>
                <a:lnTo>
                  <a:pt x="510248" y="185192"/>
                </a:lnTo>
                <a:lnTo>
                  <a:pt x="511721" y="186131"/>
                </a:lnTo>
                <a:lnTo>
                  <a:pt x="513194" y="187338"/>
                </a:lnTo>
                <a:lnTo>
                  <a:pt x="514528" y="188672"/>
                </a:lnTo>
                <a:lnTo>
                  <a:pt x="515594" y="190145"/>
                </a:lnTo>
                <a:lnTo>
                  <a:pt x="516534" y="191758"/>
                </a:lnTo>
                <a:lnTo>
                  <a:pt x="517334" y="193637"/>
                </a:lnTo>
                <a:lnTo>
                  <a:pt x="518007" y="195644"/>
                </a:lnTo>
                <a:lnTo>
                  <a:pt x="518541" y="197917"/>
                </a:lnTo>
                <a:lnTo>
                  <a:pt x="518947" y="200330"/>
                </a:lnTo>
                <a:lnTo>
                  <a:pt x="519214" y="202870"/>
                </a:lnTo>
                <a:lnTo>
                  <a:pt x="519214" y="205550"/>
                </a:lnTo>
                <a:close/>
                <a:moveTo>
                  <a:pt x="42862" y="1014933"/>
                </a:moveTo>
                <a:moveTo>
                  <a:pt x="449745" y="257239"/>
                </a:moveTo>
                <a:lnTo>
                  <a:pt x="438366" y="257239"/>
                </a:lnTo>
                <a:lnTo>
                  <a:pt x="438226" y="247993"/>
                </a:lnTo>
                <a:lnTo>
                  <a:pt x="437299" y="249200"/>
                </a:lnTo>
                <a:lnTo>
                  <a:pt x="436486" y="250406"/>
                </a:lnTo>
                <a:lnTo>
                  <a:pt x="435559" y="251486"/>
                </a:lnTo>
                <a:lnTo>
                  <a:pt x="434479" y="252553"/>
                </a:lnTo>
                <a:lnTo>
                  <a:pt x="433552" y="253492"/>
                </a:lnTo>
                <a:lnTo>
                  <a:pt x="432473" y="254292"/>
                </a:lnTo>
                <a:lnTo>
                  <a:pt x="431406" y="255092"/>
                </a:lnTo>
                <a:lnTo>
                  <a:pt x="430339" y="255766"/>
                </a:lnTo>
                <a:lnTo>
                  <a:pt x="429133" y="256299"/>
                </a:lnTo>
                <a:lnTo>
                  <a:pt x="427926" y="256832"/>
                </a:lnTo>
                <a:lnTo>
                  <a:pt x="426720" y="257366"/>
                </a:lnTo>
                <a:lnTo>
                  <a:pt x="425386" y="257645"/>
                </a:lnTo>
                <a:lnTo>
                  <a:pt x="424040" y="258039"/>
                </a:lnTo>
                <a:lnTo>
                  <a:pt x="422706" y="258179"/>
                </a:lnTo>
                <a:lnTo>
                  <a:pt x="421360" y="258306"/>
                </a:lnTo>
                <a:lnTo>
                  <a:pt x="419900" y="258306"/>
                </a:lnTo>
                <a:lnTo>
                  <a:pt x="417487" y="258306"/>
                </a:lnTo>
                <a:lnTo>
                  <a:pt x="415340" y="258039"/>
                </a:lnTo>
                <a:lnTo>
                  <a:pt x="413207" y="257506"/>
                </a:lnTo>
                <a:lnTo>
                  <a:pt x="411327" y="256972"/>
                </a:lnTo>
                <a:lnTo>
                  <a:pt x="409587" y="256172"/>
                </a:lnTo>
                <a:lnTo>
                  <a:pt x="407987" y="255232"/>
                </a:lnTo>
                <a:lnTo>
                  <a:pt x="406641" y="254026"/>
                </a:lnTo>
                <a:lnTo>
                  <a:pt x="405307" y="252819"/>
                </a:lnTo>
                <a:lnTo>
                  <a:pt x="404101" y="251206"/>
                </a:lnTo>
                <a:lnTo>
                  <a:pt x="403161" y="249606"/>
                </a:lnTo>
                <a:lnTo>
                  <a:pt x="402361" y="247727"/>
                </a:lnTo>
                <a:lnTo>
                  <a:pt x="401688" y="245720"/>
                </a:lnTo>
                <a:lnTo>
                  <a:pt x="401155" y="243574"/>
                </a:lnTo>
                <a:lnTo>
                  <a:pt x="400748" y="241300"/>
                </a:lnTo>
                <a:lnTo>
                  <a:pt x="400481" y="238760"/>
                </a:lnTo>
                <a:lnTo>
                  <a:pt x="400481" y="235941"/>
                </a:lnTo>
                <a:lnTo>
                  <a:pt x="400481" y="184531"/>
                </a:lnTo>
                <a:lnTo>
                  <a:pt x="411861" y="184531"/>
                </a:lnTo>
                <a:lnTo>
                  <a:pt x="411861" y="230988"/>
                </a:lnTo>
                <a:lnTo>
                  <a:pt x="411861" y="235141"/>
                </a:lnTo>
                <a:lnTo>
                  <a:pt x="412127" y="238621"/>
                </a:lnTo>
                <a:lnTo>
                  <a:pt x="412394" y="240094"/>
                </a:lnTo>
                <a:lnTo>
                  <a:pt x="412661" y="241440"/>
                </a:lnTo>
                <a:lnTo>
                  <a:pt x="412928" y="242646"/>
                </a:lnTo>
                <a:lnTo>
                  <a:pt x="413207" y="243574"/>
                </a:lnTo>
                <a:lnTo>
                  <a:pt x="414007" y="245047"/>
                </a:lnTo>
                <a:lnTo>
                  <a:pt x="414807" y="246393"/>
                </a:lnTo>
                <a:lnTo>
                  <a:pt x="415747" y="247460"/>
                </a:lnTo>
                <a:lnTo>
                  <a:pt x="416953" y="248260"/>
                </a:lnTo>
                <a:lnTo>
                  <a:pt x="418287" y="248933"/>
                </a:lnTo>
                <a:lnTo>
                  <a:pt x="419900" y="249466"/>
                </a:lnTo>
                <a:lnTo>
                  <a:pt x="421500" y="249733"/>
                </a:lnTo>
                <a:lnTo>
                  <a:pt x="423380" y="249873"/>
                </a:lnTo>
                <a:lnTo>
                  <a:pt x="425120" y="249733"/>
                </a:lnTo>
                <a:lnTo>
                  <a:pt x="426720" y="249466"/>
                </a:lnTo>
                <a:lnTo>
                  <a:pt x="428193" y="249073"/>
                </a:lnTo>
                <a:lnTo>
                  <a:pt x="429526" y="248539"/>
                </a:lnTo>
                <a:lnTo>
                  <a:pt x="430873" y="247727"/>
                </a:lnTo>
                <a:lnTo>
                  <a:pt x="432079" y="246926"/>
                </a:lnTo>
                <a:lnTo>
                  <a:pt x="433006" y="245720"/>
                </a:lnTo>
                <a:lnTo>
                  <a:pt x="434086" y="244513"/>
                </a:lnTo>
                <a:lnTo>
                  <a:pt x="434886" y="243180"/>
                </a:lnTo>
                <a:lnTo>
                  <a:pt x="435559" y="241567"/>
                </a:lnTo>
                <a:lnTo>
                  <a:pt x="436219" y="239827"/>
                </a:lnTo>
                <a:lnTo>
                  <a:pt x="436765" y="237960"/>
                </a:lnTo>
                <a:lnTo>
                  <a:pt x="437032" y="235814"/>
                </a:lnTo>
                <a:lnTo>
                  <a:pt x="437426" y="233668"/>
                </a:lnTo>
                <a:lnTo>
                  <a:pt x="437565" y="231255"/>
                </a:lnTo>
                <a:lnTo>
                  <a:pt x="437565" y="228715"/>
                </a:lnTo>
                <a:lnTo>
                  <a:pt x="437565" y="184531"/>
                </a:lnTo>
                <a:lnTo>
                  <a:pt x="449072" y="184531"/>
                </a:lnTo>
                <a:lnTo>
                  <a:pt x="449072" y="241173"/>
                </a:lnTo>
                <a:lnTo>
                  <a:pt x="449211" y="245326"/>
                </a:lnTo>
                <a:lnTo>
                  <a:pt x="449211" y="249466"/>
                </a:lnTo>
                <a:lnTo>
                  <a:pt x="449478" y="253353"/>
                </a:lnTo>
                <a:close/>
                <a:moveTo>
                  <a:pt x="42862" y="1014933"/>
                </a:moveTo>
                <a:moveTo>
                  <a:pt x="383349" y="237287"/>
                </a:moveTo>
                <a:lnTo>
                  <a:pt x="383222" y="239827"/>
                </a:lnTo>
                <a:lnTo>
                  <a:pt x="382956" y="242240"/>
                </a:lnTo>
                <a:lnTo>
                  <a:pt x="382549" y="244513"/>
                </a:lnTo>
                <a:lnTo>
                  <a:pt x="381876" y="246520"/>
                </a:lnTo>
                <a:lnTo>
                  <a:pt x="381076" y="248539"/>
                </a:lnTo>
                <a:lnTo>
                  <a:pt x="380136" y="250279"/>
                </a:lnTo>
                <a:lnTo>
                  <a:pt x="378930" y="251752"/>
                </a:lnTo>
                <a:lnTo>
                  <a:pt x="377596" y="253226"/>
                </a:lnTo>
                <a:lnTo>
                  <a:pt x="376123" y="254419"/>
                </a:lnTo>
                <a:lnTo>
                  <a:pt x="374383" y="255499"/>
                </a:lnTo>
                <a:lnTo>
                  <a:pt x="372516" y="256439"/>
                </a:lnTo>
                <a:lnTo>
                  <a:pt x="370497" y="257099"/>
                </a:lnTo>
                <a:lnTo>
                  <a:pt x="368223" y="257772"/>
                </a:lnTo>
                <a:lnTo>
                  <a:pt x="365823" y="258179"/>
                </a:lnTo>
                <a:lnTo>
                  <a:pt x="363270" y="258445"/>
                </a:lnTo>
                <a:lnTo>
                  <a:pt x="360464" y="258445"/>
                </a:lnTo>
                <a:lnTo>
                  <a:pt x="357784" y="258445"/>
                </a:lnTo>
                <a:lnTo>
                  <a:pt x="355244" y="258179"/>
                </a:lnTo>
                <a:lnTo>
                  <a:pt x="352971" y="257645"/>
                </a:lnTo>
                <a:lnTo>
                  <a:pt x="350825" y="256972"/>
                </a:lnTo>
                <a:lnTo>
                  <a:pt x="348818" y="256172"/>
                </a:lnTo>
                <a:lnTo>
                  <a:pt x="346951" y="255232"/>
                </a:lnTo>
                <a:lnTo>
                  <a:pt x="345338" y="254026"/>
                </a:lnTo>
                <a:lnTo>
                  <a:pt x="343865" y="252553"/>
                </a:lnTo>
                <a:lnTo>
                  <a:pt x="342658" y="251079"/>
                </a:lnTo>
                <a:lnTo>
                  <a:pt x="341452" y="249339"/>
                </a:lnTo>
                <a:lnTo>
                  <a:pt x="340525" y="247333"/>
                </a:lnTo>
                <a:lnTo>
                  <a:pt x="339852" y="245326"/>
                </a:lnTo>
                <a:lnTo>
                  <a:pt x="339318" y="243040"/>
                </a:lnTo>
                <a:lnTo>
                  <a:pt x="338912" y="240500"/>
                </a:lnTo>
                <a:lnTo>
                  <a:pt x="338645" y="237821"/>
                </a:lnTo>
                <a:lnTo>
                  <a:pt x="338645" y="235014"/>
                </a:lnTo>
                <a:lnTo>
                  <a:pt x="350024" y="235014"/>
                </a:lnTo>
                <a:lnTo>
                  <a:pt x="350024" y="236081"/>
                </a:lnTo>
                <a:lnTo>
                  <a:pt x="350024" y="237020"/>
                </a:lnTo>
                <a:lnTo>
                  <a:pt x="350151" y="238087"/>
                </a:lnTo>
                <a:lnTo>
                  <a:pt x="350151" y="239027"/>
                </a:lnTo>
                <a:lnTo>
                  <a:pt x="350291" y="240360"/>
                </a:lnTo>
                <a:lnTo>
                  <a:pt x="350558" y="241707"/>
                </a:lnTo>
                <a:lnTo>
                  <a:pt x="350825" y="242913"/>
                </a:lnTo>
                <a:lnTo>
                  <a:pt x="351231" y="243980"/>
                </a:lnTo>
                <a:lnTo>
                  <a:pt x="351625" y="245047"/>
                </a:lnTo>
                <a:lnTo>
                  <a:pt x="352171" y="245987"/>
                </a:lnTo>
                <a:lnTo>
                  <a:pt x="352704" y="246787"/>
                </a:lnTo>
                <a:lnTo>
                  <a:pt x="353365" y="247600"/>
                </a:lnTo>
                <a:lnTo>
                  <a:pt x="354038" y="248260"/>
                </a:lnTo>
                <a:lnTo>
                  <a:pt x="354838" y="248806"/>
                </a:lnTo>
                <a:lnTo>
                  <a:pt x="355651" y="249339"/>
                </a:lnTo>
                <a:lnTo>
                  <a:pt x="356578" y="249733"/>
                </a:lnTo>
                <a:lnTo>
                  <a:pt x="357517" y="250013"/>
                </a:lnTo>
                <a:lnTo>
                  <a:pt x="358584" y="250279"/>
                </a:lnTo>
                <a:lnTo>
                  <a:pt x="359664" y="250406"/>
                </a:lnTo>
                <a:lnTo>
                  <a:pt x="360870" y="250406"/>
                </a:lnTo>
                <a:lnTo>
                  <a:pt x="362064" y="250406"/>
                </a:lnTo>
                <a:lnTo>
                  <a:pt x="363410" y="250279"/>
                </a:lnTo>
                <a:lnTo>
                  <a:pt x="364477" y="250013"/>
                </a:lnTo>
                <a:lnTo>
                  <a:pt x="365556" y="249733"/>
                </a:lnTo>
                <a:lnTo>
                  <a:pt x="366623" y="249339"/>
                </a:lnTo>
                <a:lnTo>
                  <a:pt x="367423" y="248806"/>
                </a:lnTo>
                <a:lnTo>
                  <a:pt x="368223" y="248260"/>
                </a:lnTo>
                <a:lnTo>
                  <a:pt x="369036" y="247600"/>
                </a:lnTo>
                <a:lnTo>
                  <a:pt x="369697" y="246787"/>
                </a:lnTo>
                <a:lnTo>
                  <a:pt x="370230" y="245987"/>
                </a:lnTo>
                <a:lnTo>
                  <a:pt x="370637" y="245047"/>
                </a:lnTo>
                <a:lnTo>
                  <a:pt x="371043" y="244120"/>
                </a:lnTo>
                <a:lnTo>
                  <a:pt x="371310" y="243040"/>
                </a:lnTo>
                <a:lnTo>
                  <a:pt x="371576" y="241834"/>
                </a:lnTo>
                <a:lnTo>
                  <a:pt x="371703" y="240500"/>
                </a:lnTo>
                <a:lnTo>
                  <a:pt x="371703" y="239154"/>
                </a:lnTo>
                <a:lnTo>
                  <a:pt x="371703" y="237681"/>
                </a:lnTo>
                <a:lnTo>
                  <a:pt x="371576" y="236347"/>
                </a:lnTo>
                <a:lnTo>
                  <a:pt x="371310" y="235014"/>
                </a:lnTo>
                <a:lnTo>
                  <a:pt x="370903" y="233807"/>
                </a:lnTo>
                <a:lnTo>
                  <a:pt x="370370" y="232601"/>
                </a:lnTo>
                <a:lnTo>
                  <a:pt x="369836" y="231521"/>
                </a:lnTo>
                <a:lnTo>
                  <a:pt x="369163" y="230594"/>
                </a:lnTo>
                <a:lnTo>
                  <a:pt x="368363" y="229654"/>
                </a:lnTo>
                <a:lnTo>
                  <a:pt x="366890" y="228448"/>
                </a:lnTo>
                <a:lnTo>
                  <a:pt x="364744" y="226975"/>
                </a:lnTo>
                <a:lnTo>
                  <a:pt x="362064" y="225235"/>
                </a:lnTo>
                <a:lnTo>
                  <a:pt x="358584" y="223355"/>
                </a:lnTo>
                <a:lnTo>
                  <a:pt x="354038" y="220815"/>
                </a:lnTo>
                <a:lnTo>
                  <a:pt x="350291" y="218542"/>
                </a:lnTo>
                <a:lnTo>
                  <a:pt x="347484" y="216662"/>
                </a:lnTo>
                <a:lnTo>
                  <a:pt x="345745" y="215189"/>
                </a:lnTo>
                <a:lnTo>
                  <a:pt x="344398" y="213983"/>
                </a:lnTo>
                <a:lnTo>
                  <a:pt x="343331" y="212509"/>
                </a:lnTo>
                <a:lnTo>
                  <a:pt x="342392" y="211036"/>
                </a:lnTo>
                <a:lnTo>
                  <a:pt x="341592" y="209436"/>
                </a:lnTo>
                <a:lnTo>
                  <a:pt x="340918" y="207696"/>
                </a:lnTo>
                <a:lnTo>
                  <a:pt x="340525" y="205817"/>
                </a:lnTo>
                <a:lnTo>
                  <a:pt x="340258" y="203937"/>
                </a:lnTo>
                <a:lnTo>
                  <a:pt x="340258" y="201803"/>
                </a:lnTo>
                <a:lnTo>
                  <a:pt x="340258" y="199517"/>
                </a:lnTo>
                <a:lnTo>
                  <a:pt x="340652" y="197384"/>
                </a:lnTo>
                <a:lnTo>
                  <a:pt x="341058" y="195504"/>
                </a:lnTo>
                <a:lnTo>
                  <a:pt x="341719" y="193637"/>
                </a:lnTo>
                <a:lnTo>
                  <a:pt x="342658" y="191885"/>
                </a:lnTo>
                <a:lnTo>
                  <a:pt x="343738" y="190284"/>
                </a:lnTo>
                <a:lnTo>
                  <a:pt x="344932" y="188811"/>
                </a:lnTo>
                <a:lnTo>
                  <a:pt x="346405" y="187605"/>
                </a:lnTo>
                <a:lnTo>
                  <a:pt x="347878" y="186538"/>
                </a:lnTo>
                <a:lnTo>
                  <a:pt x="349491" y="185598"/>
                </a:lnTo>
                <a:lnTo>
                  <a:pt x="351231" y="184798"/>
                </a:lnTo>
                <a:lnTo>
                  <a:pt x="353098" y="184125"/>
                </a:lnTo>
                <a:lnTo>
                  <a:pt x="355104" y="183592"/>
                </a:lnTo>
                <a:lnTo>
                  <a:pt x="357251" y="183325"/>
                </a:lnTo>
                <a:lnTo>
                  <a:pt x="359524" y="183058"/>
                </a:lnTo>
                <a:lnTo>
                  <a:pt x="361797" y="182918"/>
                </a:lnTo>
                <a:lnTo>
                  <a:pt x="364477" y="183058"/>
                </a:lnTo>
                <a:lnTo>
                  <a:pt x="367017" y="183325"/>
                </a:lnTo>
                <a:lnTo>
                  <a:pt x="369303" y="183719"/>
                </a:lnTo>
                <a:lnTo>
                  <a:pt x="371437" y="184252"/>
                </a:lnTo>
                <a:lnTo>
                  <a:pt x="373316" y="185065"/>
                </a:lnTo>
                <a:lnTo>
                  <a:pt x="375056" y="185865"/>
                </a:lnTo>
                <a:lnTo>
                  <a:pt x="376529" y="186932"/>
                </a:lnTo>
                <a:lnTo>
                  <a:pt x="377863" y="188278"/>
                </a:lnTo>
                <a:lnTo>
                  <a:pt x="378930" y="189611"/>
                </a:lnTo>
                <a:lnTo>
                  <a:pt x="379869" y="191224"/>
                </a:lnTo>
                <a:lnTo>
                  <a:pt x="380809" y="192964"/>
                </a:lnTo>
                <a:lnTo>
                  <a:pt x="381482" y="194971"/>
                </a:lnTo>
                <a:lnTo>
                  <a:pt x="382016" y="196977"/>
                </a:lnTo>
                <a:lnTo>
                  <a:pt x="382409" y="199390"/>
                </a:lnTo>
                <a:lnTo>
                  <a:pt x="382689" y="201803"/>
                </a:lnTo>
                <a:lnTo>
                  <a:pt x="382816" y="204483"/>
                </a:lnTo>
                <a:lnTo>
                  <a:pt x="371437" y="204483"/>
                </a:lnTo>
                <a:lnTo>
                  <a:pt x="371437" y="202743"/>
                </a:lnTo>
                <a:lnTo>
                  <a:pt x="371310" y="201270"/>
                </a:lnTo>
                <a:lnTo>
                  <a:pt x="371170" y="199797"/>
                </a:lnTo>
                <a:lnTo>
                  <a:pt x="370776" y="198450"/>
                </a:lnTo>
                <a:lnTo>
                  <a:pt x="370497" y="197244"/>
                </a:lnTo>
                <a:lnTo>
                  <a:pt x="370103" y="196177"/>
                </a:lnTo>
                <a:lnTo>
                  <a:pt x="369570" y="195237"/>
                </a:lnTo>
                <a:lnTo>
                  <a:pt x="368897" y="194298"/>
                </a:lnTo>
                <a:lnTo>
                  <a:pt x="368223" y="193497"/>
                </a:lnTo>
                <a:lnTo>
                  <a:pt x="367423" y="192824"/>
                </a:lnTo>
                <a:lnTo>
                  <a:pt x="366623" y="192164"/>
                </a:lnTo>
                <a:lnTo>
                  <a:pt x="365684" y="191758"/>
                </a:lnTo>
                <a:lnTo>
                  <a:pt x="364744" y="191351"/>
                </a:lnTo>
                <a:lnTo>
                  <a:pt x="363677" y="191084"/>
                </a:lnTo>
                <a:lnTo>
                  <a:pt x="362470" y="190958"/>
                </a:lnTo>
                <a:lnTo>
                  <a:pt x="361264" y="190958"/>
                </a:lnTo>
                <a:lnTo>
                  <a:pt x="360197" y="190958"/>
                </a:lnTo>
                <a:lnTo>
                  <a:pt x="359130" y="191084"/>
                </a:lnTo>
                <a:lnTo>
                  <a:pt x="358190" y="191224"/>
                </a:lnTo>
                <a:lnTo>
                  <a:pt x="357251" y="191618"/>
                </a:lnTo>
                <a:lnTo>
                  <a:pt x="356451" y="192024"/>
                </a:lnTo>
                <a:lnTo>
                  <a:pt x="355651" y="192431"/>
                </a:lnTo>
                <a:lnTo>
                  <a:pt x="354838" y="192964"/>
                </a:lnTo>
                <a:lnTo>
                  <a:pt x="354177" y="193637"/>
                </a:lnTo>
                <a:lnTo>
                  <a:pt x="353644" y="194298"/>
                </a:lnTo>
                <a:lnTo>
                  <a:pt x="353098" y="195098"/>
                </a:lnTo>
                <a:lnTo>
                  <a:pt x="352564" y="195911"/>
                </a:lnTo>
                <a:lnTo>
                  <a:pt x="352298" y="196850"/>
                </a:lnTo>
                <a:lnTo>
                  <a:pt x="351891" y="197777"/>
                </a:lnTo>
                <a:lnTo>
                  <a:pt x="351764" y="198717"/>
                </a:lnTo>
                <a:lnTo>
                  <a:pt x="351625" y="199797"/>
                </a:lnTo>
                <a:lnTo>
                  <a:pt x="351625" y="200864"/>
                </a:lnTo>
                <a:lnTo>
                  <a:pt x="351625" y="202070"/>
                </a:lnTo>
                <a:lnTo>
                  <a:pt x="351891" y="203137"/>
                </a:lnTo>
                <a:lnTo>
                  <a:pt x="352171" y="204343"/>
                </a:lnTo>
                <a:lnTo>
                  <a:pt x="352704" y="205410"/>
                </a:lnTo>
                <a:lnTo>
                  <a:pt x="353237" y="206350"/>
                </a:lnTo>
                <a:lnTo>
                  <a:pt x="353911" y="207429"/>
                </a:lnTo>
                <a:lnTo>
                  <a:pt x="354838" y="208357"/>
                </a:lnTo>
                <a:lnTo>
                  <a:pt x="355778" y="209169"/>
                </a:lnTo>
                <a:lnTo>
                  <a:pt x="357251" y="210376"/>
                </a:lnTo>
                <a:lnTo>
                  <a:pt x="359397" y="211849"/>
                </a:lnTo>
                <a:lnTo>
                  <a:pt x="362343" y="213589"/>
                </a:lnTo>
                <a:lnTo>
                  <a:pt x="365950" y="215596"/>
                </a:lnTo>
                <a:lnTo>
                  <a:pt x="370103" y="217869"/>
                </a:lnTo>
                <a:lnTo>
                  <a:pt x="373443" y="219875"/>
                </a:lnTo>
                <a:lnTo>
                  <a:pt x="374789" y="220942"/>
                </a:lnTo>
                <a:lnTo>
                  <a:pt x="376123" y="221882"/>
                </a:lnTo>
                <a:lnTo>
                  <a:pt x="377190" y="222822"/>
                </a:lnTo>
                <a:lnTo>
                  <a:pt x="378129" y="223622"/>
                </a:lnTo>
                <a:lnTo>
                  <a:pt x="379336" y="224968"/>
                </a:lnTo>
                <a:lnTo>
                  <a:pt x="380403" y="226568"/>
                </a:lnTo>
                <a:lnTo>
                  <a:pt x="381216" y="228042"/>
                </a:lnTo>
                <a:lnTo>
                  <a:pt x="382016" y="229781"/>
                </a:lnTo>
                <a:lnTo>
                  <a:pt x="382549" y="231521"/>
                </a:lnTo>
                <a:lnTo>
                  <a:pt x="382956" y="233401"/>
                </a:lnTo>
                <a:lnTo>
                  <a:pt x="383222" y="235281"/>
                </a:lnTo>
                <a:close/>
                <a:moveTo>
                  <a:pt x="62814" y="1014933"/>
                </a:moveTo>
                <a:moveTo>
                  <a:pt x="313487" y="214656"/>
                </a:moveTo>
                <a:lnTo>
                  <a:pt x="313347" y="209830"/>
                </a:lnTo>
                <a:lnTo>
                  <a:pt x="313080" y="205677"/>
                </a:lnTo>
                <a:lnTo>
                  <a:pt x="312813" y="203937"/>
                </a:lnTo>
                <a:lnTo>
                  <a:pt x="312547" y="202337"/>
                </a:lnTo>
                <a:lnTo>
                  <a:pt x="312280" y="200991"/>
                </a:lnTo>
                <a:lnTo>
                  <a:pt x="312013" y="199797"/>
                </a:lnTo>
                <a:lnTo>
                  <a:pt x="311607" y="198717"/>
                </a:lnTo>
                <a:lnTo>
                  <a:pt x="311201" y="197777"/>
                </a:lnTo>
                <a:lnTo>
                  <a:pt x="310807" y="196850"/>
                </a:lnTo>
                <a:lnTo>
                  <a:pt x="310273" y="196037"/>
                </a:lnTo>
                <a:lnTo>
                  <a:pt x="309740" y="195237"/>
                </a:lnTo>
                <a:lnTo>
                  <a:pt x="309194" y="194564"/>
                </a:lnTo>
                <a:lnTo>
                  <a:pt x="308534" y="193904"/>
                </a:lnTo>
                <a:lnTo>
                  <a:pt x="307860" y="193358"/>
                </a:lnTo>
                <a:lnTo>
                  <a:pt x="307187" y="192824"/>
                </a:lnTo>
                <a:lnTo>
                  <a:pt x="306387" y="192431"/>
                </a:lnTo>
                <a:lnTo>
                  <a:pt x="305587" y="192024"/>
                </a:lnTo>
                <a:lnTo>
                  <a:pt x="304787" y="191758"/>
                </a:lnTo>
                <a:lnTo>
                  <a:pt x="303847" y="191491"/>
                </a:lnTo>
                <a:lnTo>
                  <a:pt x="302907" y="191351"/>
                </a:lnTo>
                <a:lnTo>
                  <a:pt x="301968" y="191224"/>
                </a:lnTo>
                <a:lnTo>
                  <a:pt x="300901" y="191224"/>
                </a:lnTo>
                <a:lnTo>
                  <a:pt x="299428" y="191224"/>
                </a:lnTo>
                <a:lnTo>
                  <a:pt x="298094" y="191351"/>
                </a:lnTo>
                <a:lnTo>
                  <a:pt x="296748" y="191618"/>
                </a:lnTo>
                <a:lnTo>
                  <a:pt x="295681" y="192024"/>
                </a:lnTo>
                <a:lnTo>
                  <a:pt x="294475" y="192558"/>
                </a:lnTo>
                <a:lnTo>
                  <a:pt x="293408" y="193231"/>
                </a:lnTo>
                <a:lnTo>
                  <a:pt x="292468" y="193904"/>
                </a:lnTo>
                <a:lnTo>
                  <a:pt x="291668" y="194704"/>
                </a:lnTo>
                <a:lnTo>
                  <a:pt x="290855" y="195644"/>
                </a:lnTo>
                <a:lnTo>
                  <a:pt x="290055" y="196711"/>
                </a:lnTo>
                <a:lnTo>
                  <a:pt x="289522" y="197917"/>
                </a:lnTo>
                <a:lnTo>
                  <a:pt x="288988" y="199124"/>
                </a:lnTo>
                <a:lnTo>
                  <a:pt x="288455" y="200457"/>
                </a:lnTo>
                <a:lnTo>
                  <a:pt x="288048" y="202070"/>
                </a:lnTo>
                <a:lnTo>
                  <a:pt x="287782" y="203543"/>
                </a:lnTo>
                <a:lnTo>
                  <a:pt x="287515" y="205283"/>
                </a:lnTo>
                <a:lnTo>
                  <a:pt x="287248" y="207696"/>
                </a:lnTo>
                <a:lnTo>
                  <a:pt x="287109" y="210096"/>
                </a:lnTo>
                <a:lnTo>
                  <a:pt x="286982" y="212382"/>
                </a:lnTo>
                <a:lnTo>
                  <a:pt x="286982" y="214656"/>
                </a:lnTo>
                <a:close/>
                <a:moveTo>
                  <a:pt x="85445" y="1014933"/>
                </a:moveTo>
                <a:moveTo>
                  <a:pt x="324993" y="222415"/>
                </a:moveTo>
                <a:lnTo>
                  <a:pt x="286982" y="222415"/>
                </a:lnTo>
                <a:lnTo>
                  <a:pt x="286982" y="227381"/>
                </a:lnTo>
                <a:lnTo>
                  <a:pt x="286982" y="230048"/>
                </a:lnTo>
                <a:lnTo>
                  <a:pt x="286982" y="232461"/>
                </a:lnTo>
                <a:lnTo>
                  <a:pt x="287248" y="234874"/>
                </a:lnTo>
                <a:lnTo>
                  <a:pt x="287375" y="236881"/>
                </a:lnTo>
                <a:lnTo>
                  <a:pt x="287655" y="238760"/>
                </a:lnTo>
                <a:lnTo>
                  <a:pt x="288048" y="240500"/>
                </a:lnTo>
                <a:lnTo>
                  <a:pt x="288455" y="241973"/>
                </a:lnTo>
                <a:lnTo>
                  <a:pt x="288988" y="243307"/>
                </a:lnTo>
                <a:lnTo>
                  <a:pt x="289788" y="245047"/>
                </a:lnTo>
                <a:lnTo>
                  <a:pt x="290728" y="246393"/>
                </a:lnTo>
                <a:lnTo>
                  <a:pt x="291262" y="247066"/>
                </a:lnTo>
                <a:lnTo>
                  <a:pt x="291795" y="247600"/>
                </a:lnTo>
                <a:lnTo>
                  <a:pt x="292468" y="248133"/>
                </a:lnTo>
                <a:lnTo>
                  <a:pt x="293141" y="248666"/>
                </a:lnTo>
                <a:lnTo>
                  <a:pt x="293941" y="249073"/>
                </a:lnTo>
                <a:lnTo>
                  <a:pt x="294614" y="249466"/>
                </a:lnTo>
                <a:lnTo>
                  <a:pt x="295414" y="249733"/>
                </a:lnTo>
                <a:lnTo>
                  <a:pt x="296354" y="250013"/>
                </a:lnTo>
                <a:lnTo>
                  <a:pt x="298221" y="250279"/>
                </a:lnTo>
                <a:lnTo>
                  <a:pt x="300228" y="250406"/>
                </a:lnTo>
                <a:lnTo>
                  <a:pt x="301701" y="250406"/>
                </a:lnTo>
                <a:lnTo>
                  <a:pt x="303174" y="250139"/>
                </a:lnTo>
                <a:lnTo>
                  <a:pt x="304381" y="249873"/>
                </a:lnTo>
                <a:lnTo>
                  <a:pt x="305714" y="249466"/>
                </a:lnTo>
                <a:lnTo>
                  <a:pt x="306794" y="248806"/>
                </a:lnTo>
                <a:lnTo>
                  <a:pt x="307860" y="248133"/>
                </a:lnTo>
                <a:lnTo>
                  <a:pt x="308800" y="247333"/>
                </a:lnTo>
                <a:lnTo>
                  <a:pt x="309740" y="246393"/>
                </a:lnTo>
                <a:lnTo>
                  <a:pt x="310540" y="245326"/>
                </a:lnTo>
                <a:lnTo>
                  <a:pt x="311201" y="244120"/>
                </a:lnTo>
                <a:lnTo>
                  <a:pt x="311747" y="242913"/>
                </a:lnTo>
                <a:lnTo>
                  <a:pt x="312280" y="241440"/>
                </a:lnTo>
                <a:lnTo>
                  <a:pt x="312674" y="239827"/>
                </a:lnTo>
                <a:lnTo>
                  <a:pt x="312953" y="238227"/>
                </a:lnTo>
                <a:lnTo>
                  <a:pt x="313220" y="236347"/>
                </a:lnTo>
                <a:lnTo>
                  <a:pt x="313220" y="234468"/>
                </a:lnTo>
                <a:lnTo>
                  <a:pt x="324459" y="234468"/>
                </a:lnTo>
                <a:lnTo>
                  <a:pt x="324320" y="237414"/>
                </a:lnTo>
                <a:lnTo>
                  <a:pt x="323926" y="240094"/>
                </a:lnTo>
                <a:lnTo>
                  <a:pt x="323393" y="242646"/>
                </a:lnTo>
                <a:lnTo>
                  <a:pt x="322580" y="245047"/>
                </a:lnTo>
                <a:lnTo>
                  <a:pt x="321653" y="247193"/>
                </a:lnTo>
                <a:lnTo>
                  <a:pt x="320573" y="249200"/>
                </a:lnTo>
                <a:lnTo>
                  <a:pt x="319367" y="250940"/>
                </a:lnTo>
                <a:lnTo>
                  <a:pt x="317893" y="252553"/>
                </a:lnTo>
                <a:lnTo>
                  <a:pt x="316293" y="254026"/>
                </a:lnTo>
                <a:lnTo>
                  <a:pt x="314553" y="255232"/>
                </a:lnTo>
                <a:lnTo>
                  <a:pt x="312547" y="256299"/>
                </a:lnTo>
                <a:lnTo>
                  <a:pt x="310400" y="257099"/>
                </a:lnTo>
                <a:lnTo>
                  <a:pt x="308127" y="257772"/>
                </a:lnTo>
                <a:lnTo>
                  <a:pt x="305714" y="258306"/>
                </a:lnTo>
                <a:lnTo>
                  <a:pt x="303047" y="258572"/>
                </a:lnTo>
                <a:lnTo>
                  <a:pt x="300228" y="258572"/>
                </a:lnTo>
                <a:lnTo>
                  <a:pt x="298361" y="258572"/>
                </a:lnTo>
                <a:lnTo>
                  <a:pt x="296481" y="258445"/>
                </a:lnTo>
                <a:lnTo>
                  <a:pt x="294881" y="258306"/>
                </a:lnTo>
                <a:lnTo>
                  <a:pt x="293141" y="258039"/>
                </a:lnTo>
                <a:lnTo>
                  <a:pt x="291668" y="257645"/>
                </a:lnTo>
                <a:lnTo>
                  <a:pt x="290195" y="257239"/>
                </a:lnTo>
                <a:lnTo>
                  <a:pt x="288721" y="256705"/>
                </a:lnTo>
                <a:lnTo>
                  <a:pt x="287375" y="256032"/>
                </a:lnTo>
                <a:lnTo>
                  <a:pt x="286181" y="255359"/>
                </a:lnTo>
                <a:lnTo>
                  <a:pt x="284975" y="254699"/>
                </a:lnTo>
                <a:lnTo>
                  <a:pt x="283895" y="253759"/>
                </a:lnTo>
                <a:lnTo>
                  <a:pt x="282829" y="252819"/>
                </a:lnTo>
                <a:lnTo>
                  <a:pt x="281889" y="251879"/>
                </a:lnTo>
                <a:lnTo>
                  <a:pt x="280962" y="250813"/>
                </a:lnTo>
                <a:lnTo>
                  <a:pt x="280149" y="249606"/>
                </a:lnTo>
                <a:lnTo>
                  <a:pt x="279489" y="248400"/>
                </a:lnTo>
                <a:lnTo>
                  <a:pt x="278409" y="246393"/>
                </a:lnTo>
                <a:lnTo>
                  <a:pt x="277609" y="243980"/>
                </a:lnTo>
                <a:lnTo>
                  <a:pt x="276936" y="241300"/>
                </a:lnTo>
                <a:lnTo>
                  <a:pt x="276276" y="238354"/>
                </a:lnTo>
                <a:lnTo>
                  <a:pt x="275869" y="235141"/>
                </a:lnTo>
                <a:lnTo>
                  <a:pt x="275463" y="231661"/>
                </a:lnTo>
                <a:lnTo>
                  <a:pt x="275336" y="227914"/>
                </a:lnTo>
                <a:lnTo>
                  <a:pt x="275196" y="223762"/>
                </a:lnTo>
                <a:lnTo>
                  <a:pt x="275336" y="219075"/>
                </a:lnTo>
                <a:lnTo>
                  <a:pt x="275463" y="214783"/>
                </a:lnTo>
                <a:lnTo>
                  <a:pt x="275742" y="210770"/>
                </a:lnTo>
                <a:lnTo>
                  <a:pt x="276136" y="207150"/>
                </a:lnTo>
                <a:lnTo>
                  <a:pt x="276669" y="203937"/>
                </a:lnTo>
                <a:lnTo>
                  <a:pt x="277203" y="200991"/>
                </a:lnTo>
                <a:lnTo>
                  <a:pt x="278015" y="198323"/>
                </a:lnTo>
                <a:lnTo>
                  <a:pt x="278815" y="196037"/>
                </a:lnTo>
                <a:lnTo>
                  <a:pt x="279616" y="194437"/>
                </a:lnTo>
                <a:lnTo>
                  <a:pt x="280416" y="192964"/>
                </a:lnTo>
                <a:lnTo>
                  <a:pt x="281356" y="191618"/>
                </a:lnTo>
                <a:lnTo>
                  <a:pt x="282295" y="190284"/>
                </a:lnTo>
                <a:lnTo>
                  <a:pt x="283362" y="189218"/>
                </a:lnTo>
                <a:lnTo>
                  <a:pt x="284569" y="188138"/>
                </a:lnTo>
                <a:lnTo>
                  <a:pt x="285915" y="187071"/>
                </a:lnTo>
                <a:lnTo>
                  <a:pt x="287248" y="186271"/>
                </a:lnTo>
                <a:lnTo>
                  <a:pt x="288582" y="185458"/>
                </a:lnTo>
                <a:lnTo>
                  <a:pt x="290195" y="184798"/>
                </a:lnTo>
                <a:lnTo>
                  <a:pt x="291795" y="184252"/>
                </a:lnTo>
                <a:lnTo>
                  <a:pt x="293408" y="183858"/>
                </a:lnTo>
                <a:lnTo>
                  <a:pt x="295148" y="183452"/>
                </a:lnTo>
                <a:lnTo>
                  <a:pt x="297015" y="183185"/>
                </a:lnTo>
                <a:lnTo>
                  <a:pt x="299021" y="183058"/>
                </a:lnTo>
                <a:lnTo>
                  <a:pt x="301028" y="182918"/>
                </a:lnTo>
                <a:lnTo>
                  <a:pt x="302907" y="183058"/>
                </a:lnTo>
                <a:lnTo>
                  <a:pt x="304787" y="183185"/>
                </a:lnTo>
                <a:lnTo>
                  <a:pt x="306527" y="183325"/>
                </a:lnTo>
                <a:lnTo>
                  <a:pt x="308127" y="183719"/>
                </a:lnTo>
                <a:lnTo>
                  <a:pt x="309740" y="184125"/>
                </a:lnTo>
                <a:lnTo>
                  <a:pt x="311201" y="184658"/>
                </a:lnTo>
                <a:lnTo>
                  <a:pt x="312674" y="185192"/>
                </a:lnTo>
                <a:lnTo>
                  <a:pt x="314020" y="185865"/>
                </a:lnTo>
                <a:lnTo>
                  <a:pt x="315226" y="186665"/>
                </a:lnTo>
                <a:lnTo>
                  <a:pt x="316433" y="187465"/>
                </a:lnTo>
                <a:lnTo>
                  <a:pt x="317500" y="188405"/>
                </a:lnTo>
                <a:lnTo>
                  <a:pt x="318567" y="189484"/>
                </a:lnTo>
                <a:lnTo>
                  <a:pt x="319506" y="190551"/>
                </a:lnTo>
                <a:lnTo>
                  <a:pt x="320306" y="191758"/>
                </a:lnTo>
                <a:lnTo>
                  <a:pt x="321106" y="193091"/>
                </a:lnTo>
                <a:lnTo>
                  <a:pt x="321780" y="194437"/>
                </a:lnTo>
                <a:lnTo>
                  <a:pt x="322453" y="196444"/>
                </a:lnTo>
                <a:lnTo>
                  <a:pt x="323126" y="198717"/>
                </a:lnTo>
                <a:lnTo>
                  <a:pt x="323659" y="201397"/>
                </a:lnTo>
                <a:lnTo>
                  <a:pt x="324193" y="204204"/>
                </a:lnTo>
                <a:lnTo>
                  <a:pt x="324459" y="207556"/>
                </a:lnTo>
                <a:lnTo>
                  <a:pt x="324726" y="211036"/>
                </a:lnTo>
                <a:lnTo>
                  <a:pt x="324866" y="214922"/>
                </a:lnTo>
                <a:lnTo>
                  <a:pt x="324993" y="219075"/>
                </a:lnTo>
                <a:close/>
                <a:moveTo>
                  <a:pt x="77686" y="1014933"/>
                </a:moveTo>
                <a:moveTo>
                  <a:pt x="258330" y="180912"/>
                </a:moveTo>
                <a:lnTo>
                  <a:pt x="245884" y="180912"/>
                </a:lnTo>
                <a:lnTo>
                  <a:pt x="245884" y="179032"/>
                </a:lnTo>
                <a:lnTo>
                  <a:pt x="245757" y="176899"/>
                </a:lnTo>
                <a:lnTo>
                  <a:pt x="245618" y="174752"/>
                </a:lnTo>
                <a:lnTo>
                  <a:pt x="245224" y="172873"/>
                </a:lnTo>
                <a:lnTo>
                  <a:pt x="244818" y="171133"/>
                </a:lnTo>
                <a:lnTo>
                  <a:pt x="244284" y="169393"/>
                </a:lnTo>
                <a:lnTo>
                  <a:pt x="243611" y="167920"/>
                </a:lnTo>
                <a:lnTo>
                  <a:pt x="242671" y="166586"/>
                </a:lnTo>
                <a:lnTo>
                  <a:pt x="241731" y="165380"/>
                </a:lnTo>
                <a:lnTo>
                  <a:pt x="240665" y="164300"/>
                </a:lnTo>
                <a:lnTo>
                  <a:pt x="239458" y="163373"/>
                </a:lnTo>
                <a:lnTo>
                  <a:pt x="238125" y="162560"/>
                </a:lnTo>
                <a:lnTo>
                  <a:pt x="236651" y="161900"/>
                </a:lnTo>
                <a:lnTo>
                  <a:pt x="235051" y="161354"/>
                </a:lnTo>
                <a:lnTo>
                  <a:pt x="233311" y="161087"/>
                </a:lnTo>
                <a:lnTo>
                  <a:pt x="231432" y="160820"/>
                </a:lnTo>
                <a:lnTo>
                  <a:pt x="229425" y="160820"/>
                </a:lnTo>
                <a:lnTo>
                  <a:pt x="227812" y="160820"/>
                </a:lnTo>
                <a:lnTo>
                  <a:pt x="226212" y="160960"/>
                </a:lnTo>
                <a:lnTo>
                  <a:pt x="224739" y="161227"/>
                </a:lnTo>
                <a:lnTo>
                  <a:pt x="223266" y="161620"/>
                </a:lnTo>
                <a:lnTo>
                  <a:pt x="221932" y="162167"/>
                </a:lnTo>
                <a:lnTo>
                  <a:pt x="220726" y="162700"/>
                </a:lnTo>
                <a:lnTo>
                  <a:pt x="219519" y="163373"/>
                </a:lnTo>
                <a:lnTo>
                  <a:pt x="218313" y="164173"/>
                </a:lnTo>
                <a:lnTo>
                  <a:pt x="217246" y="165113"/>
                </a:lnTo>
                <a:lnTo>
                  <a:pt x="216306" y="166180"/>
                </a:lnTo>
                <a:lnTo>
                  <a:pt x="215366" y="167247"/>
                </a:lnTo>
                <a:lnTo>
                  <a:pt x="214566" y="168453"/>
                </a:lnTo>
                <a:lnTo>
                  <a:pt x="213766" y="169799"/>
                </a:lnTo>
                <a:lnTo>
                  <a:pt x="213093" y="171272"/>
                </a:lnTo>
                <a:lnTo>
                  <a:pt x="212420" y="172746"/>
                </a:lnTo>
                <a:lnTo>
                  <a:pt x="211887" y="174486"/>
                </a:lnTo>
                <a:lnTo>
                  <a:pt x="211353" y="176759"/>
                </a:lnTo>
                <a:lnTo>
                  <a:pt x="210820" y="179439"/>
                </a:lnTo>
                <a:lnTo>
                  <a:pt x="210413" y="182652"/>
                </a:lnTo>
                <a:lnTo>
                  <a:pt x="210020" y="186271"/>
                </a:lnTo>
                <a:lnTo>
                  <a:pt x="209753" y="190284"/>
                </a:lnTo>
                <a:lnTo>
                  <a:pt x="209613" y="194704"/>
                </a:lnTo>
                <a:lnTo>
                  <a:pt x="209473" y="199657"/>
                </a:lnTo>
                <a:lnTo>
                  <a:pt x="209473" y="205016"/>
                </a:lnTo>
                <a:lnTo>
                  <a:pt x="209473" y="210642"/>
                </a:lnTo>
                <a:lnTo>
                  <a:pt x="209613" y="215722"/>
                </a:lnTo>
                <a:lnTo>
                  <a:pt x="209753" y="220409"/>
                </a:lnTo>
                <a:lnTo>
                  <a:pt x="210020" y="224562"/>
                </a:lnTo>
                <a:lnTo>
                  <a:pt x="210413" y="228308"/>
                </a:lnTo>
                <a:lnTo>
                  <a:pt x="210820" y="231394"/>
                </a:lnTo>
                <a:lnTo>
                  <a:pt x="211353" y="234074"/>
                </a:lnTo>
                <a:lnTo>
                  <a:pt x="211887" y="236347"/>
                </a:lnTo>
                <a:lnTo>
                  <a:pt x="212420" y="237821"/>
                </a:lnTo>
                <a:lnTo>
                  <a:pt x="213093" y="239433"/>
                </a:lnTo>
                <a:lnTo>
                  <a:pt x="213766" y="240767"/>
                </a:lnTo>
                <a:lnTo>
                  <a:pt x="214566" y="241973"/>
                </a:lnTo>
                <a:lnTo>
                  <a:pt x="215366" y="243180"/>
                </a:lnTo>
                <a:lnTo>
                  <a:pt x="216306" y="244247"/>
                </a:lnTo>
                <a:lnTo>
                  <a:pt x="217373" y="245326"/>
                </a:lnTo>
                <a:lnTo>
                  <a:pt x="218452" y="246126"/>
                </a:lnTo>
                <a:lnTo>
                  <a:pt x="219646" y="246926"/>
                </a:lnTo>
                <a:lnTo>
                  <a:pt x="220853" y="247600"/>
                </a:lnTo>
                <a:lnTo>
                  <a:pt x="222199" y="248133"/>
                </a:lnTo>
                <a:lnTo>
                  <a:pt x="223532" y="248539"/>
                </a:lnTo>
                <a:lnTo>
                  <a:pt x="225145" y="248933"/>
                </a:lnTo>
                <a:lnTo>
                  <a:pt x="226618" y="249200"/>
                </a:lnTo>
                <a:lnTo>
                  <a:pt x="228358" y="249339"/>
                </a:lnTo>
                <a:lnTo>
                  <a:pt x="229959" y="249339"/>
                </a:lnTo>
                <a:lnTo>
                  <a:pt x="232232" y="249339"/>
                </a:lnTo>
                <a:lnTo>
                  <a:pt x="234239" y="249200"/>
                </a:lnTo>
                <a:lnTo>
                  <a:pt x="236385" y="248933"/>
                </a:lnTo>
                <a:lnTo>
                  <a:pt x="238252" y="248666"/>
                </a:lnTo>
                <a:lnTo>
                  <a:pt x="240271" y="248260"/>
                </a:lnTo>
                <a:lnTo>
                  <a:pt x="242011" y="247727"/>
                </a:lnTo>
                <a:lnTo>
                  <a:pt x="243878" y="247066"/>
                </a:lnTo>
                <a:lnTo>
                  <a:pt x="245618" y="246393"/>
                </a:lnTo>
                <a:lnTo>
                  <a:pt x="245618" y="212243"/>
                </a:lnTo>
                <a:lnTo>
                  <a:pt x="227546" y="212243"/>
                </a:lnTo>
                <a:lnTo>
                  <a:pt x="227546" y="202603"/>
                </a:lnTo>
                <a:lnTo>
                  <a:pt x="257530" y="202603"/>
                </a:lnTo>
                <a:lnTo>
                  <a:pt x="257530" y="254419"/>
                </a:lnTo>
                <a:lnTo>
                  <a:pt x="254051" y="255499"/>
                </a:lnTo>
                <a:lnTo>
                  <a:pt x="250710" y="256439"/>
                </a:lnTo>
                <a:lnTo>
                  <a:pt x="247231" y="257239"/>
                </a:lnTo>
                <a:lnTo>
                  <a:pt x="243878" y="257912"/>
                </a:lnTo>
                <a:lnTo>
                  <a:pt x="240538" y="258445"/>
                </a:lnTo>
                <a:lnTo>
                  <a:pt x="237058" y="258712"/>
                </a:lnTo>
                <a:lnTo>
                  <a:pt x="233705" y="258979"/>
                </a:lnTo>
                <a:lnTo>
                  <a:pt x="230365" y="259118"/>
                </a:lnTo>
                <a:lnTo>
                  <a:pt x="227685" y="258979"/>
                </a:lnTo>
                <a:lnTo>
                  <a:pt x="225006" y="258839"/>
                </a:lnTo>
                <a:lnTo>
                  <a:pt x="222593" y="258572"/>
                </a:lnTo>
                <a:lnTo>
                  <a:pt x="220319" y="258179"/>
                </a:lnTo>
                <a:lnTo>
                  <a:pt x="218046" y="257645"/>
                </a:lnTo>
                <a:lnTo>
                  <a:pt x="216039" y="256972"/>
                </a:lnTo>
                <a:lnTo>
                  <a:pt x="214033" y="256172"/>
                </a:lnTo>
                <a:lnTo>
                  <a:pt x="212153" y="255359"/>
                </a:lnTo>
                <a:lnTo>
                  <a:pt x="210413" y="254292"/>
                </a:lnTo>
                <a:lnTo>
                  <a:pt x="208813" y="253226"/>
                </a:lnTo>
                <a:lnTo>
                  <a:pt x="207340" y="252019"/>
                </a:lnTo>
                <a:lnTo>
                  <a:pt x="205867" y="250673"/>
                </a:lnTo>
                <a:lnTo>
                  <a:pt x="204660" y="249200"/>
                </a:lnTo>
                <a:lnTo>
                  <a:pt x="203454" y="247600"/>
                </a:lnTo>
                <a:lnTo>
                  <a:pt x="202387" y="245860"/>
                </a:lnTo>
                <a:lnTo>
                  <a:pt x="201447" y="244120"/>
                </a:lnTo>
                <a:lnTo>
                  <a:pt x="200914" y="242646"/>
                </a:lnTo>
                <a:lnTo>
                  <a:pt x="200380" y="241173"/>
                </a:lnTo>
                <a:lnTo>
                  <a:pt x="199847" y="239560"/>
                </a:lnTo>
                <a:lnTo>
                  <a:pt x="199440" y="237821"/>
                </a:lnTo>
                <a:lnTo>
                  <a:pt x="198640" y="233807"/>
                </a:lnTo>
                <a:lnTo>
                  <a:pt x="197967" y="229248"/>
                </a:lnTo>
                <a:lnTo>
                  <a:pt x="197434" y="224295"/>
                </a:lnTo>
                <a:lnTo>
                  <a:pt x="197028" y="218669"/>
                </a:lnTo>
                <a:lnTo>
                  <a:pt x="196761" y="212509"/>
                </a:lnTo>
                <a:lnTo>
                  <a:pt x="196761" y="205677"/>
                </a:lnTo>
                <a:lnTo>
                  <a:pt x="196761" y="198984"/>
                </a:lnTo>
                <a:lnTo>
                  <a:pt x="197028" y="192824"/>
                </a:lnTo>
                <a:lnTo>
                  <a:pt x="197434" y="187198"/>
                </a:lnTo>
                <a:lnTo>
                  <a:pt x="197967" y="181979"/>
                </a:lnTo>
                <a:lnTo>
                  <a:pt x="198640" y="177432"/>
                </a:lnTo>
                <a:lnTo>
                  <a:pt x="199440" y="173406"/>
                </a:lnTo>
                <a:lnTo>
                  <a:pt x="199974" y="171539"/>
                </a:lnTo>
                <a:lnTo>
                  <a:pt x="200507" y="169799"/>
                </a:lnTo>
                <a:lnTo>
                  <a:pt x="201053" y="168326"/>
                </a:lnTo>
                <a:lnTo>
                  <a:pt x="201587" y="166853"/>
                </a:lnTo>
                <a:lnTo>
                  <a:pt x="202514" y="164973"/>
                </a:lnTo>
                <a:lnTo>
                  <a:pt x="203593" y="163094"/>
                </a:lnTo>
                <a:lnTo>
                  <a:pt x="204660" y="161494"/>
                </a:lnTo>
                <a:lnTo>
                  <a:pt x="205994" y="159881"/>
                </a:lnTo>
                <a:lnTo>
                  <a:pt x="207340" y="158407"/>
                </a:lnTo>
                <a:lnTo>
                  <a:pt x="208813" y="157214"/>
                </a:lnTo>
                <a:lnTo>
                  <a:pt x="210286" y="156007"/>
                </a:lnTo>
                <a:lnTo>
                  <a:pt x="212026" y="154928"/>
                </a:lnTo>
                <a:lnTo>
                  <a:pt x="213766" y="153988"/>
                </a:lnTo>
                <a:lnTo>
                  <a:pt x="215633" y="153188"/>
                </a:lnTo>
                <a:lnTo>
                  <a:pt x="217640" y="152527"/>
                </a:lnTo>
                <a:lnTo>
                  <a:pt x="219786" y="151981"/>
                </a:lnTo>
                <a:lnTo>
                  <a:pt x="222059" y="151587"/>
                </a:lnTo>
                <a:lnTo>
                  <a:pt x="224332" y="151181"/>
                </a:lnTo>
                <a:lnTo>
                  <a:pt x="226745" y="151054"/>
                </a:lnTo>
                <a:lnTo>
                  <a:pt x="229285" y="150914"/>
                </a:lnTo>
                <a:lnTo>
                  <a:pt x="232765" y="151054"/>
                </a:lnTo>
                <a:lnTo>
                  <a:pt x="236118" y="151448"/>
                </a:lnTo>
                <a:lnTo>
                  <a:pt x="239192" y="151981"/>
                </a:lnTo>
                <a:lnTo>
                  <a:pt x="242011" y="152794"/>
                </a:lnTo>
                <a:lnTo>
                  <a:pt x="243344" y="153188"/>
                </a:lnTo>
                <a:lnTo>
                  <a:pt x="244678" y="153721"/>
                </a:lnTo>
                <a:lnTo>
                  <a:pt x="245884" y="154394"/>
                </a:lnTo>
                <a:lnTo>
                  <a:pt x="246964" y="154928"/>
                </a:lnTo>
                <a:lnTo>
                  <a:pt x="248158" y="155740"/>
                </a:lnTo>
                <a:lnTo>
                  <a:pt x="249237" y="156401"/>
                </a:lnTo>
                <a:lnTo>
                  <a:pt x="250164" y="157214"/>
                </a:lnTo>
                <a:lnTo>
                  <a:pt x="251104" y="158141"/>
                </a:lnTo>
                <a:lnTo>
                  <a:pt x="252044" y="159081"/>
                </a:lnTo>
                <a:lnTo>
                  <a:pt x="252844" y="160020"/>
                </a:lnTo>
                <a:lnTo>
                  <a:pt x="253657" y="161087"/>
                </a:lnTo>
                <a:lnTo>
                  <a:pt x="254317" y="162167"/>
                </a:lnTo>
                <a:lnTo>
                  <a:pt x="254990" y="163233"/>
                </a:lnTo>
                <a:lnTo>
                  <a:pt x="255524" y="164440"/>
                </a:lnTo>
                <a:lnTo>
                  <a:pt x="256057" y="165773"/>
                </a:lnTo>
                <a:lnTo>
                  <a:pt x="256590" y="166980"/>
                </a:lnTo>
                <a:lnTo>
                  <a:pt x="256997" y="168453"/>
                </a:lnTo>
                <a:lnTo>
                  <a:pt x="257403" y="169799"/>
                </a:lnTo>
                <a:lnTo>
                  <a:pt x="257670" y="171272"/>
                </a:lnTo>
                <a:lnTo>
                  <a:pt x="257937" y="172873"/>
                </a:lnTo>
                <a:lnTo>
                  <a:pt x="258330" y="176086"/>
                </a:lnTo>
                <a:lnTo>
                  <a:pt x="258330" y="179566"/>
                </a:lnTo>
                <a:close/>
                <a:moveTo>
                  <a:pt x="119189" y="1014933"/>
                </a:moveTo>
                <a:moveTo>
                  <a:pt x="149517" y="194031"/>
                </a:moveTo>
                <a:lnTo>
                  <a:pt x="148044" y="193904"/>
                </a:lnTo>
                <a:lnTo>
                  <a:pt x="147104" y="193764"/>
                </a:lnTo>
                <a:lnTo>
                  <a:pt x="145097" y="193904"/>
                </a:lnTo>
                <a:lnTo>
                  <a:pt x="143218" y="194031"/>
                </a:lnTo>
                <a:lnTo>
                  <a:pt x="141478" y="194437"/>
                </a:lnTo>
                <a:lnTo>
                  <a:pt x="139878" y="194971"/>
                </a:lnTo>
                <a:lnTo>
                  <a:pt x="138404" y="195771"/>
                </a:lnTo>
                <a:lnTo>
                  <a:pt x="137071" y="196571"/>
                </a:lnTo>
                <a:lnTo>
                  <a:pt x="135864" y="197650"/>
                </a:lnTo>
                <a:lnTo>
                  <a:pt x="134785" y="198857"/>
                </a:lnTo>
                <a:lnTo>
                  <a:pt x="133718" y="200190"/>
                </a:lnTo>
                <a:lnTo>
                  <a:pt x="132918" y="201537"/>
                </a:lnTo>
                <a:lnTo>
                  <a:pt x="132245" y="203137"/>
                </a:lnTo>
                <a:lnTo>
                  <a:pt x="131711" y="204750"/>
                </a:lnTo>
                <a:lnTo>
                  <a:pt x="131178" y="206490"/>
                </a:lnTo>
                <a:lnTo>
                  <a:pt x="130911" y="208229"/>
                </a:lnTo>
                <a:lnTo>
                  <a:pt x="130645" y="210236"/>
                </a:lnTo>
                <a:lnTo>
                  <a:pt x="130645" y="212243"/>
                </a:lnTo>
                <a:lnTo>
                  <a:pt x="130645" y="257239"/>
                </a:lnTo>
                <a:lnTo>
                  <a:pt x="119126" y="257239"/>
                </a:lnTo>
                <a:lnTo>
                  <a:pt x="119126" y="197777"/>
                </a:lnTo>
                <a:lnTo>
                  <a:pt x="119126" y="194171"/>
                </a:lnTo>
                <a:lnTo>
                  <a:pt x="118999" y="190818"/>
                </a:lnTo>
                <a:lnTo>
                  <a:pt x="118859" y="187605"/>
                </a:lnTo>
                <a:lnTo>
                  <a:pt x="118732" y="184531"/>
                </a:lnTo>
                <a:lnTo>
                  <a:pt x="129845" y="184531"/>
                </a:lnTo>
                <a:lnTo>
                  <a:pt x="129845" y="194031"/>
                </a:lnTo>
                <a:lnTo>
                  <a:pt x="130645" y="192697"/>
                </a:lnTo>
                <a:lnTo>
                  <a:pt x="131445" y="191491"/>
                </a:lnTo>
                <a:lnTo>
                  <a:pt x="132384" y="190411"/>
                </a:lnTo>
                <a:lnTo>
                  <a:pt x="133324" y="189345"/>
                </a:lnTo>
                <a:lnTo>
                  <a:pt x="134251" y="188278"/>
                </a:lnTo>
                <a:lnTo>
                  <a:pt x="135331" y="187338"/>
                </a:lnTo>
                <a:lnTo>
                  <a:pt x="136398" y="186538"/>
                </a:lnTo>
                <a:lnTo>
                  <a:pt x="137465" y="185865"/>
                </a:lnTo>
                <a:lnTo>
                  <a:pt x="138671" y="185192"/>
                </a:lnTo>
                <a:lnTo>
                  <a:pt x="139878" y="184658"/>
                </a:lnTo>
                <a:lnTo>
                  <a:pt x="141211" y="184252"/>
                </a:lnTo>
                <a:lnTo>
                  <a:pt x="142418" y="183858"/>
                </a:lnTo>
                <a:lnTo>
                  <a:pt x="143891" y="183452"/>
                </a:lnTo>
                <a:lnTo>
                  <a:pt x="145364" y="183325"/>
                </a:lnTo>
                <a:lnTo>
                  <a:pt x="146837" y="183185"/>
                </a:lnTo>
                <a:lnTo>
                  <a:pt x="148310" y="183058"/>
                </a:lnTo>
                <a:lnTo>
                  <a:pt x="148577" y="183325"/>
                </a:lnTo>
                <a:lnTo>
                  <a:pt x="148844" y="183858"/>
                </a:lnTo>
                <a:lnTo>
                  <a:pt x="148983" y="184658"/>
                </a:lnTo>
                <a:lnTo>
                  <a:pt x="149250" y="185865"/>
                </a:lnTo>
                <a:lnTo>
                  <a:pt x="149377" y="189345"/>
                </a:lnTo>
                <a:close/>
                <a:moveTo>
                  <a:pt x="106070" y="1014933"/>
                </a:moveTo>
                <a:moveTo>
                  <a:pt x="67729" y="167793"/>
                </a:moveTo>
                <a:lnTo>
                  <a:pt x="57023" y="167793"/>
                </a:lnTo>
                <a:lnTo>
                  <a:pt x="57023" y="153988"/>
                </a:lnTo>
                <a:lnTo>
                  <a:pt x="67729" y="153988"/>
                </a:lnTo>
                <a:close/>
                <a:moveTo>
                  <a:pt x="132308" y="1014933"/>
                </a:moveTo>
                <a:moveTo>
                  <a:pt x="90348" y="167793"/>
                </a:moveTo>
                <a:lnTo>
                  <a:pt x="79375" y="167793"/>
                </a:lnTo>
                <a:lnTo>
                  <a:pt x="79375" y="153988"/>
                </a:lnTo>
                <a:lnTo>
                  <a:pt x="90348" y="153988"/>
                </a:lnTo>
                <a:close/>
                <a:moveTo>
                  <a:pt x="132308" y="1014933"/>
                </a:moveTo>
                <a:moveTo>
                  <a:pt x="98387" y="257239"/>
                </a:moveTo>
                <a:lnTo>
                  <a:pt x="87007" y="257239"/>
                </a:lnTo>
                <a:lnTo>
                  <a:pt x="86868" y="247993"/>
                </a:lnTo>
                <a:lnTo>
                  <a:pt x="85941" y="249200"/>
                </a:lnTo>
                <a:lnTo>
                  <a:pt x="85128" y="250406"/>
                </a:lnTo>
                <a:lnTo>
                  <a:pt x="84201" y="251486"/>
                </a:lnTo>
                <a:lnTo>
                  <a:pt x="83261" y="252553"/>
                </a:lnTo>
                <a:lnTo>
                  <a:pt x="82181" y="253492"/>
                </a:lnTo>
                <a:lnTo>
                  <a:pt x="81115" y="254292"/>
                </a:lnTo>
                <a:lnTo>
                  <a:pt x="80048" y="255092"/>
                </a:lnTo>
                <a:lnTo>
                  <a:pt x="78968" y="255766"/>
                </a:lnTo>
                <a:lnTo>
                  <a:pt x="77774" y="256299"/>
                </a:lnTo>
                <a:lnTo>
                  <a:pt x="76568" y="256832"/>
                </a:lnTo>
                <a:lnTo>
                  <a:pt x="75362" y="257366"/>
                </a:lnTo>
                <a:lnTo>
                  <a:pt x="74028" y="257645"/>
                </a:lnTo>
                <a:lnTo>
                  <a:pt x="72682" y="258039"/>
                </a:lnTo>
                <a:lnTo>
                  <a:pt x="71348" y="258179"/>
                </a:lnTo>
                <a:lnTo>
                  <a:pt x="70002" y="258306"/>
                </a:lnTo>
                <a:lnTo>
                  <a:pt x="68529" y="258306"/>
                </a:lnTo>
                <a:lnTo>
                  <a:pt x="66129" y="258306"/>
                </a:lnTo>
                <a:lnTo>
                  <a:pt x="63982" y="258039"/>
                </a:lnTo>
                <a:lnTo>
                  <a:pt x="61976" y="257506"/>
                </a:lnTo>
                <a:lnTo>
                  <a:pt x="59969" y="256972"/>
                </a:lnTo>
                <a:lnTo>
                  <a:pt x="58229" y="256172"/>
                </a:lnTo>
                <a:lnTo>
                  <a:pt x="56616" y="255232"/>
                </a:lnTo>
                <a:lnTo>
                  <a:pt x="55283" y="254026"/>
                </a:lnTo>
                <a:lnTo>
                  <a:pt x="53949" y="252819"/>
                </a:lnTo>
                <a:lnTo>
                  <a:pt x="52870" y="251206"/>
                </a:lnTo>
                <a:lnTo>
                  <a:pt x="51803" y="249606"/>
                </a:lnTo>
                <a:lnTo>
                  <a:pt x="51003" y="247727"/>
                </a:lnTo>
                <a:lnTo>
                  <a:pt x="50330" y="245720"/>
                </a:lnTo>
                <a:lnTo>
                  <a:pt x="49796" y="243574"/>
                </a:lnTo>
                <a:lnTo>
                  <a:pt x="49390" y="241300"/>
                </a:lnTo>
                <a:lnTo>
                  <a:pt x="49123" y="238760"/>
                </a:lnTo>
                <a:lnTo>
                  <a:pt x="49123" y="235941"/>
                </a:lnTo>
                <a:lnTo>
                  <a:pt x="49123" y="184531"/>
                </a:lnTo>
                <a:lnTo>
                  <a:pt x="60502" y="184531"/>
                </a:lnTo>
                <a:lnTo>
                  <a:pt x="60502" y="230988"/>
                </a:lnTo>
                <a:lnTo>
                  <a:pt x="60502" y="235141"/>
                </a:lnTo>
                <a:lnTo>
                  <a:pt x="60769" y="238621"/>
                </a:lnTo>
                <a:lnTo>
                  <a:pt x="61036" y="240094"/>
                </a:lnTo>
                <a:lnTo>
                  <a:pt x="61303" y="241440"/>
                </a:lnTo>
                <a:lnTo>
                  <a:pt x="61569" y="242646"/>
                </a:lnTo>
                <a:lnTo>
                  <a:pt x="61976" y="243574"/>
                </a:lnTo>
                <a:lnTo>
                  <a:pt x="62649" y="245047"/>
                </a:lnTo>
                <a:lnTo>
                  <a:pt x="63449" y="246393"/>
                </a:lnTo>
                <a:lnTo>
                  <a:pt x="64516" y="247460"/>
                </a:lnTo>
                <a:lnTo>
                  <a:pt x="65595" y="248260"/>
                </a:lnTo>
                <a:lnTo>
                  <a:pt x="66929" y="248933"/>
                </a:lnTo>
                <a:lnTo>
                  <a:pt x="68529" y="249466"/>
                </a:lnTo>
                <a:lnTo>
                  <a:pt x="70142" y="249733"/>
                </a:lnTo>
                <a:lnTo>
                  <a:pt x="72009" y="249873"/>
                </a:lnTo>
                <a:lnTo>
                  <a:pt x="73749" y="249733"/>
                </a:lnTo>
                <a:lnTo>
                  <a:pt x="75362" y="249466"/>
                </a:lnTo>
                <a:lnTo>
                  <a:pt x="76835" y="249073"/>
                </a:lnTo>
                <a:lnTo>
                  <a:pt x="78168" y="248539"/>
                </a:lnTo>
                <a:lnTo>
                  <a:pt x="79514" y="247727"/>
                </a:lnTo>
                <a:lnTo>
                  <a:pt x="80721" y="246926"/>
                </a:lnTo>
                <a:lnTo>
                  <a:pt x="81788" y="245720"/>
                </a:lnTo>
                <a:lnTo>
                  <a:pt x="82727" y="244513"/>
                </a:lnTo>
                <a:lnTo>
                  <a:pt x="83528" y="243180"/>
                </a:lnTo>
                <a:lnTo>
                  <a:pt x="84201" y="241567"/>
                </a:lnTo>
                <a:lnTo>
                  <a:pt x="84861" y="239827"/>
                </a:lnTo>
                <a:lnTo>
                  <a:pt x="85394" y="237960"/>
                </a:lnTo>
                <a:lnTo>
                  <a:pt x="85801" y="235814"/>
                </a:lnTo>
                <a:lnTo>
                  <a:pt x="86068" y="233668"/>
                </a:lnTo>
                <a:lnTo>
                  <a:pt x="86207" y="231255"/>
                </a:lnTo>
                <a:lnTo>
                  <a:pt x="86207" y="228715"/>
                </a:lnTo>
                <a:lnTo>
                  <a:pt x="86207" y="184531"/>
                </a:lnTo>
                <a:lnTo>
                  <a:pt x="97713" y="184531"/>
                </a:lnTo>
                <a:lnTo>
                  <a:pt x="97713" y="241173"/>
                </a:lnTo>
                <a:lnTo>
                  <a:pt x="97853" y="245326"/>
                </a:lnTo>
                <a:lnTo>
                  <a:pt x="97980" y="249466"/>
                </a:lnTo>
                <a:lnTo>
                  <a:pt x="98120" y="253353"/>
                </a:lnTo>
                <a:close/>
                <a:moveTo>
                  <a:pt x="42862" y="1014933"/>
                </a:moveTo>
                <a:moveTo>
                  <a:pt x="34798" y="161494"/>
                </a:moveTo>
                <a:lnTo>
                  <a:pt x="33998" y="161494"/>
                </a:lnTo>
                <a:lnTo>
                  <a:pt x="33058" y="161354"/>
                </a:lnTo>
                <a:lnTo>
                  <a:pt x="31864" y="161354"/>
                </a:lnTo>
                <a:lnTo>
                  <a:pt x="30391" y="161354"/>
                </a:lnTo>
                <a:lnTo>
                  <a:pt x="29045" y="161354"/>
                </a:lnTo>
                <a:lnTo>
                  <a:pt x="27978" y="161620"/>
                </a:lnTo>
                <a:lnTo>
                  <a:pt x="26911" y="161900"/>
                </a:lnTo>
                <a:lnTo>
                  <a:pt x="25831" y="162294"/>
                </a:lnTo>
                <a:lnTo>
                  <a:pt x="25031" y="162827"/>
                </a:lnTo>
                <a:lnTo>
                  <a:pt x="24358" y="163500"/>
                </a:lnTo>
                <a:lnTo>
                  <a:pt x="23698" y="164300"/>
                </a:lnTo>
                <a:lnTo>
                  <a:pt x="23165" y="165240"/>
                </a:lnTo>
                <a:lnTo>
                  <a:pt x="22618" y="166853"/>
                </a:lnTo>
                <a:lnTo>
                  <a:pt x="22352" y="168859"/>
                </a:lnTo>
                <a:lnTo>
                  <a:pt x="22085" y="171272"/>
                </a:lnTo>
                <a:lnTo>
                  <a:pt x="21958" y="174079"/>
                </a:lnTo>
                <a:lnTo>
                  <a:pt x="21958" y="184531"/>
                </a:lnTo>
                <a:lnTo>
                  <a:pt x="34404" y="184531"/>
                </a:lnTo>
                <a:lnTo>
                  <a:pt x="34404" y="192964"/>
                </a:lnTo>
                <a:lnTo>
                  <a:pt x="21958" y="192964"/>
                </a:lnTo>
                <a:lnTo>
                  <a:pt x="21958" y="257239"/>
                </a:lnTo>
                <a:lnTo>
                  <a:pt x="10579" y="257239"/>
                </a:lnTo>
                <a:lnTo>
                  <a:pt x="10579" y="192964"/>
                </a:lnTo>
                <a:lnTo>
                  <a:pt x="0" y="192964"/>
                </a:lnTo>
                <a:lnTo>
                  <a:pt x="0" y="184531"/>
                </a:lnTo>
                <a:lnTo>
                  <a:pt x="10579" y="184531"/>
                </a:lnTo>
                <a:lnTo>
                  <a:pt x="10579" y="176619"/>
                </a:lnTo>
                <a:lnTo>
                  <a:pt x="10706" y="173812"/>
                </a:lnTo>
                <a:lnTo>
                  <a:pt x="10845" y="171133"/>
                </a:lnTo>
                <a:lnTo>
                  <a:pt x="10973" y="168720"/>
                </a:lnTo>
                <a:lnTo>
                  <a:pt x="11379" y="166447"/>
                </a:lnTo>
                <a:lnTo>
                  <a:pt x="11785" y="164440"/>
                </a:lnTo>
                <a:lnTo>
                  <a:pt x="12179" y="162700"/>
                </a:lnTo>
                <a:lnTo>
                  <a:pt x="12852" y="161087"/>
                </a:lnTo>
                <a:lnTo>
                  <a:pt x="13525" y="159754"/>
                </a:lnTo>
                <a:lnTo>
                  <a:pt x="14059" y="158814"/>
                </a:lnTo>
                <a:lnTo>
                  <a:pt x="14592" y="158014"/>
                </a:lnTo>
                <a:lnTo>
                  <a:pt x="15265" y="157214"/>
                </a:lnTo>
                <a:lnTo>
                  <a:pt x="15926" y="156541"/>
                </a:lnTo>
                <a:lnTo>
                  <a:pt x="16738" y="155867"/>
                </a:lnTo>
                <a:lnTo>
                  <a:pt x="17538" y="155194"/>
                </a:lnTo>
                <a:lnTo>
                  <a:pt x="18478" y="154661"/>
                </a:lnTo>
                <a:lnTo>
                  <a:pt x="19405" y="154128"/>
                </a:lnTo>
                <a:lnTo>
                  <a:pt x="20345" y="153721"/>
                </a:lnTo>
                <a:lnTo>
                  <a:pt x="21425" y="153327"/>
                </a:lnTo>
                <a:lnTo>
                  <a:pt x="22618" y="153061"/>
                </a:lnTo>
                <a:lnTo>
                  <a:pt x="23825" y="152794"/>
                </a:lnTo>
                <a:lnTo>
                  <a:pt x="26238" y="152388"/>
                </a:lnTo>
                <a:lnTo>
                  <a:pt x="29045" y="152248"/>
                </a:lnTo>
                <a:lnTo>
                  <a:pt x="30518" y="152248"/>
                </a:lnTo>
                <a:lnTo>
                  <a:pt x="31991" y="152388"/>
                </a:lnTo>
                <a:lnTo>
                  <a:pt x="33464" y="152388"/>
                </a:lnTo>
                <a:lnTo>
                  <a:pt x="34798" y="152527"/>
                </a:lnTo>
                <a:close/>
                <a:moveTo>
                  <a:pt x="138607" y="1014933"/>
                </a:moveTo>
                <a:moveTo>
                  <a:pt x="1044498" y="104178"/>
                </a:moveTo>
                <a:lnTo>
                  <a:pt x="1033069" y="104178"/>
                </a:lnTo>
                <a:lnTo>
                  <a:pt x="1033069" y="55309"/>
                </a:lnTo>
                <a:lnTo>
                  <a:pt x="1032941" y="51550"/>
                </a:lnTo>
                <a:lnTo>
                  <a:pt x="1032815" y="48476"/>
                </a:lnTo>
                <a:lnTo>
                  <a:pt x="1032560" y="47130"/>
                </a:lnTo>
                <a:lnTo>
                  <a:pt x="1032307" y="46063"/>
                </a:lnTo>
                <a:lnTo>
                  <a:pt x="1032053" y="44996"/>
                </a:lnTo>
                <a:lnTo>
                  <a:pt x="1031672" y="44057"/>
                </a:lnTo>
                <a:lnTo>
                  <a:pt x="1031037" y="42850"/>
                </a:lnTo>
                <a:lnTo>
                  <a:pt x="1030275" y="41783"/>
                </a:lnTo>
                <a:lnTo>
                  <a:pt x="1029513" y="40844"/>
                </a:lnTo>
                <a:lnTo>
                  <a:pt x="1028369" y="40043"/>
                </a:lnTo>
                <a:lnTo>
                  <a:pt x="1027353" y="39497"/>
                </a:lnTo>
                <a:lnTo>
                  <a:pt x="1025957" y="39104"/>
                </a:lnTo>
                <a:lnTo>
                  <a:pt x="1024687" y="38837"/>
                </a:lnTo>
                <a:lnTo>
                  <a:pt x="1023035" y="38697"/>
                </a:lnTo>
                <a:lnTo>
                  <a:pt x="1021385" y="38837"/>
                </a:lnTo>
                <a:lnTo>
                  <a:pt x="1019988" y="38964"/>
                </a:lnTo>
                <a:lnTo>
                  <a:pt x="1018591" y="39370"/>
                </a:lnTo>
                <a:lnTo>
                  <a:pt x="1017447" y="39904"/>
                </a:lnTo>
                <a:lnTo>
                  <a:pt x="1016178" y="40704"/>
                </a:lnTo>
                <a:lnTo>
                  <a:pt x="1015288" y="41517"/>
                </a:lnTo>
                <a:lnTo>
                  <a:pt x="1014145" y="42444"/>
                </a:lnTo>
                <a:lnTo>
                  <a:pt x="1013384" y="43650"/>
                </a:lnTo>
                <a:lnTo>
                  <a:pt x="1012622" y="44996"/>
                </a:lnTo>
                <a:lnTo>
                  <a:pt x="1012113" y="46470"/>
                </a:lnTo>
                <a:lnTo>
                  <a:pt x="1011351" y="48070"/>
                </a:lnTo>
                <a:lnTo>
                  <a:pt x="1010970" y="49810"/>
                </a:lnTo>
                <a:lnTo>
                  <a:pt x="1010590" y="51816"/>
                </a:lnTo>
                <a:lnTo>
                  <a:pt x="1010463" y="53836"/>
                </a:lnTo>
                <a:lnTo>
                  <a:pt x="1010209" y="56109"/>
                </a:lnTo>
                <a:lnTo>
                  <a:pt x="1010209" y="58522"/>
                </a:lnTo>
                <a:lnTo>
                  <a:pt x="1010209" y="104178"/>
                </a:lnTo>
                <a:lnTo>
                  <a:pt x="998778" y="104178"/>
                </a:lnTo>
                <a:lnTo>
                  <a:pt x="998778" y="54763"/>
                </a:lnTo>
                <a:lnTo>
                  <a:pt x="998778" y="51156"/>
                </a:lnTo>
                <a:lnTo>
                  <a:pt x="998525" y="48209"/>
                </a:lnTo>
                <a:lnTo>
                  <a:pt x="998144" y="45797"/>
                </a:lnTo>
                <a:lnTo>
                  <a:pt x="997763" y="44057"/>
                </a:lnTo>
                <a:lnTo>
                  <a:pt x="997000" y="42850"/>
                </a:lnTo>
                <a:lnTo>
                  <a:pt x="996366" y="41783"/>
                </a:lnTo>
                <a:lnTo>
                  <a:pt x="995476" y="40844"/>
                </a:lnTo>
                <a:lnTo>
                  <a:pt x="994460" y="40043"/>
                </a:lnTo>
                <a:lnTo>
                  <a:pt x="993318" y="39497"/>
                </a:lnTo>
                <a:lnTo>
                  <a:pt x="991920" y="39104"/>
                </a:lnTo>
                <a:lnTo>
                  <a:pt x="990523" y="38837"/>
                </a:lnTo>
                <a:lnTo>
                  <a:pt x="988872" y="38697"/>
                </a:lnTo>
                <a:lnTo>
                  <a:pt x="987348" y="38837"/>
                </a:lnTo>
                <a:lnTo>
                  <a:pt x="985825" y="39104"/>
                </a:lnTo>
                <a:lnTo>
                  <a:pt x="984428" y="39637"/>
                </a:lnTo>
                <a:lnTo>
                  <a:pt x="983157" y="40310"/>
                </a:lnTo>
                <a:lnTo>
                  <a:pt x="981888" y="41237"/>
                </a:lnTo>
                <a:lnTo>
                  <a:pt x="980872" y="42317"/>
                </a:lnTo>
                <a:lnTo>
                  <a:pt x="979856" y="43523"/>
                </a:lnTo>
                <a:lnTo>
                  <a:pt x="978966" y="45123"/>
                </a:lnTo>
                <a:lnTo>
                  <a:pt x="978204" y="46470"/>
                </a:lnTo>
                <a:lnTo>
                  <a:pt x="977697" y="48070"/>
                </a:lnTo>
                <a:lnTo>
                  <a:pt x="977062" y="49683"/>
                </a:lnTo>
                <a:lnTo>
                  <a:pt x="976681" y="51550"/>
                </a:lnTo>
                <a:lnTo>
                  <a:pt x="976300" y="53429"/>
                </a:lnTo>
                <a:lnTo>
                  <a:pt x="976045" y="55309"/>
                </a:lnTo>
                <a:lnTo>
                  <a:pt x="975919" y="57442"/>
                </a:lnTo>
                <a:lnTo>
                  <a:pt x="975919" y="59589"/>
                </a:lnTo>
                <a:lnTo>
                  <a:pt x="975919" y="104178"/>
                </a:lnTo>
                <a:lnTo>
                  <a:pt x="964488" y="104178"/>
                </a:lnTo>
                <a:lnTo>
                  <a:pt x="964488" y="44057"/>
                </a:lnTo>
                <a:lnTo>
                  <a:pt x="964488" y="40844"/>
                </a:lnTo>
                <a:lnTo>
                  <a:pt x="964362" y="37630"/>
                </a:lnTo>
                <a:lnTo>
                  <a:pt x="964107" y="34544"/>
                </a:lnTo>
                <a:lnTo>
                  <a:pt x="963981" y="31471"/>
                </a:lnTo>
                <a:lnTo>
                  <a:pt x="975410" y="31471"/>
                </a:lnTo>
                <a:lnTo>
                  <a:pt x="975410" y="40970"/>
                </a:lnTo>
                <a:lnTo>
                  <a:pt x="976045" y="39637"/>
                </a:lnTo>
                <a:lnTo>
                  <a:pt x="976807" y="38431"/>
                </a:lnTo>
                <a:lnTo>
                  <a:pt x="977697" y="37224"/>
                </a:lnTo>
                <a:lnTo>
                  <a:pt x="978585" y="36157"/>
                </a:lnTo>
                <a:lnTo>
                  <a:pt x="979475" y="35217"/>
                </a:lnTo>
                <a:lnTo>
                  <a:pt x="980491" y="34278"/>
                </a:lnTo>
                <a:lnTo>
                  <a:pt x="981379" y="33478"/>
                </a:lnTo>
                <a:lnTo>
                  <a:pt x="982522" y="32677"/>
                </a:lnTo>
                <a:lnTo>
                  <a:pt x="983538" y="32004"/>
                </a:lnTo>
                <a:lnTo>
                  <a:pt x="984809" y="31471"/>
                </a:lnTo>
                <a:lnTo>
                  <a:pt x="985951" y="31064"/>
                </a:lnTo>
                <a:lnTo>
                  <a:pt x="987094" y="30658"/>
                </a:lnTo>
                <a:lnTo>
                  <a:pt x="988365" y="30264"/>
                </a:lnTo>
                <a:lnTo>
                  <a:pt x="989762" y="30125"/>
                </a:lnTo>
                <a:lnTo>
                  <a:pt x="991032" y="29998"/>
                </a:lnTo>
                <a:lnTo>
                  <a:pt x="992556" y="29858"/>
                </a:lnTo>
                <a:lnTo>
                  <a:pt x="993953" y="29998"/>
                </a:lnTo>
                <a:lnTo>
                  <a:pt x="995476" y="30125"/>
                </a:lnTo>
                <a:lnTo>
                  <a:pt x="996747" y="30264"/>
                </a:lnTo>
                <a:lnTo>
                  <a:pt x="998144" y="30658"/>
                </a:lnTo>
                <a:lnTo>
                  <a:pt x="999287" y="31064"/>
                </a:lnTo>
                <a:lnTo>
                  <a:pt x="1000557" y="31471"/>
                </a:lnTo>
                <a:lnTo>
                  <a:pt x="1001572" y="32004"/>
                </a:lnTo>
                <a:lnTo>
                  <a:pt x="1002716" y="32677"/>
                </a:lnTo>
                <a:lnTo>
                  <a:pt x="1003604" y="33478"/>
                </a:lnTo>
                <a:lnTo>
                  <a:pt x="1004494" y="34278"/>
                </a:lnTo>
                <a:lnTo>
                  <a:pt x="1005382" y="35217"/>
                </a:lnTo>
                <a:lnTo>
                  <a:pt x="1006144" y="36157"/>
                </a:lnTo>
                <a:lnTo>
                  <a:pt x="1006779" y="37224"/>
                </a:lnTo>
                <a:lnTo>
                  <a:pt x="1007541" y="38431"/>
                </a:lnTo>
                <a:lnTo>
                  <a:pt x="1008050" y="39637"/>
                </a:lnTo>
                <a:lnTo>
                  <a:pt x="1008557" y="40970"/>
                </a:lnTo>
                <a:lnTo>
                  <a:pt x="1009319" y="39637"/>
                </a:lnTo>
                <a:lnTo>
                  <a:pt x="1010335" y="38431"/>
                </a:lnTo>
                <a:lnTo>
                  <a:pt x="1011097" y="37224"/>
                </a:lnTo>
                <a:lnTo>
                  <a:pt x="1012113" y="36157"/>
                </a:lnTo>
                <a:lnTo>
                  <a:pt x="1013129" y="35217"/>
                </a:lnTo>
                <a:lnTo>
                  <a:pt x="1014019" y="34278"/>
                </a:lnTo>
                <a:lnTo>
                  <a:pt x="1015162" y="33478"/>
                </a:lnTo>
                <a:lnTo>
                  <a:pt x="1016304" y="32677"/>
                </a:lnTo>
                <a:lnTo>
                  <a:pt x="1017447" y="32004"/>
                </a:lnTo>
                <a:lnTo>
                  <a:pt x="1018591" y="31471"/>
                </a:lnTo>
                <a:lnTo>
                  <a:pt x="1019860" y="31064"/>
                </a:lnTo>
                <a:lnTo>
                  <a:pt x="1021131" y="30658"/>
                </a:lnTo>
                <a:lnTo>
                  <a:pt x="1022400" y="30264"/>
                </a:lnTo>
                <a:lnTo>
                  <a:pt x="1023797" y="30125"/>
                </a:lnTo>
                <a:lnTo>
                  <a:pt x="1025194" y="29998"/>
                </a:lnTo>
                <a:lnTo>
                  <a:pt x="1026591" y="29858"/>
                </a:lnTo>
                <a:lnTo>
                  <a:pt x="1029004" y="29998"/>
                </a:lnTo>
                <a:lnTo>
                  <a:pt x="1031163" y="30391"/>
                </a:lnTo>
                <a:lnTo>
                  <a:pt x="1033195" y="30798"/>
                </a:lnTo>
                <a:lnTo>
                  <a:pt x="1035100" y="31598"/>
                </a:lnTo>
                <a:lnTo>
                  <a:pt x="1036751" y="32411"/>
                </a:lnTo>
                <a:lnTo>
                  <a:pt x="1038275" y="33605"/>
                </a:lnTo>
                <a:lnTo>
                  <a:pt x="1039672" y="34951"/>
                </a:lnTo>
                <a:lnTo>
                  <a:pt x="1040688" y="36424"/>
                </a:lnTo>
                <a:lnTo>
                  <a:pt x="1041578" y="37897"/>
                </a:lnTo>
                <a:lnTo>
                  <a:pt x="1042340" y="39637"/>
                </a:lnTo>
                <a:lnTo>
                  <a:pt x="1042975" y="41644"/>
                </a:lnTo>
                <a:lnTo>
                  <a:pt x="1043482" y="43790"/>
                </a:lnTo>
                <a:lnTo>
                  <a:pt x="1043863" y="46203"/>
                </a:lnTo>
                <a:lnTo>
                  <a:pt x="1044118" y="48870"/>
                </a:lnTo>
                <a:lnTo>
                  <a:pt x="1044498" y="51689"/>
                </a:lnTo>
                <a:lnTo>
                  <a:pt x="1044498" y="54763"/>
                </a:lnTo>
                <a:close/>
                <a:moveTo>
                  <a:pt x="195923" y="1014933"/>
                </a:moveTo>
                <a:moveTo>
                  <a:pt x="943660" y="104178"/>
                </a:moveTo>
                <a:lnTo>
                  <a:pt x="932231" y="104178"/>
                </a:lnTo>
                <a:lnTo>
                  <a:pt x="932103" y="94945"/>
                </a:lnTo>
                <a:lnTo>
                  <a:pt x="931215" y="96139"/>
                </a:lnTo>
                <a:lnTo>
                  <a:pt x="930453" y="97346"/>
                </a:lnTo>
                <a:lnTo>
                  <a:pt x="929437" y="98425"/>
                </a:lnTo>
                <a:lnTo>
                  <a:pt x="928547" y="99492"/>
                </a:lnTo>
                <a:lnTo>
                  <a:pt x="927404" y="100432"/>
                </a:lnTo>
                <a:lnTo>
                  <a:pt x="926388" y="101232"/>
                </a:lnTo>
                <a:lnTo>
                  <a:pt x="925372" y="102032"/>
                </a:lnTo>
                <a:lnTo>
                  <a:pt x="924229" y="102705"/>
                </a:lnTo>
                <a:lnTo>
                  <a:pt x="923087" y="103378"/>
                </a:lnTo>
                <a:lnTo>
                  <a:pt x="921816" y="103772"/>
                </a:lnTo>
                <a:lnTo>
                  <a:pt x="920673" y="104318"/>
                </a:lnTo>
                <a:lnTo>
                  <a:pt x="919276" y="104712"/>
                </a:lnTo>
                <a:lnTo>
                  <a:pt x="918007" y="104978"/>
                </a:lnTo>
                <a:lnTo>
                  <a:pt x="916610" y="105118"/>
                </a:lnTo>
                <a:lnTo>
                  <a:pt x="915340" y="105245"/>
                </a:lnTo>
                <a:lnTo>
                  <a:pt x="913816" y="105245"/>
                </a:lnTo>
                <a:lnTo>
                  <a:pt x="911403" y="105245"/>
                </a:lnTo>
                <a:lnTo>
                  <a:pt x="909243" y="104978"/>
                </a:lnTo>
                <a:lnTo>
                  <a:pt x="907212" y="104585"/>
                </a:lnTo>
                <a:lnTo>
                  <a:pt x="905434" y="103912"/>
                </a:lnTo>
                <a:lnTo>
                  <a:pt x="903529" y="103112"/>
                </a:lnTo>
                <a:lnTo>
                  <a:pt x="902004" y="102172"/>
                </a:lnTo>
                <a:lnTo>
                  <a:pt x="900607" y="100965"/>
                </a:lnTo>
                <a:lnTo>
                  <a:pt x="899210" y="99759"/>
                </a:lnTo>
                <a:lnTo>
                  <a:pt x="898195" y="98286"/>
                </a:lnTo>
                <a:lnTo>
                  <a:pt x="897051" y="96546"/>
                </a:lnTo>
                <a:lnTo>
                  <a:pt x="896290" y="94806"/>
                </a:lnTo>
                <a:lnTo>
                  <a:pt x="895654" y="92799"/>
                </a:lnTo>
                <a:lnTo>
                  <a:pt x="895020" y="90526"/>
                </a:lnTo>
                <a:lnTo>
                  <a:pt x="894639" y="88240"/>
                </a:lnTo>
                <a:lnTo>
                  <a:pt x="894384" y="85700"/>
                </a:lnTo>
                <a:lnTo>
                  <a:pt x="894384" y="83020"/>
                </a:lnTo>
                <a:lnTo>
                  <a:pt x="894384" y="31471"/>
                </a:lnTo>
                <a:lnTo>
                  <a:pt x="905815" y="31471"/>
                </a:lnTo>
                <a:lnTo>
                  <a:pt x="905815" y="77940"/>
                </a:lnTo>
                <a:lnTo>
                  <a:pt x="905942" y="82080"/>
                </a:lnTo>
                <a:lnTo>
                  <a:pt x="906195" y="85573"/>
                </a:lnTo>
                <a:lnTo>
                  <a:pt x="906323" y="87033"/>
                </a:lnTo>
                <a:lnTo>
                  <a:pt x="906576" y="88380"/>
                </a:lnTo>
                <a:lnTo>
                  <a:pt x="906831" y="89586"/>
                </a:lnTo>
                <a:lnTo>
                  <a:pt x="907212" y="90653"/>
                </a:lnTo>
                <a:lnTo>
                  <a:pt x="907973" y="91999"/>
                </a:lnTo>
                <a:lnTo>
                  <a:pt x="908735" y="93333"/>
                </a:lnTo>
                <a:lnTo>
                  <a:pt x="909751" y="94399"/>
                </a:lnTo>
                <a:lnTo>
                  <a:pt x="911022" y="95212"/>
                </a:lnTo>
                <a:lnTo>
                  <a:pt x="912291" y="95873"/>
                </a:lnTo>
                <a:lnTo>
                  <a:pt x="913816" y="96419"/>
                </a:lnTo>
                <a:lnTo>
                  <a:pt x="915466" y="96685"/>
                </a:lnTo>
                <a:lnTo>
                  <a:pt x="917244" y="96812"/>
                </a:lnTo>
                <a:lnTo>
                  <a:pt x="919022" y="96685"/>
                </a:lnTo>
                <a:lnTo>
                  <a:pt x="920673" y="96419"/>
                </a:lnTo>
                <a:lnTo>
                  <a:pt x="922070" y="96012"/>
                </a:lnTo>
                <a:lnTo>
                  <a:pt x="923594" y="95479"/>
                </a:lnTo>
                <a:lnTo>
                  <a:pt x="924738" y="94679"/>
                </a:lnTo>
                <a:lnTo>
                  <a:pt x="926007" y="93866"/>
                </a:lnTo>
                <a:lnTo>
                  <a:pt x="927023" y="92799"/>
                </a:lnTo>
                <a:lnTo>
                  <a:pt x="928040" y="91453"/>
                </a:lnTo>
                <a:lnTo>
                  <a:pt x="928801" y="90120"/>
                </a:lnTo>
                <a:lnTo>
                  <a:pt x="929437" y="88507"/>
                </a:lnTo>
                <a:lnTo>
                  <a:pt x="930198" y="86767"/>
                </a:lnTo>
                <a:lnTo>
                  <a:pt x="930707" y="84900"/>
                </a:lnTo>
                <a:lnTo>
                  <a:pt x="931088" y="82753"/>
                </a:lnTo>
                <a:lnTo>
                  <a:pt x="931341" y="80607"/>
                </a:lnTo>
                <a:lnTo>
                  <a:pt x="931469" y="78207"/>
                </a:lnTo>
                <a:lnTo>
                  <a:pt x="931595" y="75654"/>
                </a:lnTo>
                <a:lnTo>
                  <a:pt x="931595" y="31471"/>
                </a:lnTo>
                <a:lnTo>
                  <a:pt x="943153" y="31471"/>
                </a:lnTo>
                <a:lnTo>
                  <a:pt x="943153" y="88113"/>
                </a:lnTo>
                <a:lnTo>
                  <a:pt x="943153" y="92393"/>
                </a:lnTo>
                <a:lnTo>
                  <a:pt x="943279" y="96419"/>
                </a:lnTo>
                <a:lnTo>
                  <a:pt x="943407" y="100292"/>
                </a:lnTo>
                <a:close/>
                <a:moveTo>
                  <a:pt x="195923" y="1014933"/>
                </a:moveTo>
                <a:moveTo>
                  <a:pt x="872795" y="104178"/>
                </a:moveTo>
                <a:lnTo>
                  <a:pt x="861492" y="104178"/>
                </a:lnTo>
                <a:lnTo>
                  <a:pt x="861492" y="31471"/>
                </a:lnTo>
                <a:lnTo>
                  <a:pt x="872795" y="31471"/>
                </a:lnTo>
                <a:close/>
                <a:moveTo>
                  <a:pt x="195923" y="1014933"/>
                </a:moveTo>
                <a:moveTo>
                  <a:pt x="873556" y="13792"/>
                </a:moveTo>
                <a:lnTo>
                  <a:pt x="860984" y="13792"/>
                </a:lnTo>
                <a:lnTo>
                  <a:pt x="860984" y="1334"/>
                </a:lnTo>
                <a:lnTo>
                  <a:pt x="873556" y="1334"/>
                </a:lnTo>
                <a:close/>
                <a:moveTo>
                  <a:pt x="286309" y="1014933"/>
                </a:moveTo>
                <a:moveTo>
                  <a:pt x="847776" y="40970"/>
                </a:moveTo>
                <a:lnTo>
                  <a:pt x="846379" y="40844"/>
                </a:lnTo>
                <a:lnTo>
                  <a:pt x="845362" y="40704"/>
                </a:lnTo>
                <a:lnTo>
                  <a:pt x="843457" y="40844"/>
                </a:lnTo>
                <a:lnTo>
                  <a:pt x="841553" y="41110"/>
                </a:lnTo>
                <a:lnTo>
                  <a:pt x="839775" y="41517"/>
                </a:lnTo>
                <a:lnTo>
                  <a:pt x="838123" y="42050"/>
                </a:lnTo>
                <a:lnTo>
                  <a:pt x="836726" y="42710"/>
                </a:lnTo>
                <a:lnTo>
                  <a:pt x="835329" y="43523"/>
                </a:lnTo>
                <a:lnTo>
                  <a:pt x="834187" y="44590"/>
                </a:lnTo>
                <a:lnTo>
                  <a:pt x="833043" y="45797"/>
                </a:lnTo>
                <a:lnTo>
                  <a:pt x="832154" y="47130"/>
                </a:lnTo>
                <a:lnTo>
                  <a:pt x="831265" y="48476"/>
                </a:lnTo>
                <a:lnTo>
                  <a:pt x="830504" y="50076"/>
                </a:lnTo>
                <a:lnTo>
                  <a:pt x="829995" y="51689"/>
                </a:lnTo>
                <a:lnTo>
                  <a:pt x="829487" y="53429"/>
                </a:lnTo>
                <a:lnTo>
                  <a:pt x="829234" y="55169"/>
                </a:lnTo>
                <a:lnTo>
                  <a:pt x="829106" y="57176"/>
                </a:lnTo>
                <a:lnTo>
                  <a:pt x="828979" y="59182"/>
                </a:lnTo>
                <a:lnTo>
                  <a:pt x="828979" y="104178"/>
                </a:lnTo>
                <a:lnTo>
                  <a:pt x="817423" y="104178"/>
                </a:lnTo>
                <a:lnTo>
                  <a:pt x="817423" y="44730"/>
                </a:lnTo>
                <a:lnTo>
                  <a:pt x="817423" y="41237"/>
                </a:lnTo>
                <a:lnTo>
                  <a:pt x="817295" y="37757"/>
                </a:lnTo>
                <a:lnTo>
                  <a:pt x="817168" y="34544"/>
                </a:lnTo>
                <a:lnTo>
                  <a:pt x="817042" y="31471"/>
                </a:lnTo>
                <a:lnTo>
                  <a:pt x="828218" y="31471"/>
                </a:lnTo>
                <a:lnTo>
                  <a:pt x="828218" y="40970"/>
                </a:lnTo>
                <a:lnTo>
                  <a:pt x="829106" y="39637"/>
                </a:lnTo>
                <a:lnTo>
                  <a:pt x="829868" y="38431"/>
                </a:lnTo>
                <a:lnTo>
                  <a:pt x="830631" y="37364"/>
                </a:lnTo>
                <a:lnTo>
                  <a:pt x="831646" y="36284"/>
                </a:lnTo>
                <a:lnTo>
                  <a:pt x="832535" y="35217"/>
                </a:lnTo>
                <a:lnTo>
                  <a:pt x="833679" y="34417"/>
                </a:lnTo>
                <a:lnTo>
                  <a:pt x="834695" y="33478"/>
                </a:lnTo>
                <a:lnTo>
                  <a:pt x="835710" y="32804"/>
                </a:lnTo>
                <a:lnTo>
                  <a:pt x="836981" y="32131"/>
                </a:lnTo>
                <a:lnTo>
                  <a:pt x="838123" y="31598"/>
                </a:lnTo>
                <a:lnTo>
                  <a:pt x="839520" y="31204"/>
                </a:lnTo>
                <a:lnTo>
                  <a:pt x="840918" y="30798"/>
                </a:lnTo>
                <a:lnTo>
                  <a:pt x="842187" y="30391"/>
                </a:lnTo>
                <a:lnTo>
                  <a:pt x="843712" y="30264"/>
                </a:lnTo>
                <a:lnTo>
                  <a:pt x="845109" y="30125"/>
                </a:lnTo>
                <a:lnTo>
                  <a:pt x="846759" y="30125"/>
                </a:lnTo>
                <a:lnTo>
                  <a:pt x="847014" y="30264"/>
                </a:lnTo>
                <a:lnTo>
                  <a:pt x="847140" y="30798"/>
                </a:lnTo>
                <a:lnTo>
                  <a:pt x="847395" y="31598"/>
                </a:lnTo>
                <a:lnTo>
                  <a:pt x="847521" y="32804"/>
                </a:lnTo>
                <a:lnTo>
                  <a:pt x="847776" y="36284"/>
                </a:lnTo>
                <a:close/>
                <a:moveTo>
                  <a:pt x="259131" y="1014933"/>
                </a:moveTo>
                <a:moveTo>
                  <a:pt x="787831" y="61595"/>
                </a:moveTo>
                <a:lnTo>
                  <a:pt x="787831" y="56782"/>
                </a:lnTo>
                <a:lnTo>
                  <a:pt x="787578" y="52629"/>
                </a:lnTo>
                <a:lnTo>
                  <a:pt x="787323" y="50889"/>
                </a:lnTo>
                <a:lnTo>
                  <a:pt x="787070" y="49276"/>
                </a:lnTo>
                <a:lnTo>
                  <a:pt x="786815" y="47943"/>
                </a:lnTo>
                <a:lnTo>
                  <a:pt x="786562" y="46736"/>
                </a:lnTo>
                <a:lnTo>
                  <a:pt x="786054" y="45797"/>
                </a:lnTo>
                <a:lnTo>
                  <a:pt x="785673" y="44730"/>
                </a:lnTo>
                <a:lnTo>
                  <a:pt x="785292" y="43790"/>
                </a:lnTo>
                <a:lnTo>
                  <a:pt x="784784" y="42990"/>
                </a:lnTo>
                <a:lnTo>
                  <a:pt x="784276" y="42177"/>
                </a:lnTo>
                <a:lnTo>
                  <a:pt x="783640" y="41517"/>
                </a:lnTo>
                <a:lnTo>
                  <a:pt x="783006" y="40844"/>
                </a:lnTo>
                <a:lnTo>
                  <a:pt x="782370" y="40310"/>
                </a:lnTo>
                <a:lnTo>
                  <a:pt x="781735" y="39764"/>
                </a:lnTo>
                <a:lnTo>
                  <a:pt x="780846" y="39370"/>
                </a:lnTo>
                <a:lnTo>
                  <a:pt x="780084" y="38964"/>
                </a:lnTo>
                <a:lnTo>
                  <a:pt x="779323" y="38697"/>
                </a:lnTo>
                <a:lnTo>
                  <a:pt x="778306" y="38431"/>
                </a:lnTo>
                <a:lnTo>
                  <a:pt x="777418" y="38291"/>
                </a:lnTo>
                <a:lnTo>
                  <a:pt x="776529" y="38164"/>
                </a:lnTo>
                <a:lnTo>
                  <a:pt x="775385" y="38164"/>
                </a:lnTo>
                <a:lnTo>
                  <a:pt x="773989" y="38164"/>
                </a:lnTo>
                <a:lnTo>
                  <a:pt x="772592" y="38431"/>
                </a:lnTo>
                <a:lnTo>
                  <a:pt x="771195" y="38697"/>
                </a:lnTo>
                <a:lnTo>
                  <a:pt x="770179" y="38964"/>
                </a:lnTo>
                <a:lnTo>
                  <a:pt x="769035" y="39497"/>
                </a:lnTo>
                <a:lnTo>
                  <a:pt x="767893" y="40170"/>
                </a:lnTo>
                <a:lnTo>
                  <a:pt x="767004" y="40844"/>
                </a:lnTo>
                <a:lnTo>
                  <a:pt x="766115" y="41644"/>
                </a:lnTo>
                <a:lnTo>
                  <a:pt x="765353" y="42583"/>
                </a:lnTo>
                <a:lnTo>
                  <a:pt x="764590" y="43650"/>
                </a:lnTo>
                <a:lnTo>
                  <a:pt x="764082" y="44857"/>
                </a:lnTo>
                <a:lnTo>
                  <a:pt x="763320" y="46063"/>
                </a:lnTo>
                <a:lnTo>
                  <a:pt x="762940" y="47536"/>
                </a:lnTo>
                <a:lnTo>
                  <a:pt x="762559" y="49010"/>
                </a:lnTo>
                <a:lnTo>
                  <a:pt x="762304" y="50622"/>
                </a:lnTo>
                <a:lnTo>
                  <a:pt x="762051" y="52223"/>
                </a:lnTo>
                <a:lnTo>
                  <a:pt x="761796" y="54636"/>
                </a:lnTo>
                <a:lnTo>
                  <a:pt x="761670" y="57049"/>
                </a:lnTo>
                <a:lnTo>
                  <a:pt x="761543" y="59322"/>
                </a:lnTo>
                <a:lnTo>
                  <a:pt x="761289" y="61595"/>
                </a:lnTo>
                <a:close/>
                <a:moveTo>
                  <a:pt x="238506" y="1014933"/>
                </a:moveTo>
                <a:moveTo>
                  <a:pt x="799515" y="69368"/>
                </a:moveTo>
                <a:lnTo>
                  <a:pt x="761289" y="69368"/>
                </a:lnTo>
                <a:lnTo>
                  <a:pt x="761289" y="74321"/>
                </a:lnTo>
                <a:lnTo>
                  <a:pt x="761543" y="77000"/>
                </a:lnTo>
                <a:lnTo>
                  <a:pt x="761543" y="79540"/>
                </a:lnTo>
                <a:lnTo>
                  <a:pt x="761796" y="81814"/>
                </a:lnTo>
                <a:lnTo>
                  <a:pt x="761923" y="83820"/>
                </a:lnTo>
                <a:lnTo>
                  <a:pt x="762178" y="85840"/>
                </a:lnTo>
                <a:lnTo>
                  <a:pt x="762559" y="87440"/>
                </a:lnTo>
                <a:lnTo>
                  <a:pt x="762940" y="89053"/>
                </a:lnTo>
                <a:lnTo>
                  <a:pt x="763448" y="90259"/>
                </a:lnTo>
                <a:lnTo>
                  <a:pt x="764337" y="91999"/>
                </a:lnTo>
                <a:lnTo>
                  <a:pt x="765226" y="93472"/>
                </a:lnTo>
                <a:lnTo>
                  <a:pt x="765734" y="94006"/>
                </a:lnTo>
                <a:lnTo>
                  <a:pt x="766242" y="94679"/>
                </a:lnTo>
                <a:lnTo>
                  <a:pt x="767004" y="95212"/>
                </a:lnTo>
                <a:lnTo>
                  <a:pt x="767639" y="95606"/>
                </a:lnTo>
                <a:lnTo>
                  <a:pt x="768401" y="96012"/>
                </a:lnTo>
                <a:lnTo>
                  <a:pt x="769162" y="96419"/>
                </a:lnTo>
                <a:lnTo>
                  <a:pt x="769925" y="96685"/>
                </a:lnTo>
                <a:lnTo>
                  <a:pt x="770814" y="96952"/>
                </a:lnTo>
                <a:lnTo>
                  <a:pt x="772718" y="97219"/>
                </a:lnTo>
                <a:lnTo>
                  <a:pt x="774751" y="97346"/>
                </a:lnTo>
                <a:lnTo>
                  <a:pt x="776148" y="97346"/>
                </a:lnTo>
                <a:lnTo>
                  <a:pt x="777671" y="97079"/>
                </a:lnTo>
                <a:lnTo>
                  <a:pt x="778942" y="96812"/>
                </a:lnTo>
                <a:lnTo>
                  <a:pt x="780212" y="96419"/>
                </a:lnTo>
                <a:lnTo>
                  <a:pt x="781354" y="95873"/>
                </a:lnTo>
                <a:lnTo>
                  <a:pt x="782370" y="95072"/>
                </a:lnTo>
                <a:lnTo>
                  <a:pt x="783259" y="94272"/>
                </a:lnTo>
                <a:lnTo>
                  <a:pt x="784276" y="93333"/>
                </a:lnTo>
                <a:lnTo>
                  <a:pt x="785037" y="92266"/>
                </a:lnTo>
                <a:lnTo>
                  <a:pt x="785673" y="91186"/>
                </a:lnTo>
                <a:lnTo>
                  <a:pt x="786307" y="89853"/>
                </a:lnTo>
                <a:lnTo>
                  <a:pt x="786815" y="88380"/>
                </a:lnTo>
                <a:lnTo>
                  <a:pt x="787196" y="86767"/>
                </a:lnTo>
                <a:lnTo>
                  <a:pt x="787451" y="85167"/>
                </a:lnTo>
                <a:lnTo>
                  <a:pt x="787704" y="83287"/>
                </a:lnTo>
                <a:lnTo>
                  <a:pt x="787831" y="81420"/>
                </a:lnTo>
                <a:lnTo>
                  <a:pt x="799007" y="81420"/>
                </a:lnTo>
                <a:lnTo>
                  <a:pt x="798881" y="84366"/>
                </a:lnTo>
                <a:lnTo>
                  <a:pt x="798373" y="87033"/>
                </a:lnTo>
                <a:lnTo>
                  <a:pt x="797865" y="89586"/>
                </a:lnTo>
                <a:lnTo>
                  <a:pt x="797103" y="91999"/>
                </a:lnTo>
                <a:lnTo>
                  <a:pt x="796087" y="94133"/>
                </a:lnTo>
                <a:lnTo>
                  <a:pt x="795070" y="96139"/>
                </a:lnTo>
                <a:lnTo>
                  <a:pt x="793928" y="97892"/>
                </a:lnTo>
                <a:lnTo>
                  <a:pt x="792404" y="99492"/>
                </a:lnTo>
                <a:lnTo>
                  <a:pt x="790753" y="100965"/>
                </a:lnTo>
                <a:lnTo>
                  <a:pt x="789101" y="102172"/>
                </a:lnTo>
                <a:lnTo>
                  <a:pt x="787070" y="103239"/>
                </a:lnTo>
                <a:lnTo>
                  <a:pt x="784910" y="104051"/>
                </a:lnTo>
                <a:lnTo>
                  <a:pt x="782625" y="104712"/>
                </a:lnTo>
                <a:lnTo>
                  <a:pt x="780084" y="105245"/>
                </a:lnTo>
                <a:lnTo>
                  <a:pt x="777545" y="105525"/>
                </a:lnTo>
                <a:lnTo>
                  <a:pt x="774751" y="105525"/>
                </a:lnTo>
                <a:lnTo>
                  <a:pt x="772845" y="105525"/>
                </a:lnTo>
                <a:lnTo>
                  <a:pt x="770940" y="105385"/>
                </a:lnTo>
                <a:lnTo>
                  <a:pt x="769417" y="105245"/>
                </a:lnTo>
                <a:lnTo>
                  <a:pt x="767639" y="104978"/>
                </a:lnTo>
                <a:lnTo>
                  <a:pt x="766115" y="104585"/>
                </a:lnTo>
                <a:lnTo>
                  <a:pt x="764718" y="104178"/>
                </a:lnTo>
                <a:lnTo>
                  <a:pt x="763193" y="103645"/>
                </a:lnTo>
                <a:lnTo>
                  <a:pt x="761923" y="102972"/>
                </a:lnTo>
                <a:lnTo>
                  <a:pt x="760654" y="102311"/>
                </a:lnTo>
                <a:lnTo>
                  <a:pt x="759510" y="101638"/>
                </a:lnTo>
                <a:lnTo>
                  <a:pt x="758368" y="100699"/>
                </a:lnTo>
                <a:lnTo>
                  <a:pt x="757351" y="99898"/>
                </a:lnTo>
                <a:lnTo>
                  <a:pt x="756335" y="98819"/>
                </a:lnTo>
                <a:lnTo>
                  <a:pt x="755446" y="97752"/>
                </a:lnTo>
                <a:lnTo>
                  <a:pt x="754684" y="96546"/>
                </a:lnTo>
                <a:lnTo>
                  <a:pt x="754050" y="95339"/>
                </a:lnTo>
                <a:lnTo>
                  <a:pt x="752906" y="93333"/>
                </a:lnTo>
                <a:lnTo>
                  <a:pt x="752145" y="90920"/>
                </a:lnTo>
                <a:lnTo>
                  <a:pt x="751382" y="88240"/>
                </a:lnTo>
                <a:lnTo>
                  <a:pt x="750748" y="85433"/>
                </a:lnTo>
                <a:lnTo>
                  <a:pt x="750367" y="82080"/>
                </a:lnTo>
                <a:lnTo>
                  <a:pt x="749985" y="78601"/>
                </a:lnTo>
                <a:lnTo>
                  <a:pt x="749859" y="74854"/>
                </a:lnTo>
                <a:lnTo>
                  <a:pt x="749731" y="70701"/>
                </a:lnTo>
                <a:lnTo>
                  <a:pt x="749859" y="66015"/>
                </a:lnTo>
                <a:lnTo>
                  <a:pt x="749985" y="61735"/>
                </a:lnTo>
                <a:lnTo>
                  <a:pt x="750240" y="57709"/>
                </a:lnTo>
                <a:lnTo>
                  <a:pt x="750620" y="54102"/>
                </a:lnTo>
                <a:lnTo>
                  <a:pt x="751129" y="50889"/>
                </a:lnTo>
                <a:lnTo>
                  <a:pt x="751764" y="47943"/>
                </a:lnTo>
                <a:lnTo>
                  <a:pt x="752526" y="45263"/>
                </a:lnTo>
                <a:lnTo>
                  <a:pt x="753287" y="42990"/>
                </a:lnTo>
                <a:lnTo>
                  <a:pt x="754176" y="41517"/>
                </a:lnTo>
                <a:lnTo>
                  <a:pt x="754939" y="39904"/>
                </a:lnTo>
                <a:lnTo>
                  <a:pt x="755828" y="38570"/>
                </a:lnTo>
                <a:lnTo>
                  <a:pt x="756843" y="37364"/>
                </a:lnTo>
                <a:lnTo>
                  <a:pt x="757859" y="36157"/>
                </a:lnTo>
                <a:lnTo>
                  <a:pt x="759129" y="35078"/>
                </a:lnTo>
                <a:lnTo>
                  <a:pt x="760400" y="34151"/>
                </a:lnTo>
                <a:lnTo>
                  <a:pt x="761796" y="33211"/>
                </a:lnTo>
                <a:lnTo>
                  <a:pt x="763067" y="32411"/>
                </a:lnTo>
                <a:lnTo>
                  <a:pt x="764718" y="31738"/>
                </a:lnTo>
                <a:lnTo>
                  <a:pt x="766242" y="31204"/>
                </a:lnTo>
                <a:lnTo>
                  <a:pt x="767893" y="30798"/>
                </a:lnTo>
                <a:lnTo>
                  <a:pt x="769670" y="30391"/>
                </a:lnTo>
                <a:lnTo>
                  <a:pt x="771576" y="30125"/>
                </a:lnTo>
                <a:lnTo>
                  <a:pt x="773481" y="29998"/>
                </a:lnTo>
                <a:lnTo>
                  <a:pt x="775512" y="29858"/>
                </a:lnTo>
                <a:lnTo>
                  <a:pt x="777418" y="29998"/>
                </a:lnTo>
                <a:lnTo>
                  <a:pt x="779323" y="30125"/>
                </a:lnTo>
                <a:lnTo>
                  <a:pt x="780973" y="30391"/>
                </a:lnTo>
                <a:lnTo>
                  <a:pt x="782625" y="30658"/>
                </a:lnTo>
                <a:lnTo>
                  <a:pt x="784276" y="31064"/>
                </a:lnTo>
                <a:lnTo>
                  <a:pt x="785673" y="31598"/>
                </a:lnTo>
                <a:lnTo>
                  <a:pt x="787196" y="32131"/>
                </a:lnTo>
                <a:lnTo>
                  <a:pt x="788467" y="32804"/>
                </a:lnTo>
                <a:lnTo>
                  <a:pt x="789737" y="33605"/>
                </a:lnTo>
                <a:lnTo>
                  <a:pt x="790879" y="34417"/>
                </a:lnTo>
                <a:lnTo>
                  <a:pt x="792023" y="35357"/>
                </a:lnTo>
                <a:lnTo>
                  <a:pt x="793039" y="36424"/>
                </a:lnTo>
                <a:lnTo>
                  <a:pt x="794054" y="37491"/>
                </a:lnTo>
                <a:lnTo>
                  <a:pt x="794817" y="38697"/>
                </a:lnTo>
                <a:lnTo>
                  <a:pt x="795579" y="40043"/>
                </a:lnTo>
                <a:lnTo>
                  <a:pt x="796340" y="41517"/>
                </a:lnTo>
                <a:lnTo>
                  <a:pt x="796976" y="43383"/>
                </a:lnTo>
                <a:lnTo>
                  <a:pt x="797610" y="45657"/>
                </a:lnTo>
                <a:lnTo>
                  <a:pt x="798118" y="48336"/>
                </a:lnTo>
                <a:lnTo>
                  <a:pt x="798754" y="51283"/>
                </a:lnTo>
                <a:lnTo>
                  <a:pt x="799007" y="54496"/>
                </a:lnTo>
                <a:lnTo>
                  <a:pt x="799262" y="57976"/>
                </a:lnTo>
                <a:lnTo>
                  <a:pt x="799389" y="61862"/>
                </a:lnTo>
                <a:lnTo>
                  <a:pt x="799515" y="66155"/>
                </a:lnTo>
                <a:close/>
                <a:moveTo>
                  <a:pt x="230733" y="1014933"/>
                </a:moveTo>
                <a:moveTo>
                  <a:pt x="738301" y="104178"/>
                </a:moveTo>
                <a:lnTo>
                  <a:pt x="735762" y="104445"/>
                </a:lnTo>
                <a:lnTo>
                  <a:pt x="733603" y="104585"/>
                </a:lnTo>
                <a:lnTo>
                  <a:pt x="731570" y="104712"/>
                </a:lnTo>
                <a:lnTo>
                  <a:pt x="730046" y="104712"/>
                </a:lnTo>
                <a:lnTo>
                  <a:pt x="727634" y="104712"/>
                </a:lnTo>
                <a:lnTo>
                  <a:pt x="725475" y="104445"/>
                </a:lnTo>
                <a:lnTo>
                  <a:pt x="723443" y="104178"/>
                </a:lnTo>
                <a:lnTo>
                  <a:pt x="721792" y="103645"/>
                </a:lnTo>
                <a:lnTo>
                  <a:pt x="720140" y="103112"/>
                </a:lnTo>
                <a:lnTo>
                  <a:pt x="718743" y="102311"/>
                </a:lnTo>
                <a:lnTo>
                  <a:pt x="717601" y="101499"/>
                </a:lnTo>
                <a:lnTo>
                  <a:pt x="716584" y="100559"/>
                </a:lnTo>
                <a:lnTo>
                  <a:pt x="715950" y="99492"/>
                </a:lnTo>
                <a:lnTo>
                  <a:pt x="715315" y="98286"/>
                </a:lnTo>
                <a:lnTo>
                  <a:pt x="714806" y="96812"/>
                </a:lnTo>
                <a:lnTo>
                  <a:pt x="714426" y="95212"/>
                </a:lnTo>
                <a:lnTo>
                  <a:pt x="713918" y="93472"/>
                </a:lnTo>
                <a:lnTo>
                  <a:pt x="713790" y="91453"/>
                </a:lnTo>
                <a:lnTo>
                  <a:pt x="713664" y="89180"/>
                </a:lnTo>
                <a:lnTo>
                  <a:pt x="713537" y="86906"/>
                </a:lnTo>
                <a:lnTo>
                  <a:pt x="713537" y="39904"/>
                </a:lnTo>
                <a:lnTo>
                  <a:pt x="702868" y="39904"/>
                </a:lnTo>
                <a:lnTo>
                  <a:pt x="702868" y="31471"/>
                </a:lnTo>
                <a:lnTo>
                  <a:pt x="713537" y="31471"/>
                </a:lnTo>
                <a:lnTo>
                  <a:pt x="713537" y="18072"/>
                </a:lnTo>
                <a:lnTo>
                  <a:pt x="724967" y="13119"/>
                </a:lnTo>
                <a:lnTo>
                  <a:pt x="724967" y="31471"/>
                </a:lnTo>
                <a:lnTo>
                  <a:pt x="737920" y="31471"/>
                </a:lnTo>
                <a:lnTo>
                  <a:pt x="737920" y="39904"/>
                </a:lnTo>
                <a:lnTo>
                  <a:pt x="724967" y="39904"/>
                </a:lnTo>
                <a:lnTo>
                  <a:pt x="724967" y="85573"/>
                </a:lnTo>
                <a:lnTo>
                  <a:pt x="725093" y="88380"/>
                </a:lnTo>
                <a:lnTo>
                  <a:pt x="725348" y="90653"/>
                </a:lnTo>
                <a:lnTo>
                  <a:pt x="725601" y="91593"/>
                </a:lnTo>
                <a:lnTo>
                  <a:pt x="725982" y="92393"/>
                </a:lnTo>
                <a:lnTo>
                  <a:pt x="726237" y="93066"/>
                </a:lnTo>
                <a:lnTo>
                  <a:pt x="726745" y="93739"/>
                </a:lnTo>
                <a:lnTo>
                  <a:pt x="727253" y="94133"/>
                </a:lnTo>
                <a:lnTo>
                  <a:pt x="727760" y="94679"/>
                </a:lnTo>
                <a:lnTo>
                  <a:pt x="728395" y="94945"/>
                </a:lnTo>
                <a:lnTo>
                  <a:pt x="729284" y="95212"/>
                </a:lnTo>
                <a:lnTo>
                  <a:pt x="730046" y="95479"/>
                </a:lnTo>
                <a:lnTo>
                  <a:pt x="730935" y="95606"/>
                </a:lnTo>
                <a:lnTo>
                  <a:pt x="732079" y="95746"/>
                </a:lnTo>
                <a:lnTo>
                  <a:pt x="733221" y="95746"/>
                </a:lnTo>
                <a:lnTo>
                  <a:pt x="733729" y="95746"/>
                </a:lnTo>
                <a:lnTo>
                  <a:pt x="734873" y="95606"/>
                </a:lnTo>
                <a:lnTo>
                  <a:pt x="736396" y="95479"/>
                </a:lnTo>
                <a:lnTo>
                  <a:pt x="738301" y="95212"/>
                </a:lnTo>
                <a:close/>
                <a:moveTo>
                  <a:pt x="195923" y="1014933"/>
                </a:moveTo>
                <a:moveTo>
                  <a:pt x="693090" y="84227"/>
                </a:moveTo>
                <a:lnTo>
                  <a:pt x="693090" y="86767"/>
                </a:lnTo>
                <a:lnTo>
                  <a:pt x="692835" y="89180"/>
                </a:lnTo>
                <a:lnTo>
                  <a:pt x="692328" y="91453"/>
                </a:lnTo>
                <a:lnTo>
                  <a:pt x="691693" y="93472"/>
                </a:lnTo>
                <a:lnTo>
                  <a:pt x="690931" y="95479"/>
                </a:lnTo>
                <a:lnTo>
                  <a:pt x="689915" y="97219"/>
                </a:lnTo>
                <a:lnTo>
                  <a:pt x="688771" y="98692"/>
                </a:lnTo>
                <a:lnTo>
                  <a:pt x="687501" y="100165"/>
                </a:lnTo>
                <a:lnTo>
                  <a:pt x="685978" y="101372"/>
                </a:lnTo>
                <a:lnTo>
                  <a:pt x="684200" y="102439"/>
                </a:lnTo>
                <a:lnTo>
                  <a:pt x="682421" y="103378"/>
                </a:lnTo>
                <a:lnTo>
                  <a:pt x="680390" y="104178"/>
                </a:lnTo>
                <a:lnTo>
                  <a:pt x="678104" y="104712"/>
                </a:lnTo>
                <a:lnTo>
                  <a:pt x="675690" y="105118"/>
                </a:lnTo>
                <a:lnTo>
                  <a:pt x="673151" y="105385"/>
                </a:lnTo>
                <a:lnTo>
                  <a:pt x="670356" y="105385"/>
                </a:lnTo>
                <a:lnTo>
                  <a:pt x="667690" y="105385"/>
                </a:lnTo>
                <a:lnTo>
                  <a:pt x="665150" y="105118"/>
                </a:lnTo>
                <a:lnTo>
                  <a:pt x="662864" y="104585"/>
                </a:lnTo>
                <a:lnTo>
                  <a:pt x="660704" y="103912"/>
                </a:lnTo>
                <a:lnTo>
                  <a:pt x="658673" y="103112"/>
                </a:lnTo>
                <a:lnTo>
                  <a:pt x="656768" y="102172"/>
                </a:lnTo>
                <a:lnTo>
                  <a:pt x="655243" y="100965"/>
                </a:lnTo>
                <a:lnTo>
                  <a:pt x="653720" y="99632"/>
                </a:lnTo>
                <a:lnTo>
                  <a:pt x="652450" y="98019"/>
                </a:lnTo>
                <a:lnTo>
                  <a:pt x="651306" y="96279"/>
                </a:lnTo>
                <a:lnTo>
                  <a:pt x="650418" y="94399"/>
                </a:lnTo>
                <a:lnTo>
                  <a:pt x="649656" y="92266"/>
                </a:lnTo>
                <a:lnTo>
                  <a:pt x="649020" y="89980"/>
                </a:lnTo>
                <a:lnTo>
                  <a:pt x="648767" y="87440"/>
                </a:lnTo>
                <a:lnTo>
                  <a:pt x="648512" y="84760"/>
                </a:lnTo>
                <a:lnTo>
                  <a:pt x="648512" y="81953"/>
                </a:lnTo>
                <a:lnTo>
                  <a:pt x="659943" y="81953"/>
                </a:lnTo>
                <a:lnTo>
                  <a:pt x="659943" y="83020"/>
                </a:lnTo>
                <a:lnTo>
                  <a:pt x="659943" y="84100"/>
                </a:lnTo>
                <a:lnTo>
                  <a:pt x="659943" y="85027"/>
                </a:lnTo>
                <a:lnTo>
                  <a:pt x="660070" y="85967"/>
                </a:lnTo>
                <a:lnTo>
                  <a:pt x="660196" y="87313"/>
                </a:lnTo>
                <a:lnTo>
                  <a:pt x="660451" y="88646"/>
                </a:lnTo>
                <a:lnTo>
                  <a:pt x="660704" y="89853"/>
                </a:lnTo>
                <a:lnTo>
                  <a:pt x="661085" y="90920"/>
                </a:lnTo>
                <a:lnTo>
                  <a:pt x="661467" y="91999"/>
                </a:lnTo>
                <a:lnTo>
                  <a:pt x="661975" y="92926"/>
                </a:lnTo>
                <a:lnTo>
                  <a:pt x="662609" y="93739"/>
                </a:lnTo>
                <a:lnTo>
                  <a:pt x="663245" y="94539"/>
                </a:lnTo>
                <a:lnTo>
                  <a:pt x="663879" y="95212"/>
                </a:lnTo>
                <a:lnTo>
                  <a:pt x="664515" y="95746"/>
                </a:lnTo>
                <a:lnTo>
                  <a:pt x="665531" y="96279"/>
                </a:lnTo>
                <a:lnTo>
                  <a:pt x="666293" y="96685"/>
                </a:lnTo>
                <a:lnTo>
                  <a:pt x="667435" y="96952"/>
                </a:lnTo>
                <a:lnTo>
                  <a:pt x="668325" y="97219"/>
                </a:lnTo>
                <a:lnTo>
                  <a:pt x="669468" y="97346"/>
                </a:lnTo>
                <a:lnTo>
                  <a:pt x="670610" y="97346"/>
                </a:lnTo>
                <a:lnTo>
                  <a:pt x="671881" y="97346"/>
                </a:lnTo>
                <a:lnTo>
                  <a:pt x="673278" y="97219"/>
                </a:lnTo>
                <a:lnTo>
                  <a:pt x="674293" y="96952"/>
                </a:lnTo>
                <a:lnTo>
                  <a:pt x="675437" y="96685"/>
                </a:lnTo>
                <a:lnTo>
                  <a:pt x="676453" y="96279"/>
                </a:lnTo>
                <a:lnTo>
                  <a:pt x="677342" y="95746"/>
                </a:lnTo>
                <a:lnTo>
                  <a:pt x="678104" y="95212"/>
                </a:lnTo>
                <a:lnTo>
                  <a:pt x="678865" y="94539"/>
                </a:lnTo>
                <a:lnTo>
                  <a:pt x="679628" y="93866"/>
                </a:lnTo>
                <a:lnTo>
                  <a:pt x="680135" y="92926"/>
                </a:lnTo>
                <a:lnTo>
                  <a:pt x="680517" y="91999"/>
                </a:lnTo>
                <a:lnTo>
                  <a:pt x="680898" y="91059"/>
                </a:lnTo>
                <a:lnTo>
                  <a:pt x="681151" y="89980"/>
                </a:lnTo>
                <a:lnTo>
                  <a:pt x="681406" y="88786"/>
                </a:lnTo>
                <a:lnTo>
                  <a:pt x="681532" y="87440"/>
                </a:lnTo>
                <a:lnTo>
                  <a:pt x="681532" y="86106"/>
                </a:lnTo>
                <a:lnTo>
                  <a:pt x="681532" y="84633"/>
                </a:lnTo>
                <a:lnTo>
                  <a:pt x="681406" y="83287"/>
                </a:lnTo>
                <a:lnTo>
                  <a:pt x="681151" y="81953"/>
                </a:lnTo>
                <a:lnTo>
                  <a:pt x="680770" y="80747"/>
                </a:lnTo>
                <a:lnTo>
                  <a:pt x="680262" y="79540"/>
                </a:lnTo>
                <a:lnTo>
                  <a:pt x="679754" y="78474"/>
                </a:lnTo>
                <a:lnTo>
                  <a:pt x="678865" y="77534"/>
                </a:lnTo>
                <a:lnTo>
                  <a:pt x="678104" y="76594"/>
                </a:lnTo>
                <a:lnTo>
                  <a:pt x="676706" y="75387"/>
                </a:lnTo>
                <a:lnTo>
                  <a:pt x="674675" y="73914"/>
                </a:lnTo>
                <a:lnTo>
                  <a:pt x="671881" y="72174"/>
                </a:lnTo>
                <a:lnTo>
                  <a:pt x="668451" y="70295"/>
                </a:lnTo>
                <a:lnTo>
                  <a:pt x="663879" y="67755"/>
                </a:lnTo>
                <a:lnTo>
                  <a:pt x="660196" y="65481"/>
                </a:lnTo>
                <a:lnTo>
                  <a:pt x="657403" y="63742"/>
                </a:lnTo>
                <a:lnTo>
                  <a:pt x="655625" y="62268"/>
                </a:lnTo>
                <a:lnTo>
                  <a:pt x="654228" y="60922"/>
                </a:lnTo>
                <a:lnTo>
                  <a:pt x="653212" y="59449"/>
                </a:lnTo>
                <a:lnTo>
                  <a:pt x="652323" y="57976"/>
                </a:lnTo>
                <a:lnTo>
                  <a:pt x="651434" y="56376"/>
                </a:lnTo>
                <a:lnTo>
                  <a:pt x="650798" y="54636"/>
                </a:lnTo>
                <a:lnTo>
                  <a:pt x="650418" y="52756"/>
                </a:lnTo>
                <a:lnTo>
                  <a:pt x="650164" y="50889"/>
                </a:lnTo>
                <a:lnTo>
                  <a:pt x="650164" y="48743"/>
                </a:lnTo>
                <a:lnTo>
                  <a:pt x="650164" y="46470"/>
                </a:lnTo>
                <a:lnTo>
                  <a:pt x="650545" y="44450"/>
                </a:lnTo>
                <a:lnTo>
                  <a:pt x="650926" y="42444"/>
                </a:lnTo>
                <a:lnTo>
                  <a:pt x="651560" y="40577"/>
                </a:lnTo>
                <a:lnTo>
                  <a:pt x="652576" y="38837"/>
                </a:lnTo>
                <a:lnTo>
                  <a:pt x="653593" y="37224"/>
                </a:lnTo>
                <a:lnTo>
                  <a:pt x="654862" y="35891"/>
                </a:lnTo>
                <a:lnTo>
                  <a:pt x="656259" y="34544"/>
                </a:lnTo>
                <a:lnTo>
                  <a:pt x="657784" y="33478"/>
                </a:lnTo>
                <a:lnTo>
                  <a:pt x="659307" y="32538"/>
                </a:lnTo>
                <a:lnTo>
                  <a:pt x="661085" y="31738"/>
                </a:lnTo>
                <a:lnTo>
                  <a:pt x="662990" y="31064"/>
                </a:lnTo>
                <a:lnTo>
                  <a:pt x="665023" y="30531"/>
                </a:lnTo>
                <a:lnTo>
                  <a:pt x="667054" y="30264"/>
                </a:lnTo>
                <a:lnTo>
                  <a:pt x="669214" y="29998"/>
                </a:lnTo>
                <a:lnTo>
                  <a:pt x="671626" y="29858"/>
                </a:lnTo>
                <a:lnTo>
                  <a:pt x="674293" y="29998"/>
                </a:lnTo>
                <a:lnTo>
                  <a:pt x="676834" y="30264"/>
                </a:lnTo>
                <a:lnTo>
                  <a:pt x="679120" y="30658"/>
                </a:lnTo>
                <a:lnTo>
                  <a:pt x="681279" y="31204"/>
                </a:lnTo>
                <a:lnTo>
                  <a:pt x="683184" y="32004"/>
                </a:lnTo>
                <a:lnTo>
                  <a:pt x="684962" y="32944"/>
                </a:lnTo>
                <a:lnTo>
                  <a:pt x="686359" y="34011"/>
                </a:lnTo>
                <a:lnTo>
                  <a:pt x="687756" y="35217"/>
                </a:lnTo>
                <a:lnTo>
                  <a:pt x="688771" y="36551"/>
                </a:lnTo>
                <a:lnTo>
                  <a:pt x="689787" y="38164"/>
                </a:lnTo>
                <a:lnTo>
                  <a:pt x="690550" y="39904"/>
                </a:lnTo>
                <a:lnTo>
                  <a:pt x="691312" y="41910"/>
                </a:lnTo>
                <a:lnTo>
                  <a:pt x="691820" y="44057"/>
                </a:lnTo>
                <a:lnTo>
                  <a:pt x="692328" y="46330"/>
                </a:lnTo>
                <a:lnTo>
                  <a:pt x="692581" y="48743"/>
                </a:lnTo>
                <a:lnTo>
                  <a:pt x="692709" y="51423"/>
                </a:lnTo>
                <a:lnTo>
                  <a:pt x="681279" y="51423"/>
                </a:lnTo>
                <a:lnTo>
                  <a:pt x="681279" y="49810"/>
                </a:lnTo>
                <a:lnTo>
                  <a:pt x="681151" y="48209"/>
                </a:lnTo>
                <a:lnTo>
                  <a:pt x="680898" y="46736"/>
                </a:lnTo>
                <a:lnTo>
                  <a:pt x="680643" y="45530"/>
                </a:lnTo>
                <a:lnTo>
                  <a:pt x="680390" y="44323"/>
                </a:lnTo>
                <a:lnTo>
                  <a:pt x="679881" y="43117"/>
                </a:lnTo>
                <a:lnTo>
                  <a:pt x="679246" y="42177"/>
                </a:lnTo>
                <a:lnTo>
                  <a:pt x="678739" y="41237"/>
                </a:lnTo>
                <a:lnTo>
                  <a:pt x="678104" y="40437"/>
                </a:lnTo>
                <a:lnTo>
                  <a:pt x="677342" y="39764"/>
                </a:lnTo>
                <a:lnTo>
                  <a:pt x="676453" y="39231"/>
                </a:lnTo>
                <a:lnTo>
                  <a:pt x="675564" y="38697"/>
                </a:lnTo>
                <a:lnTo>
                  <a:pt x="674675" y="38291"/>
                </a:lnTo>
                <a:lnTo>
                  <a:pt x="673531" y="38024"/>
                </a:lnTo>
                <a:lnTo>
                  <a:pt x="672389" y="37897"/>
                </a:lnTo>
                <a:lnTo>
                  <a:pt x="671118" y="37897"/>
                </a:lnTo>
                <a:lnTo>
                  <a:pt x="670103" y="37897"/>
                </a:lnTo>
                <a:lnTo>
                  <a:pt x="668959" y="38024"/>
                </a:lnTo>
                <a:lnTo>
                  <a:pt x="668070" y="38291"/>
                </a:lnTo>
                <a:lnTo>
                  <a:pt x="667054" y="38570"/>
                </a:lnTo>
                <a:lnTo>
                  <a:pt x="666165" y="38964"/>
                </a:lnTo>
                <a:lnTo>
                  <a:pt x="665531" y="39370"/>
                </a:lnTo>
                <a:lnTo>
                  <a:pt x="664768" y="39904"/>
                </a:lnTo>
                <a:lnTo>
                  <a:pt x="664006" y="40577"/>
                </a:lnTo>
                <a:lnTo>
                  <a:pt x="663371" y="41237"/>
                </a:lnTo>
                <a:lnTo>
                  <a:pt x="662990" y="42050"/>
                </a:lnTo>
                <a:lnTo>
                  <a:pt x="662482" y="42850"/>
                </a:lnTo>
                <a:lnTo>
                  <a:pt x="661975" y="43790"/>
                </a:lnTo>
                <a:lnTo>
                  <a:pt x="661720" y="44730"/>
                </a:lnTo>
                <a:lnTo>
                  <a:pt x="661593" y="45657"/>
                </a:lnTo>
                <a:lnTo>
                  <a:pt x="661467" y="46736"/>
                </a:lnTo>
                <a:lnTo>
                  <a:pt x="661467" y="47803"/>
                </a:lnTo>
                <a:lnTo>
                  <a:pt x="661467" y="49010"/>
                </a:lnTo>
                <a:lnTo>
                  <a:pt x="661720" y="50216"/>
                </a:lnTo>
                <a:lnTo>
                  <a:pt x="661975" y="51283"/>
                </a:lnTo>
                <a:lnTo>
                  <a:pt x="662482" y="52362"/>
                </a:lnTo>
                <a:lnTo>
                  <a:pt x="663118" y="53289"/>
                </a:lnTo>
                <a:lnTo>
                  <a:pt x="663753" y="54369"/>
                </a:lnTo>
                <a:lnTo>
                  <a:pt x="664515" y="55309"/>
                </a:lnTo>
                <a:lnTo>
                  <a:pt x="665657" y="56109"/>
                </a:lnTo>
                <a:lnTo>
                  <a:pt x="667054" y="57315"/>
                </a:lnTo>
                <a:lnTo>
                  <a:pt x="669214" y="58789"/>
                </a:lnTo>
                <a:lnTo>
                  <a:pt x="672262" y="60528"/>
                </a:lnTo>
                <a:lnTo>
                  <a:pt x="675818" y="62535"/>
                </a:lnTo>
                <a:lnTo>
                  <a:pt x="679881" y="64808"/>
                </a:lnTo>
                <a:lnTo>
                  <a:pt x="683310" y="66955"/>
                </a:lnTo>
                <a:lnTo>
                  <a:pt x="684707" y="67895"/>
                </a:lnTo>
                <a:lnTo>
                  <a:pt x="685978" y="68834"/>
                </a:lnTo>
                <a:lnTo>
                  <a:pt x="687120" y="69761"/>
                </a:lnTo>
                <a:lnTo>
                  <a:pt x="688009" y="70574"/>
                </a:lnTo>
                <a:lnTo>
                  <a:pt x="689153" y="72047"/>
                </a:lnTo>
                <a:lnTo>
                  <a:pt x="690295" y="73521"/>
                </a:lnTo>
                <a:lnTo>
                  <a:pt x="691057" y="75121"/>
                </a:lnTo>
                <a:lnTo>
                  <a:pt x="691820" y="76734"/>
                </a:lnTo>
                <a:lnTo>
                  <a:pt x="692454" y="78474"/>
                </a:lnTo>
                <a:lnTo>
                  <a:pt x="692835" y="80341"/>
                </a:lnTo>
                <a:lnTo>
                  <a:pt x="693090" y="82220"/>
                </a:lnTo>
                <a:close/>
                <a:moveTo>
                  <a:pt x="215874" y="1014933"/>
                </a:moveTo>
                <a:moveTo>
                  <a:pt x="631495" y="104178"/>
                </a:moveTo>
                <a:lnTo>
                  <a:pt x="620192" y="104178"/>
                </a:lnTo>
                <a:lnTo>
                  <a:pt x="620192" y="31471"/>
                </a:lnTo>
                <a:lnTo>
                  <a:pt x="631495" y="31471"/>
                </a:lnTo>
                <a:close/>
                <a:moveTo>
                  <a:pt x="195923" y="1014933"/>
                </a:moveTo>
                <a:moveTo>
                  <a:pt x="632003" y="13792"/>
                </a:moveTo>
                <a:lnTo>
                  <a:pt x="619429" y="13792"/>
                </a:lnTo>
                <a:lnTo>
                  <a:pt x="619429" y="1334"/>
                </a:lnTo>
                <a:lnTo>
                  <a:pt x="632003" y="1334"/>
                </a:lnTo>
                <a:close/>
                <a:moveTo>
                  <a:pt x="286309" y="1014933"/>
                </a:moveTo>
                <a:moveTo>
                  <a:pt x="598601" y="104178"/>
                </a:moveTo>
                <a:lnTo>
                  <a:pt x="587171" y="104178"/>
                </a:lnTo>
                <a:lnTo>
                  <a:pt x="587171" y="57709"/>
                </a:lnTo>
                <a:lnTo>
                  <a:pt x="587171" y="53429"/>
                </a:lnTo>
                <a:lnTo>
                  <a:pt x="586918" y="49810"/>
                </a:lnTo>
                <a:lnTo>
                  <a:pt x="586790" y="48336"/>
                </a:lnTo>
                <a:lnTo>
                  <a:pt x="586537" y="47003"/>
                </a:lnTo>
                <a:lnTo>
                  <a:pt x="586282" y="45923"/>
                </a:lnTo>
                <a:lnTo>
                  <a:pt x="586029" y="44857"/>
                </a:lnTo>
                <a:lnTo>
                  <a:pt x="585393" y="43383"/>
                </a:lnTo>
                <a:lnTo>
                  <a:pt x="584378" y="42177"/>
                </a:lnTo>
                <a:lnTo>
                  <a:pt x="583489" y="41110"/>
                </a:lnTo>
                <a:lnTo>
                  <a:pt x="582218" y="40170"/>
                </a:lnTo>
                <a:lnTo>
                  <a:pt x="580948" y="39497"/>
                </a:lnTo>
                <a:lnTo>
                  <a:pt x="579425" y="38964"/>
                </a:lnTo>
                <a:lnTo>
                  <a:pt x="577901" y="38697"/>
                </a:lnTo>
                <a:lnTo>
                  <a:pt x="575995" y="38570"/>
                </a:lnTo>
                <a:lnTo>
                  <a:pt x="574218" y="38697"/>
                </a:lnTo>
                <a:lnTo>
                  <a:pt x="572567" y="38964"/>
                </a:lnTo>
                <a:lnTo>
                  <a:pt x="571043" y="39637"/>
                </a:lnTo>
                <a:lnTo>
                  <a:pt x="569518" y="40437"/>
                </a:lnTo>
                <a:lnTo>
                  <a:pt x="568248" y="41377"/>
                </a:lnTo>
                <a:lnTo>
                  <a:pt x="566851" y="42583"/>
                </a:lnTo>
                <a:lnTo>
                  <a:pt x="565709" y="44057"/>
                </a:lnTo>
                <a:lnTo>
                  <a:pt x="564565" y="45797"/>
                </a:lnTo>
                <a:lnTo>
                  <a:pt x="563931" y="47397"/>
                </a:lnTo>
                <a:lnTo>
                  <a:pt x="563295" y="49010"/>
                </a:lnTo>
                <a:lnTo>
                  <a:pt x="562534" y="50750"/>
                </a:lnTo>
                <a:lnTo>
                  <a:pt x="562153" y="52489"/>
                </a:lnTo>
                <a:lnTo>
                  <a:pt x="561771" y="54369"/>
                </a:lnTo>
                <a:lnTo>
                  <a:pt x="561518" y="56376"/>
                </a:lnTo>
                <a:lnTo>
                  <a:pt x="561390" y="58382"/>
                </a:lnTo>
                <a:lnTo>
                  <a:pt x="561390" y="60528"/>
                </a:lnTo>
                <a:lnTo>
                  <a:pt x="561390" y="104178"/>
                </a:lnTo>
                <a:lnTo>
                  <a:pt x="549999" y="104178"/>
                </a:lnTo>
                <a:lnTo>
                  <a:pt x="549999" y="47397"/>
                </a:lnTo>
                <a:lnTo>
                  <a:pt x="549859" y="42710"/>
                </a:lnTo>
                <a:lnTo>
                  <a:pt x="549859" y="38570"/>
                </a:lnTo>
                <a:lnTo>
                  <a:pt x="549592" y="34811"/>
                </a:lnTo>
                <a:lnTo>
                  <a:pt x="549326" y="31471"/>
                </a:lnTo>
                <a:lnTo>
                  <a:pt x="560629" y="31471"/>
                </a:lnTo>
                <a:lnTo>
                  <a:pt x="560629" y="41517"/>
                </a:lnTo>
                <a:lnTo>
                  <a:pt x="561390" y="40043"/>
                </a:lnTo>
                <a:lnTo>
                  <a:pt x="562153" y="38697"/>
                </a:lnTo>
                <a:lnTo>
                  <a:pt x="563168" y="37491"/>
                </a:lnTo>
                <a:lnTo>
                  <a:pt x="564057" y="36424"/>
                </a:lnTo>
                <a:lnTo>
                  <a:pt x="564946" y="35357"/>
                </a:lnTo>
                <a:lnTo>
                  <a:pt x="566090" y="34417"/>
                </a:lnTo>
                <a:lnTo>
                  <a:pt x="567106" y="33605"/>
                </a:lnTo>
                <a:lnTo>
                  <a:pt x="568376" y="32804"/>
                </a:lnTo>
                <a:lnTo>
                  <a:pt x="569518" y="32131"/>
                </a:lnTo>
                <a:lnTo>
                  <a:pt x="570915" y="31598"/>
                </a:lnTo>
                <a:lnTo>
                  <a:pt x="572059" y="31064"/>
                </a:lnTo>
                <a:lnTo>
                  <a:pt x="573582" y="30658"/>
                </a:lnTo>
                <a:lnTo>
                  <a:pt x="574853" y="30391"/>
                </a:lnTo>
                <a:lnTo>
                  <a:pt x="576376" y="30125"/>
                </a:lnTo>
                <a:lnTo>
                  <a:pt x="578028" y="29998"/>
                </a:lnTo>
                <a:lnTo>
                  <a:pt x="579425" y="29858"/>
                </a:lnTo>
                <a:lnTo>
                  <a:pt x="581837" y="29998"/>
                </a:lnTo>
                <a:lnTo>
                  <a:pt x="583996" y="30264"/>
                </a:lnTo>
                <a:lnTo>
                  <a:pt x="586029" y="30658"/>
                </a:lnTo>
                <a:lnTo>
                  <a:pt x="587934" y="31331"/>
                </a:lnTo>
                <a:lnTo>
                  <a:pt x="589584" y="32131"/>
                </a:lnTo>
                <a:lnTo>
                  <a:pt x="591235" y="33071"/>
                </a:lnTo>
                <a:lnTo>
                  <a:pt x="592506" y="34278"/>
                </a:lnTo>
                <a:lnTo>
                  <a:pt x="593903" y="35624"/>
                </a:lnTo>
                <a:lnTo>
                  <a:pt x="594918" y="37097"/>
                </a:lnTo>
                <a:lnTo>
                  <a:pt x="595934" y="38837"/>
                </a:lnTo>
                <a:lnTo>
                  <a:pt x="596696" y="40577"/>
                </a:lnTo>
                <a:lnTo>
                  <a:pt x="597459" y="42710"/>
                </a:lnTo>
                <a:lnTo>
                  <a:pt x="597967" y="44857"/>
                </a:lnTo>
                <a:lnTo>
                  <a:pt x="598348" y="47270"/>
                </a:lnTo>
                <a:lnTo>
                  <a:pt x="598601" y="49810"/>
                </a:lnTo>
                <a:lnTo>
                  <a:pt x="598601" y="52489"/>
                </a:lnTo>
                <a:close/>
                <a:moveTo>
                  <a:pt x="195923" y="1014933"/>
                </a:moveTo>
                <a:moveTo>
                  <a:pt x="528447" y="104178"/>
                </a:moveTo>
                <a:lnTo>
                  <a:pt x="517068" y="104178"/>
                </a:lnTo>
                <a:lnTo>
                  <a:pt x="517068" y="31471"/>
                </a:lnTo>
                <a:lnTo>
                  <a:pt x="528447" y="31471"/>
                </a:lnTo>
                <a:close/>
                <a:moveTo>
                  <a:pt x="195923" y="1014933"/>
                </a:moveTo>
                <a:moveTo>
                  <a:pt x="529120" y="13792"/>
                </a:moveTo>
                <a:lnTo>
                  <a:pt x="516534" y="13792"/>
                </a:lnTo>
                <a:lnTo>
                  <a:pt x="516534" y="1334"/>
                </a:lnTo>
                <a:lnTo>
                  <a:pt x="529120" y="1334"/>
                </a:lnTo>
                <a:close/>
                <a:moveTo>
                  <a:pt x="286309" y="1014933"/>
                </a:moveTo>
                <a:moveTo>
                  <a:pt x="495655" y="104178"/>
                </a:moveTo>
                <a:lnTo>
                  <a:pt x="484276" y="104178"/>
                </a:lnTo>
                <a:lnTo>
                  <a:pt x="484276" y="55309"/>
                </a:lnTo>
                <a:lnTo>
                  <a:pt x="484136" y="51550"/>
                </a:lnTo>
                <a:lnTo>
                  <a:pt x="483870" y="48476"/>
                </a:lnTo>
                <a:lnTo>
                  <a:pt x="483743" y="47130"/>
                </a:lnTo>
                <a:lnTo>
                  <a:pt x="483476" y="46063"/>
                </a:lnTo>
                <a:lnTo>
                  <a:pt x="483209" y="44996"/>
                </a:lnTo>
                <a:lnTo>
                  <a:pt x="482803" y="44057"/>
                </a:lnTo>
                <a:lnTo>
                  <a:pt x="482270" y="42850"/>
                </a:lnTo>
                <a:lnTo>
                  <a:pt x="481469" y="41783"/>
                </a:lnTo>
                <a:lnTo>
                  <a:pt x="480530" y="40844"/>
                </a:lnTo>
                <a:lnTo>
                  <a:pt x="479590" y="40043"/>
                </a:lnTo>
                <a:lnTo>
                  <a:pt x="478383" y="39497"/>
                </a:lnTo>
                <a:lnTo>
                  <a:pt x="477177" y="39104"/>
                </a:lnTo>
                <a:lnTo>
                  <a:pt x="475716" y="38837"/>
                </a:lnTo>
                <a:lnTo>
                  <a:pt x="474243" y="38697"/>
                </a:lnTo>
                <a:lnTo>
                  <a:pt x="472630" y="38837"/>
                </a:lnTo>
                <a:lnTo>
                  <a:pt x="471157" y="38964"/>
                </a:lnTo>
                <a:lnTo>
                  <a:pt x="469823" y="39370"/>
                </a:lnTo>
                <a:lnTo>
                  <a:pt x="468617" y="39904"/>
                </a:lnTo>
                <a:lnTo>
                  <a:pt x="467410" y="40704"/>
                </a:lnTo>
                <a:lnTo>
                  <a:pt x="466344" y="41517"/>
                </a:lnTo>
                <a:lnTo>
                  <a:pt x="465404" y="42444"/>
                </a:lnTo>
                <a:lnTo>
                  <a:pt x="464604" y="43650"/>
                </a:lnTo>
                <a:lnTo>
                  <a:pt x="463791" y="44996"/>
                </a:lnTo>
                <a:lnTo>
                  <a:pt x="463131" y="46470"/>
                </a:lnTo>
                <a:lnTo>
                  <a:pt x="462597" y="48070"/>
                </a:lnTo>
                <a:lnTo>
                  <a:pt x="462191" y="49810"/>
                </a:lnTo>
                <a:lnTo>
                  <a:pt x="461784" y="51816"/>
                </a:lnTo>
                <a:lnTo>
                  <a:pt x="461518" y="53836"/>
                </a:lnTo>
                <a:lnTo>
                  <a:pt x="461391" y="56109"/>
                </a:lnTo>
                <a:lnTo>
                  <a:pt x="461391" y="58522"/>
                </a:lnTo>
                <a:lnTo>
                  <a:pt x="461391" y="104178"/>
                </a:lnTo>
                <a:lnTo>
                  <a:pt x="450012" y="104178"/>
                </a:lnTo>
                <a:lnTo>
                  <a:pt x="450012" y="54763"/>
                </a:lnTo>
                <a:lnTo>
                  <a:pt x="449872" y="51156"/>
                </a:lnTo>
                <a:lnTo>
                  <a:pt x="449745" y="48209"/>
                </a:lnTo>
                <a:lnTo>
                  <a:pt x="449338" y="45797"/>
                </a:lnTo>
                <a:lnTo>
                  <a:pt x="448805" y="44057"/>
                </a:lnTo>
                <a:lnTo>
                  <a:pt x="448272" y="42850"/>
                </a:lnTo>
                <a:lnTo>
                  <a:pt x="447471" y="41783"/>
                </a:lnTo>
                <a:lnTo>
                  <a:pt x="446659" y="40844"/>
                </a:lnTo>
                <a:lnTo>
                  <a:pt x="445592" y="40043"/>
                </a:lnTo>
                <a:lnTo>
                  <a:pt x="444385" y="39497"/>
                </a:lnTo>
                <a:lnTo>
                  <a:pt x="443179" y="39104"/>
                </a:lnTo>
                <a:lnTo>
                  <a:pt x="441706" y="38837"/>
                </a:lnTo>
                <a:lnTo>
                  <a:pt x="440106" y="38697"/>
                </a:lnTo>
                <a:lnTo>
                  <a:pt x="438505" y="38837"/>
                </a:lnTo>
                <a:lnTo>
                  <a:pt x="437032" y="39104"/>
                </a:lnTo>
                <a:lnTo>
                  <a:pt x="435559" y="39637"/>
                </a:lnTo>
                <a:lnTo>
                  <a:pt x="434352" y="40310"/>
                </a:lnTo>
                <a:lnTo>
                  <a:pt x="433146" y="41237"/>
                </a:lnTo>
                <a:lnTo>
                  <a:pt x="432079" y="42317"/>
                </a:lnTo>
                <a:lnTo>
                  <a:pt x="431000" y="43523"/>
                </a:lnTo>
                <a:lnTo>
                  <a:pt x="430073" y="45123"/>
                </a:lnTo>
                <a:lnTo>
                  <a:pt x="429399" y="46470"/>
                </a:lnTo>
                <a:lnTo>
                  <a:pt x="428726" y="48070"/>
                </a:lnTo>
                <a:lnTo>
                  <a:pt x="428193" y="49683"/>
                </a:lnTo>
                <a:lnTo>
                  <a:pt x="427787" y="51550"/>
                </a:lnTo>
                <a:lnTo>
                  <a:pt x="427520" y="53429"/>
                </a:lnTo>
                <a:lnTo>
                  <a:pt x="427253" y="55309"/>
                </a:lnTo>
                <a:lnTo>
                  <a:pt x="427126" y="57442"/>
                </a:lnTo>
                <a:lnTo>
                  <a:pt x="427126" y="59589"/>
                </a:lnTo>
                <a:lnTo>
                  <a:pt x="427126" y="104178"/>
                </a:lnTo>
                <a:lnTo>
                  <a:pt x="415747" y="104178"/>
                </a:lnTo>
                <a:lnTo>
                  <a:pt x="415747" y="44057"/>
                </a:lnTo>
                <a:lnTo>
                  <a:pt x="415607" y="40844"/>
                </a:lnTo>
                <a:lnTo>
                  <a:pt x="415607" y="37630"/>
                </a:lnTo>
                <a:lnTo>
                  <a:pt x="415340" y="34544"/>
                </a:lnTo>
                <a:lnTo>
                  <a:pt x="415074" y="31471"/>
                </a:lnTo>
                <a:lnTo>
                  <a:pt x="426453" y="31471"/>
                </a:lnTo>
                <a:lnTo>
                  <a:pt x="426453" y="40970"/>
                </a:lnTo>
                <a:lnTo>
                  <a:pt x="427253" y="39637"/>
                </a:lnTo>
                <a:lnTo>
                  <a:pt x="428053" y="38431"/>
                </a:lnTo>
                <a:lnTo>
                  <a:pt x="428866" y="37224"/>
                </a:lnTo>
                <a:lnTo>
                  <a:pt x="429666" y="36157"/>
                </a:lnTo>
                <a:lnTo>
                  <a:pt x="430606" y="35217"/>
                </a:lnTo>
                <a:lnTo>
                  <a:pt x="431673" y="34278"/>
                </a:lnTo>
                <a:lnTo>
                  <a:pt x="432612" y="33478"/>
                </a:lnTo>
                <a:lnTo>
                  <a:pt x="433679" y="32677"/>
                </a:lnTo>
                <a:lnTo>
                  <a:pt x="434746" y="32004"/>
                </a:lnTo>
                <a:lnTo>
                  <a:pt x="435953" y="31471"/>
                </a:lnTo>
                <a:lnTo>
                  <a:pt x="437032" y="31064"/>
                </a:lnTo>
                <a:lnTo>
                  <a:pt x="438366" y="30658"/>
                </a:lnTo>
                <a:lnTo>
                  <a:pt x="439572" y="30264"/>
                </a:lnTo>
                <a:lnTo>
                  <a:pt x="440906" y="30125"/>
                </a:lnTo>
                <a:lnTo>
                  <a:pt x="442252" y="29998"/>
                </a:lnTo>
                <a:lnTo>
                  <a:pt x="443585" y="29858"/>
                </a:lnTo>
                <a:lnTo>
                  <a:pt x="445198" y="29998"/>
                </a:lnTo>
                <a:lnTo>
                  <a:pt x="446659" y="30125"/>
                </a:lnTo>
                <a:lnTo>
                  <a:pt x="448005" y="30264"/>
                </a:lnTo>
                <a:lnTo>
                  <a:pt x="449338" y="30658"/>
                </a:lnTo>
                <a:lnTo>
                  <a:pt x="450545" y="31064"/>
                </a:lnTo>
                <a:lnTo>
                  <a:pt x="451751" y="31471"/>
                </a:lnTo>
                <a:lnTo>
                  <a:pt x="452818" y="32004"/>
                </a:lnTo>
                <a:lnTo>
                  <a:pt x="453898" y="32677"/>
                </a:lnTo>
                <a:lnTo>
                  <a:pt x="454825" y="33478"/>
                </a:lnTo>
                <a:lnTo>
                  <a:pt x="455765" y="34278"/>
                </a:lnTo>
                <a:lnTo>
                  <a:pt x="456565" y="35217"/>
                </a:lnTo>
                <a:lnTo>
                  <a:pt x="457378" y="36157"/>
                </a:lnTo>
                <a:lnTo>
                  <a:pt x="458038" y="37224"/>
                </a:lnTo>
                <a:lnTo>
                  <a:pt x="458711" y="38431"/>
                </a:lnTo>
                <a:lnTo>
                  <a:pt x="459244" y="39637"/>
                </a:lnTo>
                <a:lnTo>
                  <a:pt x="459778" y="40970"/>
                </a:lnTo>
                <a:lnTo>
                  <a:pt x="460591" y="39637"/>
                </a:lnTo>
                <a:lnTo>
                  <a:pt x="461391" y="38431"/>
                </a:lnTo>
                <a:lnTo>
                  <a:pt x="462331" y="37224"/>
                </a:lnTo>
                <a:lnTo>
                  <a:pt x="463258" y="36157"/>
                </a:lnTo>
                <a:lnTo>
                  <a:pt x="464197" y="35217"/>
                </a:lnTo>
                <a:lnTo>
                  <a:pt x="465264" y="34278"/>
                </a:lnTo>
                <a:lnTo>
                  <a:pt x="466344" y="33478"/>
                </a:lnTo>
                <a:lnTo>
                  <a:pt x="467410" y="32677"/>
                </a:lnTo>
                <a:lnTo>
                  <a:pt x="468617" y="32004"/>
                </a:lnTo>
                <a:lnTo>
                  <a:pt x="469823" y="31471"/>
                </a:lnTo>
                <a:lnTo>
                  <a:pt x="471030" y="31064"/>
                </a:lnTo>
                <a:lnTo>
                  <a:pt x="472224" y="30658"/>
                </a:lnTo>
                <a:lnTo>
                  <a:pt x="473570" y="30264"/>
                </a:lnTo>
                <a:lnTo>
                  <a:pt x="474904" y="30125"/>
                </a:lnTo>
                <a:lnTo>
                  <a:pt x="476377" y="29998"/>
                </a:lnTo>
                <a:lnTo>
                  <a:pt x="477850" y="29858"/>
                </a:lnTo>
                <a:lnTo>
                  <a:pt x="480123" y="29998"/>
                </a:lnTo>
                <a:lnTo>
                  <a:pt x="482396" y="30391"/>
                </a:lnTo>
                <a:lnTo>
                  <a:pt x="484416" y="30798"/>
                </a:lnTo>
                <a:lnTo>
                  <a:pt x="486283" y="31598"/>
                </a:lnTo>
                <a:lnTo>
                  <a:pt x="487896" y="32411"/>
                </a:lnTo>
                <a:lnTo>
                  <a:pt x="489496" y="33605"/>
                </a:lnTo>
                <a:lnTo>
                  <a:pt x="490702" y="34951"/>
                </a:lnTo>
                <a:lnTo>
                  <a:pt x="491909" y="36424"/>
                </a:lnTo>
                <a:lnTo>
                  <a:pt x="492849" y="37897"/>
                </a:lnTo>
                <a:lnTo>
                  <a:pt x="493509" y="39637"/>
                </a:lnTo>
                <a:lnTo>
                  <a:pt x="494182" y="41644"/>
                </a:lnTo>
                <a:lnTo>
                  <a:pt x="494715" y="43790"/>
                </a:lnTo>
                <a:lnTo>
                  <a:pt x="495122" y="46203"/>
                </a:lnTo>
                <a:lnTo>
                  <a:pt x="495389" y="48870"/>
                </a:lnTo>
                <a:lnTo>
                  <a:pt x="495516" y="51689"/>
                </a:lnTo>
                <a:lnTo>
                  <a:pt x="495655" y="54763"/>
                </a:lnTo>
                <a:close/>
                <a:moveTo>
                  <a:pt x="195923" y="1014933"/>
                </a:moveTo>
                <a:moveTo>
                  <a:pt x="398615" y="84227"/>
                </a:moveTo>
                <a:lnTo>
                  <a:pt x="398475" y="86767"/>
                </a:lnTo>
                <a:lnTo>
                  <a:pt x="398208" y="89180"/>
                </a:lnTo>
                <a:lnTo>
                  <a:pt x="397815" y="91453"/>
                </a:lnTo>
                <a:lnTo>
                  <a:pt x="397141" y="93472"/>
                </a:lnTo>
                <a:lnTo>
                  <a:pt x="396341" y="95479"/>
                </a:lnTo>
                <a:lnTo>
                  <a:pt x="395401" y="97219"/>
                </a:lnTo>
                <a:lnTo>
                  <a:pt x="394195" y="98692"/>
                </a:lnTo>
                <a:lnTo>
                  <a:pt x="392862" y="100165"/>
                </a:lnTo>
                <a:lnTo>
                  <a:pt x="391388" y="101372"/>
                </a:lnTo>
                <a:lnTo>
                  <a:pt x="389648" y="102439"/>
                </a:lnTo>
                <a:lnTo>
                  <a:pt x="387769" y="103378"/>
                </a:lnTo>
                <a:lnTo>
                  <a:pt x="385762" y="104178"/>
                </a:lnTo>
                <a:lnTo>
                  <a:pt x="383489" y="104712"/>
                </a:lnTo>
                <a:lnTo>
                  <a:pt x="381076" y="105118"/>
                </a:lnTo>
                <a:lnTo>
                  <a:pt x="378536" y="105385"/>
                </a:lnTo>
                <a:lnTo>
                  <a:pt x="375856" y="105385"/>
                </a:lnTo>
                <a:lnTo>
                  <a:pt x="373050" y="105385"/>
                </a:lnTo>
                <a:lnTo>
                  <a:pt x="370497" y="105118"/>
                </a:lnTo>
                <a:lnTo>
                  <a:pt x="368223" y="104585"/>
                </a:lnTo>
                <a:lnTo>
                  <a:pt x="366090" y="103912"/>
                </a:lnTo>
                <a:lnTo>
                  <a:pt x="364083" y="103112"/>
                </a:lnTo>
                <a:lnTo>
                  <a:pt x="362204" y="102172"/>
                </a:lnTo>
                <a:lnTo>
                  <a:pt x="360604" y="100965"/>
                </a:lnTo>
                <a:lnTo>
                  <a:pt x="359130" y="99632"/>
                </a:lnTo>
                <a:lnTo>
                  <a:pt x="357924" y="98019"/>
                </a:lnTo>
                <a:lnTo>
                  <a:pt x="356717" y="96279"/>
                </a:lnTo>
                <a:lnTo>
                  <a:pt x="355917" y="94399"/>
                </a:lnTo>
                <a:lnTo>
                  <a:pt x="355104" y="92266"/>
                </a:lnTo>
                <a:lnTo>
                  <a:pt x="354571" y="89980"/>
                </a:lnTo>
                <a:lnTo>
                  <a:pt x="354177" y="87440"/>
                </a:lnTo>
                <a:lnTo>
                  <a:pt x="353911" y="84760"/>
                </a:lnTo>
                <a:lnTo>
                  <a:pt x="353911" y="81953"/>
                </a:lnTo>
                <a:lnTo>
                  <a:pt x="365277" y="81953"/>
                </a:lnTo>
                <a:lnTo>
                  <a:pt x="365277" y="83020"/>
                </a:lnTo>
                <a:lnTo>
                  <a:pt x="365277" y="84100"/>
                </a:lnTo>
                <a:lnTo>
                  <a:pt x="365417" y="85027"/>
                </a:lnTo>
                <a:lnTo>
                  <a:pt x="365417" y="85967"/>
                </a:lnTo>
                <a:lnTo>
                  <a:pt x="365556" y="87313"/>
                </a:lnTo>
                <a:lnTo>
                  <a:pt x="365823" y="88646"/>
                </a:lnTo>
                <a:lnTo>
                  <a:pt x="366090" y="89853"/>
                </a:lnTo>
                <a:lnTo>
                  <a:pt x="366484" y="90920"/>
                </a:lnTo>
                <a:lnTo>
                  <a:pt x="366890" y="91999"/>
                </a:lnTo>
                <a:lnTo>
                  <a:pt x="367423" y="92926"/>
                </a:lnTo>
                <a:lnTo>
                  <a:pt x="367957" y="93739"/>
                </a:lnTo>
                <a:lnTo>
                  <a:pt x="368630" y="94539"/>
                </a:lnTo>
                <a:lnTo>
                  <a:pt x="369303" y="95212"/>
                </a:lnTo>
                <a:lnTo>
                  <a:pt x="370103" y="95746"/>
                </a:lnTo>
                <a:lnTo>
                  <a:pt x="370903" y="96279"/>
                </a:lnTo>
                <a:lnTo>
                  <a:pt x="371843" y="96685"/>
                </a:lnTo>
                <a:lnTo>
                  <a:pt x="372783" y="96952"/>
                </a:lnTo>
                <a:lnTo>
                  <a:pt x="373850" y="97219"/>
                </a:lnTo>
                <a:lnTo>
                  <a:pt x="374916" y="97346"/>
                </a:lnTo>
                <a:lnTo>
                  <a:pt x="376123" y="97346"/>
                </a:lnTo>
                <a:lnTo>
                  <a:pt x="377469" y="97346"/>
                </a:lnTo>
                <a:lnTo>
                  <a:pt x="378663" y="97219"/>
                </a:lnTo>
                <a:lnTo>
                  <a:pt x="379742" y="96952"/>
                </a:lnTo>
                <a:lnTo>
                  <a:pt x="380809" y="96685"/>
                </a:lnTo>
                <a:lnTo>
                  <a:pt x="381876" y="96279"/>
                </a:lnTo>
                <a:lnTo>
                  <a:pt x="382816" y="95746"/>
                </a:lnTo>
                <a:lnTo>
                  <a:pt x="383616" y="95212"/>
                </a:lnTo>
                <a:lnTo>
                  <a:pt x="384289" y="94539"/>
                </a:lnTo>
                <a:lnTo>
                  <a:pt x="384962" y="93866"/>
                </a:lnTo>
                <a:lnTo>
                  <a:pt x="385495" y="92926"/>
                </a:lnTo>
                <a:lnTo>
                  <a:pt x="385902" y="91999"/>
                </a:lnTo>
                <a:lnTo>
                  <a:pt x="386296" y="91059"/>
                </a:lnTo>
                <a:lnTo>
                  <a:pt x="386702" y="89980"/>
                </a:lnTo>
                <a:lnTo>
                  <a:pt x="386829" y="88786"/>
                </a:lnTo>
                <a:lnTo>
                  <a:pt x="386969" y="87440"/>
                </a:lnTo>
                <a:lnTo>
                  <a:pt x="387096" y="86106"/>
                </a:lnTo>
                <a:lnTo>
                  <a:pt x="386969" y="84633"/>
                </a:lnTo>
                <a:lnTo>
                  <a:pt x="386829" y="83287"/>
                </a:lnTo>
                <a:lnTo>
                  <a:pt x="386562" y="81953"/>
                </a:lnTo>
                <a:lnTo>
                  <a:pt x="386169" y="80747"/>
                </a:lnTo>
                <a:lnTo>
                  <a:pt x="385623" y="79540"/>
                </a:lnTo>
                <a:lnTo>
                  <a:pt x="385089" y="78474"/>
                </a:lnTo>
                <a:lnTo>
                  <a:pt x="384429" y="77534"/>
                </a:lnTo>
                <a:lnTo>
                  <a:pt x="383616" y="76594"/>
                </a:lnTo>
                <a:lnTo>
                  <a:pt x="382143" y="75387"/>
                </a:lnTo>
                <a:lnTo>
                  <a:pt x="380136" y="73914"/>
                </a:lnTo>
                <a:lnTo>
                  <a:pt x="377329" y="72174"/>
                </a:lnTo>
                <a:lnTo>
                  <a:pt x="373989" y="70295"/>
                </a:lnTo>
                <a:lnTo>
                  <a:pt x="369303" y="67755"/>
                </a:lnTo>
                <a:lnTo>
                  <a:pt x="365556" y="65481"/>
                </a:lnTo>
                <a:lnTo>
                  <a:pt x="362737" y="63742"/>
                </a:lnTo>
                <a:lnTo>
                  <a:pt x="360997" y="62268"/>
                </a:lnTo>
                <a:lnTo>
                  <a:pt x="359664" y="60922"/>
                </a:lnTo>
                <a:lnTo>
                  <a:pt x="358584" y="59449"/>
                </a:lnTo>
                <a:lnTo>
                  <a:pt x="357657" y="57976"/>
                </a:lnTo>
                <a:lnTo>
                  <a:pt x="356844" y="56376"/>
                </a:lnTo>
                <a:lnTo>
                  <a:pt x="356311" y="54636"/>
                </a:lnTo>
                <a:lnTo>
                  <a:pt x="355778" y="52756"/>
                </a:lnTo>
                <a:lnTo>
                  <a:pt x="355511" y="50889"/>
                </a:lnTo>
                <a:lnTo>
                  <a:pt x="355511" y="48743"/>
                </a:lnTo>
                <a:lnTo>
                  <a:pt x="355511" y="46470"/>
                </a:lnTo>
                <a:lnTo>
                  <a:pt x="355917" y="44450"/>
                </a:lnTo>
                <a:lnTo>
                  <a:pt x="356311" y="42444"/>
                </a:lnTo>
                <a:lnTo>
                  <a:pt x="356984" y="40577"/>
                </a:lnTo>
                <a:lnTo>
                  <a:pt x="357924" y="38837"/>
                </a:lnTo>
                <a:lnTo>
                  <a:pt x="358991" y="37224"/>
                </a:lnTo>
                <a:lnTo>
                  <a:pt x="360197" y="35891"/>
                </a:lnTo>
                <a:lnTo>
                  <a:pt x="361670" y="34544"/>
                </a:lnTo>
                <a:lnTo>
                  <a:pt x="363143" y="33478"/>
                </a:lnTo>
                <a:lnTo>
                  <a:pt x="364744" y="32538"/>
                </a:lnTo>
                <a:lnTo>
                  <a:pt x="366484" y="31738"/>
                </a:lnTo>
                <a:lnTo>
                  <a:pt x="368363" y="31064"/>
                </a:lnTo>
                <a:lnTo>
                  <a:pt x="370370" y="30531"/>
                </a:lnTo>
                <a:lnTo>
                  <a:pt x="372516" y="30264"/>
                </a:lnTo>
                <a:lnTo>
                  <a:pt x="374789" y="29998"/>
                </a:lnTo>
                <a:lnTo>
                  <a:pt x="377063" y="29858"/>
                </a:lnTo>
                <a:lnTo>
                  <a:pt x="379742" y="29998"/>
                </a:lnTo>
                <a:lnTo>
                  <a:pt x="382282" y="30264"/>
                </a:lnTo>
                <a:lnTo>
                  <a:pt x="384556" y="30658"/>
                </a:lnTo>
                <a:lnTo>
                  <a:pt x="386702" y="31204"/>
                </a:lnTo>
                <a:lnTo>
                  <a:pt x="388569" y="32004"/>
                </a:lnTo>
                <a:lnTo>
                  <a:pt x="390309" y="32944"/>
                </a:lnTo>
                <a:lnTo>
                  <a:pt x="391782" y="34011"/>
                </a:lnTo>
                <a:lnTo>
                  <a:pt x="393128" y="35217"/>
                </a:lnTo>
                <a:lnTo>
                  <a:pt x="394195" y="36551"/>
                </a:lnTo>
                <a:lnTo>
                  <a:pt x="395135" y="38164"/>
                </a:lnTo>
                <a:lnTo>
                  <a:pt x="396075" y="39904"/>
                </a:lnTo>
                <a:lnTo>
                  <a:pt x="396735" y="41910"/>
                </a:lnTo>
                <a:lnTo>
                  <a:pt x="397268" y="44057"/>
                </a:lnTo>
                <a:lnTo>
                  <a:pt x="397675" y="46330"/>
                </a:lnTo>
                <a:lnTo>
                  <a:pt x="397942" y="48743"/>
                </a:lnTo>
                <a:lnTo>
                  <a:pt x="398081" y="51423"/>
                </a:lnTo>
                <a:lnTo>
                  <a:pt x="386702" y="51423"/>
                </a:lnTo>
                <a:lnTo>
                  <a:pt x="386702" y="49810"/>
                </a:lnTo>
                <a:lnTo>
                  <a:pt x="386562" y="48209"/>
                </a:lnTo>
                <a:lnTo>
                  <a:pt x="386435" y="46736"/>
                </a:lnTo>
                <a:lnTo>
                  <a:pt x="386169" y="45530"/>
                </a:lnTo>
                <a:lnTo>
                  <a:pt x="385762" y="44323"/>
                </a:lnTo>
                <a:lnTo>
                  <a:pt x="385356" y="43117"/>
                </a:lnTo>
                <a:lnTo>
                  <a:pt x="384822" y="42177"/>
                </a:lnTo>
                <a:lnTo>
                  <a:pt x="384162" y="41237"/>
                </a:lnTo>
                <a:lnTo>
                  <a:pt x="383489" y="40437"/>
                </a:lnTo>
                <a:lnTo>
                  <a:pt x="382816" y="39764"/>
                </a:lnTo>
                <a:lnTo>
                  <a:pt x="381876" y="39231"/>
                </a:lnTo>
                <a:lnTo>
                  <a:pt x="380949" y="38697"/>
                </a:lnTo>
                <a:lnTo>
                  <a:pt x="380009" y="38291"/>
                </a:lnTo>
                <a:lnTo>
                  <a:pt x="378930" y="38024"/>
                </a:lnTo>
                <a:lnTo>
                  <a:pt x="377736" y="37897"/>
                </a:lnTo>
                <a:lnTo>
                  <a:pt x="376529" y="37897"/>
                </a:lnTo>
                <a:lnTo>
                  <a:pt x="375450" y="37897"/>
                </a:lnTo>
                <a:lnTo>
                  <a:pt x="374383" y="38024"/>
                </a:lnTo>
                <a:lnTo>
                  <a:pt x="373443" y="38291"/>
                </a:lnTo>
                <a:lnTo>
                  <a:pt x="372516" y="38570"/>
                </a:lnTo>
                <a:lnTo>
                  <a:pt x="371703" y="38964"/>
                </a:lnTo>
                <a:lnTo>
                  <a:pt x="370903" y="39370"/>
                </a:lnTo>
                <a:lnTo>
                  <a:pt x="370103" y="39904"/>
                </a:lnTo>
                <a:lnTo>
                  <a:pt x="369430" y="40577"/>
                </a:lnTo>
                <a:lnTo>
                  <a:pt x="368897" y="41237"/>
                </a:lnTo>
                <a:lnTo>
                  <a:pt x="368363" y="42050"/>
                </a:lnTo>
                <a:lnTo>
                  <a:pt x="367830" y="42850"/>
                </a:lnTo>
                <a:lnTo>
                  <a:pt x="367563" y="43790"/>
                </a:lnTo>
                <a:lnTo>
                  <a:pt x="367157" y="44730"/>
                </a:lnTo>
                <a:lnTo>
                  <a:pt x="367017" y="45657"/>
                </a:lnTo>
                <a:lnTo>
                  <a:pt x="366890" y="46736"/>
                </a:lnTo>
                <a:lnTo>
                  <a:pt x="366890" y="47803"/>
                </a:lnTo>
                <a:lnTo>
                  <a:pt x="366890" y="49010"/>
                </a:lnTo>
                <a:lnTo>
                  <a:pt x="367157" y="50216"/>
                </a:lnTo>
                <a:lnTo>
                  <a:pt x="367423" y="51283"/>
                </a:lnTo>
                <a:lnTo>
                  <a:pt x="367957" y="52362"/>
                </a:lnTo>
                <a:lnTo>
                  <a:pt x="368490" y="53289"/>
                </a:lnTo>
                <a:lnTo>
                  <a:pt x="369163" y="54369"/>
                </a:lnTo>
                <a:lnTo>
                  <a:pt x="370103" y="55309"/>
                </a:lnTo>
                <a:lnTo>
                  <a:pt x="371043" y="56109"/>
                </a:lnTo>
                <a:lnTo>
                  <a:pt x="372516" y="57315"/>
                </a:lnTo>
                <a:lnTo>
                  <a:pt x="374650" y="58789"/>
                </a:lnTo>
                <a:lnTo>
                  <a:pt x="377596" y="60528"/>
                </a:lnTo>
                <a:lnTo>
                  <a:pt x="381216" y="62535"/>
                </a:lnTo>
                <a:lnTo>
                  <a:pt x="385356" y="64808"/>
                </a:lnTo>
                <a:lnTo>
                  <a:pt x="388709" y="66955"/>
                </a:lnTo>
                <a:lnTo>
                  <a:pt x="390042" y="67895"/>
                </a:lnTo>
                <a:lnTo>
                  <a:pt x="391388" y="68834"/>
                </a:lnTo>
                <a:lnTo>
                  <a:pt x="392455" y="69761"/>
                </a:lnTo>
                <a:lnTo>
                  <a:pt x="393395" y="70574"/>
                </a:lnTo>
                <a:lnTo>
                  <a:pt x="394601" y="72047"/>
                </a:lnTo>
                <a:lnTo>
                  <a:pt x="395668" y="73521"/>
                </a:lnTo>
                <a:lnTo>
                  <a:pt x="396468" y="75121"/>
                </a:lnTo>
                <a:lnTo>
                  <a:pt x="397268" y="76734"/>
                </a:lnTo>
                <a:lnTo>
                  <a:pt x="397815" y="78474"/>
                </a:lnTo>
                <a:lnTo>
                  <a:pt x="398208" y="80341"/>
                </a:lnTo>
                <a:lnTo>
                  <a:pt x="398475" y="82220"/>
                </a:lnTo>
                <a:close/>
                <a:moveTo>
                  <a:pt x="215874" y="1014933"/>
                </a:moveTo>
                <a:moveTo>
                  <a:pt x="328739" y="61595"/>
                </a:moveTo>
                <a:lnTo>
                  <a:pt x="328612" y="56782"/>
                </a:lnTo>
                <a:lnTo>
                  <a:pt x="328345" y="52629"/>
                </a:lnTo>
                <a:lnTo>
                  <a:pt x="328066" y="50889"/>
                </a:lnTo>
                <a:lnTo>
                  <a:pt x="327939" y="49276"/>
                </a:lnTo>
                <a:lnTo>
                  <a:pt x="327533" y="47943"/>
                </a:lnTo>
                <a:lnTo>
                  <a:pt x="327266" y="46736"/>
                </a:lnTo>
                <a:lnTo>
                  <a:pt x="326872" y="45797"/>
                </a:lnTo>
                <a:lnTo>
                  <a:pt x="326466" y="44730"/>
                </a:lnTo>
                <a:lnTo>
                  <a:pt x="326059" y="43790"/>
                </a:lnTo>
                <a:lnTo>
                  <a:pt x="325526" y="42990"/>
                </a:lnTo>
                <a:lnTo>
                  <a:pt x="324993" y="42177"/>
                </a:lnTo>
                <a:lnTo>
                  <a:pt x="324459" y="41517"/>
                </a:lnTo>
                <a:lnTo>
                  <a:pt x="323786" y="40844"/>
                </a:lnTo>
                <a:lnTo>
                  <a:pt x="323126" y="40310"/>
                </a:lnTo>
                <a:lnTo>
                  <a:pt x="322453" y="39764"/>
                </a:lnTo>
                <a:lnTo>
                  <a:pt x="321653" y="39370"/>
                </a:lnTo>
                <a:lnTo>
                  <a:pt x="320840" y="38964"/>
                </a:lnTo>
                <a:lnTo>
                  <a:pt x="320040" y="38697"/>
                </a:lnTo>
                <a:lnTo>
                  <a:pt x="319100" y="38431"/>
                </a:lnTo>
                <a:lnTo>
                  <a:pt x="318173" y="38291"/>
                </a:lnTo>
                <a:lnTo>
                  <a:pt x="317233" y="38164"/>
                </a:lnTo>
                <a:lnTo>
                  <a:pt x="316154" y="38164"/>
                </a:lnTo>
                <a:lnTo>
                  <a:pt x="314693" y="38164"/>
                </a:lnTo>
                <a:lnTo>
                  <a:pt x="313347" y="38431"/>
                </a:lnTo>
                <a:lnTo>
                  <a:pt x="312140" y="38697"/>
                </a:lnTo>
                <a:lnTo>
                  <a:pt x="310934" y="38964"/>
                </a:lnTo>
                <a:lnTo>
                  <a:pt x="309740" y="39497"/>
                </a:lnTo>
                <a:lnTo>
                  <a:pt x="308800" y="40170"/>
                </a:lnTo>
                <a:lnTo>
                  <a:pt x="307721" y="40844"/>
                </a:lnTo>
                <a:lnTo>
                  <a:pt x="306921" y="41644"/>
                </a:lnTo>
                <a:lnTo>
                  <a:pt x="306120" y="42583"/>
                </a:lnTo>
                <a:lnTo>
                  <a:pt x="305447" y="43650"/>
                </a:lnTo>
                <a:lnTo>
                  <a:pt x="304787" y="44857"/>
                </a:lnTo>
                <a:lnTo>
                  <a:pt x="304241" y="46063"/>
                </a:lnTo>
                <a:lnTo>
                  <a:pt x="303707" y="47536"/>
                </a:lnTo>
                <a:lnTo>
                  <a:pt x="303314" y="49010"/>
                </a:lnTo>
                <a:lnTo>
                  <a:pt x="303047" y="50622"/>
                </a:lnTo>
                <a:lnTo>
                  <a:pt x="302768" y="52223"/>
                </a:lnTo>
                <a:lnTo>
                  <a:pt x="302501" y="54636"/>
                </a:lnTo>
                <a:lnTo>
                  <a:pt x="302374" y="57049"/>
                </a:lnTo>
                <a:lnTo>
                  <a:pt x="302234" y="59322"/>
                </a:lnTo>
                <a:lnTo>
                  <a:pt x="302234" y="61595"/>
                </a:lnTo>
                <a:close/>
                <a:moveTo>
                  <a:pt x="238506" y="1014933"/>
                </a:moveTo>
                <a:moveTo>
                  <a:pt x="340258" y="69368"/>
                </a:moveTo>
                <a:lnTo>
                  <a:pt x="302234" y="69368"/>
                </a:lnTo>
                <a:lnTo>
                  <a:pt x="302234" y="74321"/>
                </a:lnTo>
                <a:lnTo>
                  <a:pt x="302234" y="77000"/>
                </a:lnTo>
                <a:lnTo>
                  <a:pt x="302374" y="79540"/>
                </a:lnTo>
                <a:lnTo>
                  <a:pt x="302501" y="81814"/>
                </a:lnTo>
                <a:lnTo>
                  <a:pt x="302641" y="83820"/>
                </a:lnTo>
                <a:lnTo>
                  <a:pt x="302907" y="85840"/>
                </a:lnTo>
                <a:lnTo>
                  <a:pt x="303314" y="87440"/>
                </a:lnTo>
                <a:lnTo>
                  <a:pt x="303707" y="89053"/>
                </a:lnTo>
                <a:lnTo>
                  <a:pt x="304241" y="90259"/>
                </a:lnTo>
                <a:lnTo>
                  <a:pt x="305054" y="91999"/>
                </a:lnTo>
                <a:lnTo>
                  <a:pt x="305981" y="93472"/>
                </a:lnTo>
                <a:lnTo>
                  <a:pt x="306527" y="94006"/>
                </a:lnTo>
                <a:lnTo>
                  <a:pt x="307187" y="94679"/>
                </a:lnTo>
                <a:lnTo>
                  <a:pt x="307721" y="95212"/>
                </a:lnTo>
                <a:lnTo>
                  <a:pt x="308394" y="95606"/>
                </a:lnTo>
                <a:lnTo>
                  <a:pt x="309194" y="96012"/>
                </a:lnTo>
                <a:lnTo>
                  <a:pt x="310007" y="96419"/>
                </a:lnTo>
                <a:lnTo>
                  <a:pt x="310807" y="96685"/>
                </a:lnTo>
                <a:lnTo>
                  <a:pt x="311607" y="96952"/>
                </a:lnTo>
                <a:lnTo>
                  <a:pt x="313487" y="97219"/>
                </a:lnTo>
                <a:lnTo>
                  <a:pt x="315493" y="97346"/>
                </a:lnTo>
                <a:lnTo>
                  <a:pt x="316966" y="97346"/>
                </a:lnTo>
                <a:lnTo>
                  <a:pt x="318440" y="97079"/>
                </a:lnTo>
                <a:lnTo>
                  <a:pt x="319773" y="96812"/>
                </a:lnTo>
                <a:lnTo>
                  <a:pt x="320979" y="96419"/>
                </a:lnTo>
                <a:lnTo>
                  <a:pt x="322046" y="95873"/>
                </a:lnTo>
                <a:lnTo>
                  <a:pt x="323126" y="95072"/>
                </a:lnTo>
                <a:lnTo>
                  <a:pt x="324053" y="94272"/>
                </a:lnTo>
                <a:lnTo>
                  <a:pt x="324993" y="93333"/>
                </a:lnTo>
                <a:lnTo>
                  <a:pt x="325793" y="92266"/>
                </a:lnTo>
                <a:lnTo>
                  <a:pt x="326466" y="91186"/>
                </a:lnTo>
                <a:lnTo>
                  <a:pt x="326999" y="89853"/>
                </a:lnTo>
                <a:lnTo>
                  <a:pt x="327533" y="88380"/>
                </a:lnTo>
                <a:lnTo>
                  <a:pt x="327939" y="86767"/>
                </a:lnTo>
                <a:lnTo>
                  <a:pt x="328206" y="85167"/>
                </a:lnTo>
                <a:lnTo>
                  <a:pt x="328473" y="83287"/>
                </a:lnTo>
                <a:lnTo>
                  <a:pt x="328612" y="81420"/>
                </a:lnTo>
                <a:lnTo>
                  <a:pt x="339852" y="81420"/>
                </a:lnTo>
                <a:lnTo>
                  <a:pt x="339585" y="84366"/>
                </a:lnTo>
                <a:lnTo>
                  <a:pt x="339179" y="87033"/>
                </a:lnTo>
                <a:lnTo>
                  <a:pt x="338645" y="89586"/>
                </a:lnTo>
                <a:lnTo>
                  <a:pt x="337845" y="91999"/>
                </a:lnTo>
                <a:lnTo>
                  <a:pt x="336905" y="94133"/>
                </a:lnTo>
                <a:lnTo>
                  <a:pt x="335839" y="96139"/>
                </a:lnTo>
                <a:lnTo>
                  <a:pt x="334632" y="97892"/>
                </a:lnTo>
                <a:lnTo>
                  <a:pt x="333159" y="99492"/>
                </a:lnTo>
                <a:lnTo>
                  <a:pt x="331546" y="100965"/>
                </a:lnTo>
                <a:lnTo>
                  <a:pt x="329806" y="102172"/>
                </a:lnTo>
                <a:lnTo>
                  <a:pt x="327799" y="103239"/>
                </a:lnTo>
                <a:lnTo>
                  <a:pt x="325666" y="104051"/>
                </a:lnTo>
                <a:lnTo>
                  <a:pt x="323393" y="104712"/>
                </a:lnTo>
                <a:lnTo>
                  <a:pt x="320979" y="105245"/>
                </a:lnTo>
                <a:lnTo>
                  <a:pt x="318300" y="105525"/>
                </a:lnTo>
                <a:lnTo>
                  <a:pt x="315493" y="105525"/>
                </a:lnTo>
                <a:lnTo>
                  <a:pt x="313614" y="105525"/>
                </a:lnTo>
                <a:lnTo>
                  <a:pt x="311747" y="105385"/>
                </a:lnTo>
                <a:lnTo>
                  <a:pt x="310134" y="105245"/>
                </a:lnTo>
                <a:lnTo>
                  <a:pt x="308534" y="104978"/>
                </a:lnTo>
                <a:lnTo>
                  <a:pt x="306921" y="104585"/>
                </a:lnTo>
                <a:lnTo>
                  <a:pt x="305447" y="104178"/>
                </a:lnTo>
                <a:lnTo>
                  <a:pt x="303974" y="103645"/>
                </a:lnTo>
                <a:lnTo>
                  <a:pt x="302641" y="102972"/>
                </a:lnTo>
                <a:lnTo>
                  <a:pt x="301434" y="102311"/>
                </a:lnTo>
                <a:lnTo>
                  <a:pt x="300228" y="101638"/>
                </a:lnTo>
                <a:lnTo>
                  <a:pt x="299161" y="100699"/>
                </a:lnTo>
                <a:lnTo>
                  <a:pt x="298094" y="99898"/>
                </a:lnTo>
                <a:lnTo>
                  <a:pt x="297154" y="98819"/>
                </a:lnTo>
                <a:lnTo>
                  <a:pt x="296215" y="97752"/>
                </a:lnTo>
                <a:lnTo>
                  <a:pt x="295414" y="96546"/>
                </a:lnTo>
                <a:lnTo>
                  <a:pt x="294741" y="95339"/>
                </a:lnTo>
                <a:lnTo>
                  <a:pt x="293675" y="93333"/>
                </a:lnTo>
                <a:lnTo>
                  <a:pt x="292874" y="90920"/>
                </a:lnTo>
                <a:lnTo>
                  <a:pt x="292201" y="88240"/>
                </a:lnTo>
                <a:lnTo>
                  <a:pt x="291528" y="85433"/>
                </a:lnTo>
                <a:lnTo>
                  <a:pt x="291134" y="82080"/>
                </a:lnTo>
                <a:lnTo>
                  <a:pt x="290728" y="78601"/>
                </a:lnTo>
                <a:lnTo>
                  <a:pt x="290588" y="74854"/>
                </a:lnTo>
                <a:lnTo>
                  <a:pt x="290461" y="70701"/>
                </a:lnTo>
                <a:lnTo>
                  <a:pt x="290588" y="66015"/>
                </a:lnTo>
                <a:lnTo>
                  <a:pt x="290728" y="61735"/>
                </a:lnTo>
                <a:lnTo>
                  <a:pt x="290995" y="57709"/>
                </a:lnTo>
                <a:lnTo>
                  <a:pt x="291401" y="54102"/>
                </a:lnTo>
                <a:lnTo>
                  <a:pt x="291935" y="50889"/>
                </a:lnTo>
                <a:lnTo>
                  <a:pt x="292608" y="47943"/>
                </a:lnTo>
                <a:lnTo>
                  <a:pt x="293268" y="45263"/>
                </a:lnTo>
                <a:lnTo>
                  <a:pt x="294068" y="42990"/>
                </a:lnTo>
                <a:lnTo>
                  <a:pt x="294881" y="41517"/>
                </a:lnTo>
                <a:lnTo>
                  <a:pt x="295681" y="39904"/>
                </a:lnTo>
                <a:lnTo>
                  <a:pt x="296621" y="38570"/>
                </a:lnTo>
                <a:lnTo>
                  <a:pt x="297548" y="37364"/>
                </a:lnTo>
                <a:lnTo>
                  <a:pt x="298754" y="36157"/>
                </a:lnTo>
                <a:lnTo>
                  <a:pt x="299834" y="35078"/>
                </a:lnTo>
                <a:lnTo>
                  <a:pt x="301168" y="34151"/>
                </a:lnTo>
                <a:lnTo>
                  <a:pt x="302501" y="33211"/>
                </a:lnTo>
                <a:lnTo>
                  <a:pt x="303847" y="32411"/>
                </a:lnTo>
                <a:lnTo>
                  <a:pt x="305447" y="31738"/>
                </a:lnTo>
                <a:lnTo>
                  <a:pt x="307060" y="31204"/>
                </a:lnTo>
                <a:lnTo>
                  <a:pt x="308660" y="30798"/>
                </a:lnTo>
                <a:lnTo>
                  <a:pt x="310400" y="30391"/>
                </a:lnTo>
                <a:lnTo>
                  <a:pt x="312280" y="30125"/>
                </a:lnTo>
                <a:lnTo>
                  <a:pt x="314287" y="29998"/>
                </a:lnTo>
                <a:lnTo>
                  <a:pt x="316293" y="29858"/>
                </a:lnTo>
                <a:lnTo>
                  <a:pt x="318173" y="29998"/>
                </a:lnTo>
                <a:lnTo>
                  <a:pt x="320040" y="30125"/>
                </a:lnTo>
                <a:lnTo>
                  <a:pt x="321780" y="30391"/>
                </a:lnTo>
                <a:lnTo>
                  <a:pt x="323393" y="30658"/>
                </a:lnTo>
                <a:lnTo>
                  <a:pt x="324993" y="31064"/>
                </a:lnTo>
                <a:lnTo>
                  <a:pt x="326466" y="31598"/>
                </a:lnTo>
                <a:lnTo>
                  <a:pt x="327939" y="32131"/>
                </a:lnTo>
                <a:lnTo>
                  <a:pt x="329273" y="32804"/>
                </a:lnTo>
                <a:lnTo>
                  <a:pt x="330479" y="33605"/>
                </a:lnTo>
                <a:lnTo>
                  <a:pt x="331686" y="34417"/>
                </a:lnTo>
                <a:lnTo>
                  <a:pt x="332752" y="35357"/>
                </a:lnTo>
                <a:lnTo>
                  <a:pt x="333832" y="36424"/>
                </a:lnTo>
                <a:lnTo>
                  <a:pt x="334759" y="37491"/>
                </a:lnTo>
                <a:lnTo>
                  <a:pt x="335572" y="38697"/>
                </a:lnTo>
                <a:lnTo>
                  <a:pt x="336372" y="40043"/>
                </a:lnTo>
                <a:lnTo>
                  <a:pt x="337045" y="41517"/>
                </a:lnTo>
                <a:lnTo>
                  <a:pt x="337845" y="43383"/>
                </a:lnTo>
                <a:lnTo>
                  <a:pt x="338379" y="45657"/>
                </a:lnTo>
                <a:lnTo>
                  <a:pt x="338912" y="48336"/>
                </a:lnTo>
                <a:lnTo>
                  <a:pt x="339445" y="51283"/>
                </a:lnTo>
                <a:lnTo>
                  <a:pt x="339712" y="54496"/>
                </a:lnTo>
                <a:lnTo>
                  <a:pt x="339979" y="57976"/>
                </a:lnTo>
                <a:lnTo>
                  <a:pt x="340118" y="61862"/>
                </a:lnTo>
                <a:lnTo>
                  <a:pt x="340258" y="66155"/>
                </a:lnTo>
                <a:close/>
                <a:moveTo>
                  <a:pt x="230733" y="1014933"/>
                </a:moveTo>
                <a:moveTo>
                  <a:pt x="260883" y="68555"/>
                </a:moveTo>
                <a:lnTo>
                  <a:pt x="260743" y="64948"/>
                </a:lnTo>
                <a:lnTo>
                  <a:pt x="260743" y="61595"/>
                </a:lnTo>
                <a:lnTo>
                  <a:pt x="260477" y="58649"/>
                </a:lnTo>
                <a:lnTo>
                  <a:pt x="260337" y="55842"/>
                </a:lnTo>
                <a:lnTo>
                  <a:pt x="259943" y="53289"/>
                </a:lnTo>
                <a:lnTo>
                  <a:pt x="259677" y="51016"/>
                </a:lnTo>
                <a:lnTo>
                  <a:pt x="259143" y="49149"/>
                </a:lnTo>
                <a:lnTo>
                  <a:pt x="258737" y="47397"/>
                </a:lnTo>
                <a:lnTo>
                  <a:pt x="258330" y="46330"/>
                </a:lnTo>
                <a:lnTo>
                  <a:pt x="257797" y="45263"/>
                </a:lnTo>
                <a:lnTo>
                  <a:pt x="257403" y="44323"/>
                </a:lnTo>
                <a:lnTo>
                  <a:pt x="256857" y="43383"/>
                </a:lnTo>
                <a:lnTo>
                  <a:pt x="256197" y="42583"/>
                </a:lnTo>
                <a:lnTo>
                  <a:pt x="255663" y="41783"/>
                </a:lnTo>
                <a:lnTo>
                  <a:pt x="254990" y="41110"/>
                </a:lnTo>
                <a:lnTo>
                  <a:pt x="254317" y="40577"/>
                </a:lnTo>
                <a:lnTo>
                  <a:pt x="253517" y="40043"/>
                </a:lnTo>
                <a:lnTo>
                  <a:pt x="252717" y="39637"/>
                </a:lnTo>
                <a:lnTo>
                  <a:pt x="251917" y="39231"/>
                </a:lnTo>
                <a:lnTo>
                  <a:pt x="250977" y="38837"/>
                </a:lnTo>
                <a:lnTo>
                  <a:pt x="250037" y="38570"/>
                </a:lnTo>
                <a:lnTo>
                  <a:pt x="249098" y="38431"/>
                </a:lnTo>
                <a:lnTo>
                  <a:pt x="248031" y="38291"/>
                </a:lnTo>
                <a:lnTo>
                  <a:pt x="246964" y="38291"/>
                </a:lnTo>
                <a:lnTo>
                  <a:pt x="246024" y="38291"/>
                </a:lnTo>
                <a:lnTo>
                  <a:pt x="244945" y="38431"/>
                </a:lnTo>
                <a:lnTo>
                  <a:pt x="244018" y="38570"/>
                </a:lnTo>
                <a:lnTo>
                  <a:pt x="243078" y="38837"/>
                </a:lnTo>
                <a:lnTo>
                  <a:pt x="242278" y="39231"/>
                </a:lnTo>
                <a:lnTo>
                  <a:pt x="241465" y="39637"/>
                </a:lnTo>
                <a:lnTo>
                  <a:pt x="240665" y="40170"/>
                </a:lnTo>
                <a:lnTo>
                  <a:pt x="239865" y="40704"/>
                </a:lnTo>
                <a:lnTo>
                  <a:pt x="239192" y="41237"/>
                </a:lnTo>
                <a:lnTo>
                  <a:pt x="238531" y="42050"/>
                </a:lnTo>
                <a:lnTo>
                  <a:pt x="237858" y="42850"/>
                </a:lnTo>
                <a:lnTo>
                  <a:pt x="237325" y="43650"/>
                </a:lnTo>
                <a:lnTo>
                  <a:pt x="236791" y="44590"/>
                </a:lnTo>
                <a:lnTo>
                  <a:pt x="236385" y="45530"/>
                </a:lnTo>
                <a:lnTo>
                  <a:pt x="235851" y="46597"/>
                </a:lnTo>
                <a:lnTo>
                  <a:pt x="235445" y="47803"/>
                </a:lnTo>
                <a:lnTo>
                  <a:pt x="235051" y="49416"/>
                </a:lnTo>
                <a:lnTo>
                  <a:pt x="234645" y="51283"/>
                </a:lnTo>
                <a:lnTo>
                  <a:pt x="234239" y="53429"/>
                </a:lnTo>
                <a:lnTo>
                  <a:pt x="233972" y="55703"/>
                </a:lnTo>
                <a:lnTo>
                  <a:pt x="233705" y="58255"/>
                </a:lnTo>
                <a:lnTo>
                  <a:pt x="233578" y="60922"/>
                </a:lnTo>
                <a:lnTo>
                  <a:pt x="233438" y="63869"/>
                </a:lnTo>
                <a:lnTo>
                  <a:pt x="233438" y="67082"/>
                </a:lnTo>
                <a:lnTo>
                  <a:pt x="233578" y="70574"/>
                </a:lnTo>
                <a:lnTo>
                  <a:pt x="233578" y="73787"/>
                </a:lnTo>
                <a:lnTo>
                  <a:pt x="233845" y="76734"/>
                </a:lnTo>
                <a:lnTo>
                  <a:pt x="234112" y="79401"/>
                </a:lnTo>
                <a:lnTo>
                  <a:pt x="234378" y="81953"/>
                </a:lnTo>
                <a:lnTo>
                  <a:pt x="234772" y="84227"/>
                </a:lnTo>
                <a:lnTo>
                  <a:pt x="235178" y="86233"/>
                </a:lnTo>
                <a:lnTo>
                  <a:pt x="235851" y="87973"/>
                </a:lnTo>
                <a:lnTo>
                  <a:pt x="236651" y="90120"/>
                </a:lnTo>
                <a:lnTo>
                  <a:pt x="237591" y="91859"/>
                </a:lnTo>
                <a:lnTo>
                  <a:pt x="238125" y="92659"/>
                </a:lnTo>
                <a:lnTo>
                  <a:pt x="238658" y="93472"/>
                </a:lnTo>
                <a:lnTo>
                  <a:pt x="239331" y="94133"/>
                </a:lnTo>
                <a:lnTo>
                  <a:pt x="239992" y="94679"/>
                </a:lnTo>
                <a:lnTo>
                  <a:pt x="240665" y="95212"/>
                </a:lnTo>
                <a:lnTo>
                  <a:pt x="241465" y="95746"/>
                </a:lnTo>
                <a:lnTo>
                  <a:pt x="242138" y="96012"/>
                </a:lnTo>
                <a:lnTo>
                  <a:pt x="242938" y="96419"/>
                </a:lnTo>
                <a:lnTo>
                  <a:pt x="243878" y="96685"/>
                </a:lnTo>
                <a:lnTo>
                  <a:pt x="244678" y="96812"/>
                </a:lnTo>
                <a:lnTo>
                  <a:pt x="245618" y="96952"/>
                </a:lnTo>
                <a:lnTo>
                  <a:pt x="246557" y="96952"/>
                </a:lnTo>
                <a:lnTo>
                  <a:pt x="247764" y="96952"/>
                </a:lnTo>
                <a:lnTo>
                  <a:pt x="248831" y="96812"/>
                </a:lnTo>
                <a:lnTo>
                  <a:pt x="249771" y="96685"/>
                </a:lnTo>
                <a:lnTo>
                  <a:pt x="250837" y="96419"/>
                </a:lnTo>
                <a:lnTo>
                  <a:pt x="251777" y="96012"/>
                </a:lnTo>
                <a:lnTo>
                  <a:pt x="252577" y="95606"/>
                </a:lnTo>
                <a:lnTo>
                  <a:pt x="253517" y="95212"/>
                </a:lnTo>
                <a:lnTo>
                  <a:pt x="254317" y="94679"/>
                </a:lnTo>
                <a:lnTo>
                  <a:pt x="254990" y="94133"/>
                </a:lnTo>
                <a:lnTo>
                  <a:pt x="255663" y="93333"/>
                </a:lnTo>
                <a:lnTo>
                  <a:pt x="256324" y="92659"/>
                </a:lnTo>
                <a:lnTo>
                  <a:pt x="256997" y="91859"/>
                </a:lnTo>
                <a:lnTo>
                  <a:pt x="257530" y="90920"/>
                </a:lnTo>
                <a:lnTo>
                  <a:pt x="257937" y="89980"/>
                </a:lnTo>
                <a:lnTo>
                  <a:pt x="258470" y="88913"/>
                </a:lnTo>
                <a:lnTo>
                  <a:pt x="258876" y="87846"/>
                </a:lnTo>
                <a:lnTo>
                  <a:pt x="259270" y="86233"/>
                </a:lnTo>
                <a:lnTo>
                  <a:pt x="259677" y="84493"/>
                </a:lnTo>
                <a:lnTo>
                  <a:pt x="260070" y="82347"/>
                </a:lnTo>
                <a:lnTo>
                  <a:pt x="260337" y="80074"/>
                </a:lnTo>
                <a:lnTo>
                  <a:pt x="260616" y="77534"/>
                </a:lnTo>
                <a:lnTo>
                  <a:pt x="260743" y="74714"/>
                </a:lnTo>
                <a:lnTo>
                  <a:pt x="260883" y="71768"/>
                </a:lnTo>
                <a:close/>
                <a:moveTo>
                  <a:pt x="231546" y="1014933"/>
                </a:moveTo>
                <a:moveTo>
                  <a:pt x="272529" y="104178"/>
                </a:moveTo>
                <a:lnTo>
                  <a:pt x="261417" y="104178"/>
                </a:lnTo>
                <a:lnTo>
                  <a:pt x="261277" y="95746"/>
                </a:lnTo>
                <a:lnTo>
                  <a:pt x="260477" y="96952"/>
                </a:lnTo>
                <a:lnTo>
                  <a:pt x="259677" y="98019"/>
                </a:lnTo>
                <a:lnTo>
                  <a:pt x="258737" y="98959"/>
                </a:lnTo>
                <a:lnTo>
                  <a:pt x="257937" y="99898"/>
                </a:lnTo>
                <a:lnTo>
                  <a:pt x="256997" y="100838"/>
                </a:lnTo>
                <a:lnTo>
                  <a:pt x="255930" y="101638"/>
                </a:lnTo>
                <a:lnTo>
                  <a:pt x="254990" y="102311"/>
                </a:lnTo>
                <a:lnTo>
                  <a:pt x="253923" y="102972"/>
                </a:lnTo>
                <a:lnTo>
                  <a:pt x="252844" y="103505"/>
                </a:lnTo>
                <a:lnTo>
                  <a:pt x="251777" y="103912"/>
                </a:lnTo>
                <a:lnTo>
                  <a:pt x="250571" y="104318"/>
                </a:lnTo>
                <a:lnTo>
                  <a:pt x="249364" y="104712"/>
                </a:lnTo>
                <a:lnTo>
                  <a:pt x="248158" y="104978"/>
                </a:lnTo>
                <a:lnTo>
                  <a:pt x="246964" y="105118"/>
                </a:lnTo>
                <a:lnTo>
                  <a:pt x="245618" y="105245"/>
                </a:lnTo>
                <a:lnTo>
                  <a:pt x="244284" y="105245"/>
                </a:lnTo>
                <a:lnTo>
                  <a:pt x="242544" y="105245"/>
                </a:lnTo>
                <a:lnTo>
                  <a:pt x="240931" y="105118"/>
                </a:lnTo>
                <a:lnTo>
                  <a:pt x="239331" y="104851"/>
                </a:lnTo>
                <a:lnTo>
                  <a:pt x="237858" y="104585"/>
                </a:lnTo>
                <a:lnTo>
                  <a:pt x="236385" y="104051"/>
                </a:lnTo>
                <a:lnTo>
                  <a:pt x="235051" y="103505"/>
                </a:lnTo>
                <a:lnTo>
                  <a:pt x="233705" y="102845"/>
                </a:lnTo>
                <a:lnTo>
                  <a:pt x="232499" y="102172"/>
                </a:lnTo>
                <a:lnTo>
                  <a:pt x="231292" y="101372"/>
                </a:lnTo>
                <a:lnTo>
                  <a:pt x="230225" y="100432"/>
                </a:lnTo>
                <a:lnTo>
                  <a:pt x="229159" y="99365"/>
                </a:lnTo>
                <a:lnTo>
                  <a:pt x="228219" y="98286"/>
                </a:lnTo>
                <a:lnTo>
                  <a:pt x="227419" y="97079"/>
                </a:lnTo>
                <a:lnTo>
                  <a:pt x="226618" y="95746"/>
                </a:lnTo>
                <a:lnTo>
                  <a:pt x="225806" y="94272"/>
                </a:lnTo>
                <a:lnTo>
                  <a:pt x="225145" y="92799"/>
                </a:lnTo>
                <a:lnTo>
                  <a:pt x="224332" y="90526"/>
                </a:lnTo>
                <a:lnTo>
                  <a:pt x="223672" y="87973"/>
                </a:lnTo>
                <a:lnTo>
                  <a:pt x="223139" y="85167"/>
                </a:lnTo>
                <a:lnTo>
                  <a:pt x="222593" y="82080"/>
                </a:lnTo>
                <a:lnTo>
                  <a:pt x="222326" y="78740"/>
                </a:lnTo>
                <a:lnTo>
                  <a:pt x="222059" y="74994"/>
                </a:lnTo>
                <a:lnTo>
                  <a:pt x="221793" y="71108"/>
                </a:lnTo>
                <a:lnTo>
                  <a:pt x="221793" y="66815"/>
                </a:lnTo>
                <a:lnTo>
                  <a:pt x="221932" y="62802"/>
                </a:lnTo>
                <a:lnTo>
                  <a:pt x="222059" y="59055"/>
                </a:lnTo>
                <a:lnTo>
                  <a:pt x="222326" y="55575"/>
                </a:lnTo>
                <a:lnTo>
                  <a:pt x="222732" y="52223"/>
                </a:lnTo>
                <a:lnTo>
                  <a:pt x="223266" y="49276"/>
                </a:lnTo>
                <a:lnTo>
                  <a:pt x="223939" y="46470"/>
                </a:lnTo>
                <a:lnTo>
                  <a:pt x="224739" y="44057"/>
                </a:lnTo>
                <a:lnTo>
                  <a:pt x="225679" y="41783"/>
                </a:lnTo>
                <a:lnTo>
                  <a:pt x="226339" y="40310"/>
                </a:lnTo>
                <a:lnTo>
                  <a:pt x="227152" y="38964"/>
                </a:lnTo>
                <a:lnTo>
                  <a:pt x="227952" y="37757"/>
                </a:lnTo>
                <a:lnTo>
                  <a:pt x="228752" y="36551"/>
                </a:lnTo>
                <a:lnTo>
                  <a:pt x="229692" y="35484"/>
                </a:lnTo>
                <a:lnTo>
                  <a:pt x="230759" y="34544"/>
                </a:lnTo>
                <a:lnTo>
                  <a:pt x="231698" y="33605"/>
                </a:lnTo>
                <a:lnTo>
                  <a:pt x="232905" y="32944"/>
                </a:lnTo>
                <a:lnTo>
                  <a:pt x="233972" y="32131"/>
                </a:lnTo>
                <a:lnTo>
                  <a:pt x="235318" y="31598"/>
                </a:lnTo>
                <a:lnTo>
                  <a:pt x="236512" y="31064"/>
                </a:lnTo>
                <a:lnTo>
                  <a:pt x="237985" y="30658"/>
                </a:lnTo>
                <a:lnTo>
                  <a:pt x="239331" y="30391"/>
                </a:lnTo>
                <a:lnTo>
                  <a:pt x="240804" y="30125"/>
                </a:lnTo>
                <a:lnTo>
                  <a:pt x="242405" y="29998"/>
                </a:lnTo>
                <a:lnTo>
                  <a:pt x="244018" y="29858"/>
                </a:lnTo>
                <a:lnTo>
                  <a:pt x="245351" y="29998"/>
                </a:lnTo>
                <a:lnTo>
                  <a:pt x="246684" y="30125"/>
                </a:lnTo>
                <a:lnTo>
                  <a:pt x="247891" y="30264"/>
                </a:lnTo>
                <a:lnTo>
                  <a:pt x="249098" y="30391"/>
                </a:lnTo>
                <a:lnTo>
                  <a:pt x="250304" y="30798"/>
                </a:lnTo>
                <a:lnTo>
                  <a:pt x="251371" y="31064"/>
                </a:lnTo>
                <a:lnTo>
                  <a:pt x="252577" y="31598"/>
                </a:lnTo>
                <a:lnTo>
                  <a:pt x="253517" y="32004"/>
                </a:lnTo>
                <a:lnTo>
                  <a:pt x="254584" y="32677"/>
                </a:lnTo>
                <a:lnTo>
                  <a:pt x="255524" y="33211"/>
                </a:lnTo>
                <a:lnTo>
                  <a:pt x="256464" y="34011"/>
                </a:lnTo>
                <a:lnTo>
                  <a:pt x="257403" y="34684"/>
                </a:lnTo>
                <a:lnTo>
                  <a:pt x="258203" y="35484"/>
                </a:lnTo>
                <a:lnTo>
                  <a:pt x="259004" y="36424"/>
                </a:lnTo>
                <a:lnTo>
                  <a:pt x="259677" y="37364"/>
                </a:lnTo>
                <a:lnTo>
                  <a:pt x="260477" y="38431"/>
                </a:lnTo>
                <a:lnTo>
                  <a:pt x="260477" y="0"/>
                </a:lnTo>
                <a:lnTo>
                  <a:pt x="271983" y="0"/>
                </a:lnTo>
                <a:lnTo>
                  <a:pt x="271983" y="90386"/>
                </a:lnTo>
                <a:lnTo>
                  <a:pt x="271983" y="92799"/>
                </a:lnTo>
                <a:lnTo>
                  <a:pt x="272123" y="95873"/>
                </a:lnTo>
                <a:lnTo>
                  <a:pt x="272250" y="99632"/>
                </a:lnTo>
                <a:close/>
                <a:moveTo>
                  <a:pt x="195923" y="1014933"/>
                </a:moveTo>
                <a:moveTo>
                  <a:pt x="203187" y="104178"/>
                </a:moveTo>
                <a:lnTo>
                  <a:pt x="191808" y="104178"/>
                </a:lnTo>
                <a:lnTo>
                  <a:pt x="191808" y="57709"/>
                </a:lnTo>
                <a:lnTo>
                  <a:pt x="191808" y="53429"/>
                </a:lnTo>
                <a:lnTo>
                  <a:pt x="191541" y="49810"/>
                </a:lnTo>
                <a:lnTo>
                  <a:pt x="191274" y="48336"/>
                </a:lnTo>
                <a:lnTo>
                  <a:pt x="191147" y="47003"/>
                </a:lnTo>
                <a:lnTo>
                  <a:pt x="190881" y="45923"/>
                </a:lnTo>
                <a:lnTo>
                  <a:pt x="190601" y="44857"/>
                </a:lnTo>
                <a:lnTo>
                  <a:pt x="189801" y="43383"/>
                </a:lnTo>
                <a:lnTo>
                  <a:pt x="189001" y="42177"/>
                </a:lnTo>
                <a:lnTo>
                  <a:pt x="187934" y="41110"/>
                </a:lnTo>
                <a:lnTo>
                  <a:pt x="186855" y="40170"/>
                </a:lnTo>
                <a:lnTo>
                  <a:pt x="185521" y="39497"/>
                </a:lnTo>
                <a:lnTo>
                  <a:pt x="184048" y="38964"/>
                </a:lnTo>
                <a:lnTo>
                  <a:pt x="182448" y="38697"/>
                </a:lnTo>
                <a:lnTo>
                  <a:pt x="180568" y="38570"/>
                </a:lnTo>
                <a:lnTo>
                  <a:pt x="178828" y="38697"/>
                </a:lnTo>
                <a:lnTo>
                  <a:pt x="177089" y="38964"/>
                </a:lnTo>
                <a:lnTo>
                  <a:pt x="175615" y="39637"/>
                </a:lnTo>
                <a:lnTo>
                  <a:pt x="174142" y="40437"/>
                </a:lnTo>
                <a:lnTo>
                  <a:pt x="172669" y="41377"/>
                </a:lnTo>
                <a:lnTo>
                  <a:pt x="171462" y="42583"/>
                </a:lnTo>
                <a:lnTo>
                  <a:pt x="170256" y="44057"/>
                </a:lnTo>
                <a:lnTo>
                  <a:pt x="169189" y="45797"/>
                </a:lnTo>
                <a:lnTo>
                  <a:pt x="168389" y="47397"/>
                </a:lnTo>
                <a:lnTo>
                  <a:pt x="167716" y="49010"/>
                </a:lnTo>
                <a:lnTo>
                  <a:pt x="167182" y="50750"/>
                </a:lnTo>
                <a:lnTo>
                  <a:pt x="166776" y="52489"/>
                </a:lnTo>
                <a:lnTo>
                  <a:pt x="166382" y="54369"/>
                </a:lnTo>
                <a:lnTo>
                  <a:pt x="166116" y="56376"/>
                </a:lnTo>
                <a:lnTo>
                  <a:pt x="165976" y="58382"/>
                </a:lnTo>
                <a:lnTo>
                  <a:pt x="165976" y="60528"/>
                </a:lnTo>
                <a:lnTo>
                  <a:pt x="165976" y="104178"/>
                </a:lnTo>
                <a:lnTo>
                  <a:pt x="154597" y="104178"/>
                </a:lnTo>
                <a:lnTo>
                  <a:pt x="154597" y="47397"/>
                </a:lnTo>
                <a:lnTo>
                  <a:pt x="154470" y="42710"/>
                </a:lnTo>
                <a:lnTo>
                  <a:pt x="154330" y="38570"/>
                </a:lnTo>
                <a:lnTo>
                  <a:pt x="154203" y="34811"/>
                </a:lnTo>
                <a:lnTo>
                  <a:pt x="153936" y="31471"/>
                </a:lnTo>
                <a:lnTo>
                  <a:pt x="165176" y="31471"/>
                </a:lnTo>
                <a:lnTo>
                  <a:pt x="165176" y="41517"/>
                </a:lnTo>
                <a:lnTo>
                  <a:pt x="165976" y="40043"/>
                </a:lnTo>
                <a:lnTo>
                  <a:pt x="166776" y="38697"/>
                </a:lnTo>
                <a:lnTo>
                  <a:pt x="167716" y="37491"/>
                </a:lnTo>
                <a:lnTo>
                  <a:pt x="168656" y="36424"/>
                </a:lnTo>
                <a:lnTo>
                  <a:pt x="169595" y="35357"/>
                </a:lnTo>
                <a:lnTo>
                  <a:pt x="170662" y="34417"/>
                </a:lnTo>
                <a:lnTo>
                  <a:pt x="171729" y="33605"/>
                </a:lnTo>
                <a:lnTo>
                  <a:pt x="172936" y="32804"/>
                </a:lnTo>
                <a:lnTo>
                  <a:pt x="174142" y="32131"/>
                </a:lnTo>
                <a:lnTo>
                  <a:pt x="175349" y="31598"/>
                </a:lnTo>
                <a:lnTo>
                  <a:pt x="176682" y="31064"/>
                </a:lnTo>
                <a:lnTo>
                  <a:pt x="178028" y="30658"/>
                </a:lnTo>
                <a:lnTo>
                  <a:pt x="179501" y="30391"/>
                </a:lnTo>
                <a:lnTo>
                  <a:pt x="180975" y="30125"/>
                </a:lnTo>
                <a:lnTo>
                  <a:pt x="182448" y="29998"/>
                </a:lnTo>
                <a:lnTo>
                  <a:pt x="184048" y="29858"/>
                </a:lnTo>
                <a:lnTo>
                  <a:pt x="186321" y="29998"/>
                </a:lnTo>
                <a:lnTo>
                  <a:pt x="188595" y="30264"/>
                </a:lnTo>
                <a:lnTo>
                  <a:pt x="190601" y="30658"/>
                </a:lnTo>
                <a:lnTo>
                  <a:pt x="192481" y="31331"/>
                </a:lnTo>
                <a:lnTo>
                  <a:pt x="194221" y="32131"/>
                </a:lnTo>
                <a:lnTo>
                  <a:pt x="195694" y="33071"/>
                </a:lnTo>
                <a:lnTo>
                  <a:pt x="197167" y="34278"/>
                </a:lnTo>
                <a:lnTo>
                  <a:pt x="198501" y="35624"/>
                </a:lnTo>
                <a:lnTo>
                  <a:pt x="199580" y="37097"/>
                </a:lnTo>
                <a:lnTo>
                  <a:pt x="200507" y="38837"/>
                </a:lnTo>
                <a:lnTo>
                  <a:pt x="201320" y="40577"/>
                </a:lnTo>
                <a:lnTo>
                  <a:pt x="201981" y="42710"/>
                </a:lnTo>
                <a:lnTo>
                  <a:pt x="202514" y="44857"/>
                </a:lnTo>
                <a:lnTo>
                  <a:pt x="202920" y="47270"/>
                </a:lnTo>
                <a:lnTo>
                  <a:pt x="203187" y="49810"/>
                </a:lnTo>
                <a:lnTo>
                  <a:pt x="203187" y="52489"/>
                </a:lnTo>
                <a:close/>
                <a:moveTo>
                  <a:pt x="195923" y="1014933"/>
                </a:moveTo>
                <a:moveTo>
                  <a:pt x="133591" y="104178"/>
                </a:moveTo>
                <a:lnTo>
                  <a:pt x="122212" y="104178"/>
                </a:lnTo>
                <a:lnTo>
                  <a:pt x="122072" y="94945"/>
                </a:lnTo>
                <a:lnTo>
                  <a:pt x="121272" y="96139"/>
                </a:lnTo>
                <a:lnTo>
                  <a:pt x="120332" y="97346"/>
                </a:lnTo>
                <a:lnTo>
                  <a:pt x="119392" y="98425"/>
                </a:lnTo>
                <a:lnTo>
                  <a:pt x="118465" y="99492"/>
                </a:lnTo>
                <a:lnTo>
                  <a:pt x="117526" y="100432"/>
                </a:lnTo>
                <a:lnTo>
                  <a:pt x="116459" y="101232"/>
                </a:lnTo>
                <a:lnTo>
                  <a:pt x="115379" y="102032"/>
                </a:lnTo>
                <a:lnTo>
                  <a:pt x="114173" y="102705"/>
                </a:lnTo>
                <a:lnTo>
                  <a:pt x="113106" y="103378"/>
                </a:lnTo>
                <a:lnTo>
                  <a:pt x="111899" y="103772"/>
                </a:lnTo>
                <a:lnTo>
                  <a:pt x="110566" y="104318"/>
                </a:lnTo>
                <a:lnTo>
                  <a:pt x="109359" y="104712"/>
                </a:lnTo>
                <a:lnTo>
                  <a:pt x="108026" y="104978"/>
                </a:lnTo>
                <a:lnTo>
                  <a:pt x="106680" y="105118"/>
                </a:lnTo>
                <a:lnTo>
                  <a:pt x="105206" y="105245"/>
                </a:lnTo>
                <a:lnTo>
                  <a:pt x="103873" y="105245"/>
                </a:lnTo>
                <a:lnTo>
                  <a:pt x="101460" y="105245"/>
                </a:lnTo>
                <a:lnTo>
                  <a:pt x="99326" y="104978"/>
                </a:lnTo>
                <a:lnTo>
                  <a:pt x="97180" y="104585"/>
                </a:lnTo>
                <a:lnTo>
                  <a:pt x="95301" y="103912"/>
                </a:lnTo>
                <a:lnTo>
                  <a:pt x="93561" y="103112"/>
                </a:lnTo>
                <a:lnTo>
                  <a:pt x="91960" y="102172"/>
                </a:lnTo>
                <a:lnTo>
                  <a:pt x="90487" y="100965"/>
                </a:lnTo>
                <a:lnTo>
                  <a:pt x="89281" y="99759"/>
                </a:lnTo>
                <a:lnTo>
                  <a:pt x="88074" y="98286"/>
                </a:lnTo>
                <a:lnTo>
                  <a:pt x="87134" y="96546"/>
                </a:lnTo>
                <a:lnTo>
                  <a:pt x="86334" y="94806"/>
                </a:lnTo>
                <a:lnTo>
                  <a:pt x="85534" y="92799"/>
                </a:lnTo>
                <a:lnTo>
                  <a:pt x="85128" y="90526"/>
                </a:lnTo>
                <a:lnTo>
                  <a:pt x="84734" y="88240"/>
                </a:lnTo>
                <a:lnTo>
                  <a:pt x="84467" y="85700"/>
                </a:lnTo>
                <a:lnTo>
                  <a:pt x="84328" y="83020"/>
                </a:lnTo>
                <a:lnTo>
                  <a:pt x="84328" y="31471"/>
                </a:lnTo>
                <a:lnTo>
                  <a:pt x="95707" y="31471"/>
                </a:lnTo>
                <a:lnTo>
                  <a:pt x="95707" y="77940"/>
                </a:lnTo>
                <a:lnTo>
                  <a:pt x="95834" y="82080"/>
                </a:lnTo>
                <a:lnTo>
                  <a:pt x="96113" y="85573"/>
                </a:lnTo>
                <a:lnTo>
                  <a:pt x="96380" y="87033"/>
                </a:lnTo>
                <a:lnTo>
                  <a:pt x="96507" y="88380"/>
                </a:lnTo>
                <a:lnTo>
                  <a:pt x="96913" y="89586"/>
                </a:lnTo>
                <a:lnTo>
                  <a:pt x="97180" y="90653"/>
                </a:lnTo>
                <a:lnTo>
                  <a:pt x="97853" y="91999"/>
                </a:lnTo>
                <a:lnTo>
                  <a:pt x="98780" y="93333"/>
                </a:lnTo>
                <a:lnTo>
                  <a:pt x="99720" y="94399"/>
                </a:lnTo>
                <a:lnTo>
                  <a:pt x="100927" y="95212"/>
                </a:lnTo>
                <a:lnTo>
                  <a:pt x="102260" y="95873"/>
                </a:lnTo>
                <a:lnTo>
                  <a:pt x="103733" y="96419"/>
                </a:lnTo>
                <a:lnTo>
                  <a:pt x="105473" y="96685"/>
                </a:lnTo>
                <a:lnTo>
                  <a:pt x="107353" y="96812"/>
                </a:lnTo>
                <a:lnTo>
                  <a:pt x="108953" y="96685"/>
                </a:lnTo>
                <a:lnTo>
                  <a:pt x="110566" y="96419"/>
                </a:lnTo>
                <a:lnTo>
                  <a:pt x="112166" y="96012"/>
                </a:lnTo>
                <a:lnTo>
                  <a:pt x="113512" y="95479"/>
                </a:lnTo>
                <a:lnTo>
                  <a:pt x="114846" y="94679"/>
                </a:lnTo>
                <a:lnTo>
                  <a:pt x="115913" y="93866"/>
                </a:lnTo>
                <a:lnTo>
                  <a:pt x="116992" y="92799"/>
                </a:lnTo>
                <a:lnTo>
                  <a:pt x="117919" y="91453"/>
                </a:lnTo>
                <a:lnTo>
                  <a:pt x="118859" y="90120"/>
                </a:lnTo>
                <a:lnTo>
                  <a:pt x="119532" y="88507"/>
                </a:lnTo>
                <a:lnTo>
                  <a:pt x="120205" y="86767"/>
                </a:lnTo>
                <a:lnTo>
                  <a:pt x="120599" y="84900"/>
                </a:lnTo>
                <a:lnTo>
                  <a:pt x="121005" y="82753"/>
                </a:lnTo>
                <a:lnTo>
                  <a:pt x="121272" y="80607"/>
                </a:lnTo>
                <a:lnTo>
                  <a:pt x="121539" y="78207"/>
                </a:lnTo>
                <a:lnTo>
                  <a:pt x="121539" y="75654"/>
                </a:lnTo>
                <a:lnTo>
                  <a:pt x="121539" y="31471"/>
                </a:lnTo>
                <a:lnTo>
                  <a:pt x="133045" y="31471"/>
                </a:lnTo>
                <a:lnTo>
                  <a:pt x="133045" y="88113"/>
                </a:lnTo>
                <a:lnTo>
                  <a:pt x="133045" y="92393"/>
                </a:lnTo>
                <a:lnTo>
                  <a:pt x="133185" y="96419"/>
                </a:lnTo>
                <a:lnTo>
                  <a:pt x="133451" y="100292"/>
                </a:lnTo>
                <a:close/>
                <a:moveTo>
                  <a:pt x="195923" y="1014933"/>
                </a:moveTo>
                <a:moveTo>
                  <a:pt x="52870" y="74994"/>
                </a:moveTo>
                <a:lnTo>
                  <a:pt x="52743" y="72581"/>
                </a:lnTo>
                <a:lnTo>
                  <a:pt x="52603" y="70295"/>
                </a:lnTo>
                <a:lnTo>
                  <a:pt x="52209" y="68161"/>
                </a:lnTo>
                <a:lnTo>
                  <a:pt x="51803" y="66155"/>
                </a:lnTo>
                <a:lnTo>
                  <a:pt x="51130" y="64275"/>
                </a:lnTo>
                <a:lnTo>
                  <a:pt x="50330" y="62662"/>
                </a:lnTo>
                <a:lnTo>
                  <a:pt x="49530" y="61202"/>
                </a:lnTo>
                <a:lnTo>
                  <a:pt x="48450" y="59855"/>
                </a:lnTo>
                <a:lnTo>
                  <a:pt x="47256" y="58649"/>
                </a:lnTo>
                <a:lnTo>
                  <a:pt x="45910" y="57709"/>
                </a:lnTo>
                <a:lnTo>
                  <a:pt x="44310" y="56782"/>
                </a:lnTo>
                <a:lnTo>
                  <a:pt x="42570" y="56109"/>
                </a:lnTo>
                <a:lnTo>
                  <a:pt x="40691" y="55575"/>
                </a:lnTo>
                <a:lnTo>
                  <a:pt x="38684" y="55169"/>
                </a:lnTo>
                <a:lnTo>
                  <a:pt x="36411" y="54902"/>
                </a:lnTo>
                <a:lnTo>
                  <a:pt x="33998" y="54902"/>
                </a:lnTo>
                <a:lnTo>
                  <a:pt x="20879" y="54902"/>
                </a:lnTo>
                <a:lnTo>
                  <a:pt x="20879" y="94399"/>
                </a:lnTo>
                <a:lnTo>
                  <a:pt x="31991" y="94399"/>
                </a:lnTo>
                <a:lnTo>
                  <a:pt x="34531" y="94272"/>
                </a:lnTo>
                <a:lnTo>
                  <a:pt x="37084" y="94133"/>
                </a:lnTo>
                <a:lnTo>
                  <a:pt x="39217" y="93866"/>
                </a:lnTo>
                <a:lnTo>
                  <a:pt x="41364" y="93472"/>
                </a:lnTo>
                <a:lnTo>
                  <a:pt x="43104" y="92926"/>
                </a:lnTo>
                <a:lnTo>
                  <a:pt x="44843" y="92266"/>
                </a:lnTo>
                <a:lnTo>
                  <a:pt x="46317" y="91593"/>
                </a:lnTo>
                <a:lnTo>
                  <a:pt x="47523" y="90793"/>
                </a:lnTo>
                <a:lnTo>
                  <a:pt x="48184" y="90259"/>
                </a:lnTo>
                <a:lnTo>
                  <a:pt x="48730" y="89586"/>
                </a:lnTo>
                <a:lnTo>
                  <a:pt x="49263" y="88913"/>
                </a:lnTo>
                <a:lnTo>
                  <a:pt x="49796" y="88240"/>
                </a:lnTo>
                <a:lnTo>
                  <a:pt x="50736" y="86640"/>
                </a:lnTo>
                <a:lnTo>
                  <a:pt x="51536" y="84760"/>
                </a:lnTo>
                <a:lnTo>
                  <a:pt x="52070" y="82626"/>
                </a:lnTo>
                <a:lnTo>
                  <a:pt x="52476" y="80341"/>
                </a:lnTo>
                <a:lnTo>
                  <a:pt x="52743" y="77800"/>
                </a:lnTo>
                <a:close/>
                <a:moveTo>
                  <a:pt x="225107" y="1014933"/>
                </a:moveTo>
                <a:moveTo>
                  <a:pt x="51270" y="26785"/>
                </a:moveTo>
                <a:lnTo>
                  <a:pt x="51130" y="24499"/>
                </a:lnTo>
                <a:lnTo>
                  <a:pt x="51003" y="22365"/>
                </a:lnTo>
                <a:lnTo>
                  <a:pt x="50597" y="20358"/>
                </a:lnTo>
                <a:lnTo>
                  <a:pt x="50063" y="18479"/>
                </a:lnTo>
                <a:lnTo>
                  <a:pt x="49390" y="17006"/>
                </a:lnTo>
                <a:lnTo>
                  <a:pt x="48590" y="15532"/>
                </a:lnTo>
                <a:lnTo>
                  <a:pt x="47650" y="14326"/>
                </a:lnTo>
                <a:lnTo>
                  <a:pt x="46444" y="13259"/>
                </a:lnTo>
                <a:lnTo>
                  <a:pt x="45377" y="12446"/>
                </a:lnTo>
                <a:lnTo>
                  <a:pt x="44043" y="11646"/>
                </a:lnTo>
                <a:lnTo>
                  <a:pt x="42570" y="11113"/>
                </a:lnTo>
                <a:lnTo>
                  <a:pt x="40957" y="10579"/>
                </a:lnTo>
                <a:lnTo>
                  <a:pt x="39217" y="10173"/>
                </a:lnTo>
                <a:lnTo>
                  <a:pt x="37350" y="9906"/>
                </a:lnTo>
                <a:lnTo>
                  <a:pt x="35204" y="9779"/>
                </a:lnTo>
                <a:lnTo>
                  <a:pt x="32931" y="9779"/>
                </a:lnTo>
                <a:lnTo>
                  <a:pt x="20879" y="9779"/>
                </a:lnTo>
                <a:lnTo>
                  <a:pt x="20879" y="45390"/>
                </a:lnTo>
                <a:lnTo>
                  <a:pt x="33731" y="45390"/>
                </a:lnTo>
                <a:lnTo>
                  <a:pt x="35737" y="45263"/>
                </a:lnTo>
                <a:lnTo>
                  <a:pt x="37744" y="44996"/>
                </a:lnTo>
                <a:lnTo>
                  <a:pt x="39624" y="44730"/>
                </a:lnTo>
                <a:lnTo>
                  <a:pt x="41364" y="44184"/>
                </a:lnTo>
                <a:lnTo>
                  <a:pt x="42964" y="43523"/>
                </a:lnTo>
                <a:lnTo>
                  <a:pt x="44437" y="42710"/>
                </a:lnTo>
                <a:lnTo>
                  <a:pt x="45644" y="41783"/>
                </a:lnTo>
                <a:lnTo>
                  <a:pt x="46850" y="40704"/>
                </a:lnTo>
                <a:lnTo>
                  <a:pt x="47917" y="39497"/>
                </a:lnTo>
                <a:lnTo>
                  <a:pt x="48730" y="38024"/>
                </a:lnTo>
                <a:lnTo>
                  <a:pt x="49530" y="36551"/>
                </a:lnTo>
                <a:lnTo>
                  <a:pt x="50203" y="34951"/>
                </a:lnTo>
                <a:lnTo>
                  <a:pt x="50597" y="33071"/>
                </a:lnTo>
                <a:lnTo>
                  <a:pt x="51003" y="31064"/>
                </a:lnTo>
                <a:lnTo>
                  <a:pt x="51130" y="29058"/>
                </a:lnTo>
                <a:close/>
                <a:moveTo>
                  <a:pt x="273316" y="1014933"/>
                </a:moveTo>
                <a:moveTo>
                  <a:pt x="65316" y="75654"/>
                </a:moveTo>
                <a:lnTo>
                  <a:pt x="65189" y="79401"/>
                </a:lnTo>
                <a:lnTo>
                  <a:pt x="64922" y="83020"/>
                </a:lnTo>
                <a:lnTo>
                  <a:pt x="64655" y="84633"/>
                </a:lnTo>
                <a:lnTo>
                  <a:pt x="64249" y="86233"/>
                </a:lnTo>
                <a:lnTo>
                  <a:pt x="63855" y="87706"/>
                </a:lnTo>
                <a:lnTo>
                  <a:pt x="63449" y="89180"/>
                </a:lnTo>
                <a:lnTo>
                  <a:pt x="62916" y="90526"/>
                </a:lnTo>
                <a:lnTo>
                  <a:pt x="62242" y="91859"/>
                </a:lnTo>
                <a:lnTo>
                  <a:pt x="61569" y="93066"/>
                </a:lnTo>
                <a:lnTo>
                  <a:pt x="60909" y="94133"/>
                </a:lnTo>
                <a:lnTo>
                  <a:pt x="60096" y="95339"/>
                </a:lnTo>
                <a:lnTo>
                  <a:pt x="59296" y="96279"/>
                </a:lnTo>
                <a:lnTo>
                  <a:pt x="58356" y="97219"/>
                </a:lnTo>
                <a:lnTo>
                  <a:pt x="57429" y="98159"/>
                </a:lnTo>
                <a:lnTo>
                  <a:pt x="56489" y="98819"/>
                </a:lnTo>
                <a:lnTo>
                  <a:pt x="55549" y="99492"/>
                </a:lnTo>
                <a:lnTo>
                  <a:pt x="54483" y="100165"/>
                </a:lnTo>
                <a:lnTo>
                  <a:pt x="53276" y="100699"/>
                </a:lnTo>
                <a:lnTo>
                  <a:pt x="52070" y="101232"/>
                </a:lnTo>
                <a:lnTo>
                  <a:pt x="50863" y="101765"/>
                </a:lnTo>
                <a:lnTo>
                  <a:pt x="49390" y="102172"/>
                </a:lnTo>
                <a:lnTo>
                  <a:pt x="48056" y="102578"/>
                </a:lnTo>
                <a:lnTo>
                  <a:pt x="44970" y="103239"/>
                </a:lnTo>
                <a:lnTo>
                  <a:pt x="41770" y="103772"/>
                </a:lnTo>
                <a:lnTo>
                  <a:pt x="38151" y="104051"/>
                </a:lnTo>
                <a:lnTo>
                  <a:pt x="34264" y="104178"/>
                </a:lnTo>
                <a:lnTo>
                  <a:pt x="8699" y="104178"/>
                </a:lnTo>
                <a:lnTo>
                  <a:pt x="8699" y="0"/>
                </a:lnTo>
                <a:lnTo>
                  <a:pt x="36411" y="0"/>
                </a:lnTo>
                <a:lnTo>
                  <a:pt x="39751" y="0"/>
                </a:lnTo>
                <a:lnTo>
                  <a:pt x="42964" y="267"/>
                </a:lnTo>
                <a:lnTo>
                  <a:pt x="45910" y="800"/>
                </a:lnTo>
                <a:lnTo>
                  <a:pt x="48590" y="1473"/>
                </a:lnTo>
                <a:lnTo>
                  <a:pt x="51003" y="2274"/>
                </a:lnTo>
                <a:lnTo>
                  <a:pt x="53137" y="3340"/>
                </a:lnTo>
                <a:lnTo>
                  <a:pt x="54216" y="4014"/>
                </a:lnTo>
                <a:lnTo>
                  <a:pt x="55143" y="4547"/>
                </a:lnTo>
                <a:lnTo>
                  <a:pt x="56083" y="5220"/>
                </a:lnTo>
                <a:lnTo>
                  <a:pt x="56883" y="6020"/>
                </a:lnTo>
                <a:lnTo>
                  <a:pt x="57696" y="6833"/>
                </a:lnTo>
                <a:lnTo>
                  <a:pt x="58496" y="7633"/>
                </a:lnTo>
                <a:lnTo>
                  <a:pt x="59169" y="8573"/>
                </a:lnTo>
                <a:lnTo>
                  <a:pt x="59829" y="9513"/>
                </a:lnTo>
                <a:lnTo>
                  <a:pt x="60376" y="10579"/>
                </a:lnTo>
                <a:lnTo>
                  <a:pt x="60909" y="11646"/>
                </a:lnTo>
                <a:lnTo>
                  <a:pt x="61442" y="12853"/>
                </a:lnTo>
                <a:lnTo>
                  <a:pt x="61836" y="14059"/>
                </a:lnTo>
                <a:lnTo>
                  <a:pt x="62509" y="16739"/>
                </a:lnTo>
                <a:lnTo>
                  <a:pt x="63043" y="19546"/>
                </a:lnTo>
                <a:lnTo>
                  <a:pt x="63449" y="22632"/>
                </a:lnTo>
                <a:lnTo>
                  <a:pt x="63449" y="25972"/>
                </a:lnTo>
                <a:lnTo>
                  <a:pt x="63449" y="28385"/>
                </a:lnTo>
                <a:lnTo>
                  <a:pt x="63309" y="30658"/>
                </a:lnTo>
                <a:lnTo>
                  <a:pt x="63043" y="32804"/>
                </a:lnTo>
                <a:lnTo>
                  <a:pt x="62649" y="34684"/>
                </a:lnTo>
                <a:lnTo>
                  <a:pt x="62242" y="36424"/>
                </a:lnTo>
                <a:lnTo>
                  <a:pt x="61569" y="38164"/>
                </a:lnTo>
                <a:lnTo>
                  <a:pt x="60909" y="39637"/>
                </a:lnTo>
                <a:lnTo>
                  <a:pt x="60236" y="40970"/>
                </a:lnTo>
                <a:lnTo>
                  <a:pt x="59296" y="42444"/>
                </a:lnTo>
                <a:lnTo>
                  <a:pt x="58090" y="43790"/>
                </a:lnTo>
                <a:lnTo>
                  <a:pt x="56883" y="44996"/>
                </a:lnTo>
                <a:lnTo>
                  <a:pt x="55423" y="46203"/>
                </a:lnTo>
                <a:lnTo>
                  <a:pt x="53810" y="47130"/>
                </a:lnTo>
                <a:lnTo>
                  <a:pt x="51943" y="48070"/>
                </a:lnTo>
                <a:lnTo>
                  <a:pt x="50063" y="48870"/>
                </a:lnTo>
                <a:lnTo>
                  <a:pt x="47917" y="49683"/>
                </a:lnTo>
                <a:lnTo>
                  <a:pt x="50330" y="50343"/>
                </a:lnTo>
                <a:lnTo>
                  <a:pt x="52603" y="51156"/>
                </a:lnTo>
                <a:lnTo>
                  <a:pt x="54610" y="52096"/>
                </a:lnTo>
                <a:lnTo>
                  <a:pt x="56489" y="53162"/>
                </a:lnTo>
                <a:lnTo>
                  <a:pt x="58090" y="54369"/>
                </a:lnTo>
                <a:lnTo>
                  <a:pt x="59563" y="55703"/>
                </a:lnTo>
                <a:lnTo>
                  <a:pt x="60909" y="57176"/>
                </a:lnTo>
                <a:lnTo>
                  <a:pt x="61976" y="58789"/>
                </a:lnTo>
                <a:lnTo>
                  <a:pt x="62776" y="60262"/>
                </a:lnTo>
                <a:lnTo>
                  <a:pt x="63449" y="62002"/>
                </a:lnTo>
                <a:lnTo>
                  <a:pt x="63982" y="63869"/>
                </a:lnTo>
                <a:lnTo>
                  <a:pt x="64516" y="65888"/>
                </a:lnTo>
                <a:lnTo>
                  <a:pt x="64922" y="68022"/>
                </a:lnTo>
                <a:lnTo>
                  <a:pt x="65189" y="70434"/>
                </a:lnTo>
                <a:lnTo>
                  <a:pt x="65316" y="72975"/>
                </a:lnTo>
                <a:close/>
                <a:moveTo>
                  <a:pt x="224447" y="1014933"/>
                </a:moveTo>
              </a:path>
            </a:pathLst>
          </a:custGeom>
          <a:solidFill>
            <a:srgbClr val="000000">
              <a:alpha val="100000"/>
            </a:srgbClr>
          </a:solidFill>
          <a:ln w="6624" cap="flat" cmpd="sng" algn="ctr">
            <a:noFill/>
            <a:prstDash val="solid"/>
          </a:ln>
          <a:effectLst/>
        </p:spPr>
      </p:sp>
      <p:pic>
        <p:nvPicPr>
          <p:cNvPr id="24" name="Grafik 23">
            <a:extLst>
              <a:ext uri="{FF2B5EF4-FFF2-40B4-BE49-F238E27FC236}">
                <a16:creationId xmlns:a16="http://schemas.microsoft.com/office/drawing/2014/main" id="{D286725F-80C7-447C-BA75-959B57F74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98" y="807363"/>
            <a:ext cx="818689" cy="818689"/>
          </a:xfrm>
          <a:prstGeom prst="rect">
            <a:avLst/>
          </a:prstGeom>
        </p:spPr>
      </p:pic>
      <p:pic>
        <p:nvPicPr>
          <p:cNvPr id="25" name="Grafik 24">
            <a:extLst>
              <a:ext uri="{FF2B5EF4-FFF2-40B4-BE49-F238E27FC236}">
                <a16:creationId xmlns:a16="http://schemas.microsoft.com/office/drawing/2014/main" id="{6E93B3AC-73CD-40D8-B5E6-21454E1633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82" y="2143752"/>
            <a:ext cx="1050667" cy="1050667"/>
          </a:xfrm>
          <a:prstGeom prst="rect">
            <a:avLst/>
          </a:prstGeom>
        </p:spPr>
      </p:pic>
      <p:pic>
        <p:nvPicPr>
          <p:cNvPr id="26" name="Grafik 25">
            <a:extLst>
              <a:ext uri="{FF2B5EF4-FFF2-40B4-BE49-F238E27FC236}">
                <a16:creationId xmlns:a16="http://schemas.microsoft.com/office/drawing/2014/main" id="{D2811BB2-2B2B-43E7-817C-900D9A1E6B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7668" y="2447370"/>
            <a:ext cx="1229639" cy="1229639"/>
          </a:xfrm>
          <a:prstGeom prst="rect">
            <a:avLst/>
          </a:prstGeom>
        </p:spPr>
      </p:pic>
      <p:pic>
        <p:nvPicPr>
          <p:cNvPr id="27" name="Grafik 26">
            <a:extLst>
              <a:ext uri="{FF2B5EF4-FFF2-40B4-BE49-F238E27FC236}">
                <a16:creationId xmlns:a16="http://schemas.microsoft.com/office/drawing/2014/main" id="{6676EC2E-1456-44AA-8548-D3DC18BB36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7668" y="3807930"/>
            <a:ext cx="940472" cy="940472"/>
          </a:xfrm>
          <a:prstGeom prst="rect">
            <a:avLst/>
          </a:prstGeom>
        </p:spPr>
      </p:pic>
      <p:pic>
        <p:nvPicPr>
          <p:cNvPr id="28" name="Grafik 27">
            <a:extLst>
              <a:ext uri="{FF2B5EF4-FFF2-40B4-BE49-F238E27FC236}">
                <a16:creationId xmlns:a16="http://schemas.microsoft.com/office/drawing/2014/main" id="{F41B46F1-E593-44B7-8EF3-E451CC0E7D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5929" y="1342827"/>
            <a:ext cx="1062428" cy="1062428"/>
          </a:xfrm>
          <a:prstGeom prst="rect">
            <a:avLst/>
          </a:prstGeom>
        </p:spPr>
      </p:pic>
      <p:pic>
        <p:nvPicPr>
          <p:cNvPr id="30" name="Grafik 29">
            <a:extLst>
              <a:ext uri="{FF2B5EF4-FFF2-40B4-BE49-F238E27FC236}">
                <a16:creationId xmlns:a16="http://schemas.microsoft.com/office/drawing/2014/main" id="{6A35DD6A-6279-4A01-9B24-6A4256149B47}"/>
              </a:ext>
            </a:extLst>
          </p:cNvPr>
          <p:cNvPicPr>
            <a:picLocks noChangeAspect="1"/>
          </p:cNvPicPr>
          <p:nvPr/>
        </p:nvPicPr>
        <p:blipFill>
          <a:blip r:embed="rId8"/>
          <a:stretch>
            <a:fillRect/>
          </a:stretch>
        </p:blipFill>
        <p:spPr>
          <a:xfrm>
            <a:off x="3272946" y="1539175"/>
            <a:ext cx="2762294" cy="2762294"/>
          </a:xfrm>
          <a:prstGeom prst="rect">
            <a:avLst/>
          </a:prstGeom>
        </p:spPr>
      </p:pic>
      <p:pic>
        <p:nvPicPr>
          <p:cNvPr id="3" name="Grafik 2">
            <a:extLst>
              <a:ext uri="{FF2B5EF4-FFF2-40B4-BE49-F238E27FC236}">
                <a16:creationId xmlns:a16="http://schemas.microsoft.com/office/drawing/2014/main" id="{AB78210D-D637-41E0-92A2-2C6D388336E5}"/>
              </a:ext>
            </a:extLst>
          </p:cNvPr>
          <p:cNvPicPr>
            <a:picLocks noChangeAspect="1"/>
          </p:cNvPicPr>
          <p:nvPr/>
        </p:nvPicPr>
        <p:blipFill>
          <a:blip r:embed="rId9"/>
          <a:stretch>
            <a:fillRect/>
          </a:stretch>
        </p:blipFill>
        <p:spPr>
          <a:xfrm>
            <a:off x="7124173" y="664716"/>
            <a:ext cx="818689" cy="818689"/>
          </a:xfrm>
          <a:prstGeom prst="rect">
            <a:avLst/>
          </a:prstGeom>
        </p:spPr>
      </p:pic>
      <p:sp>
        <p:nvSpPr>
          <p:cNvPr id="31" name="Textfeld 30">
            <a:extLst>
              <a:ext uri="{FF2B5EF4-FFF2-40B4-BE49-F238E27FC236}">
                <a16:creationId xmlns:a16="http://schemas.microsoft.com/office/drawing/2014/main" id="{08D7E2D2-A65C-4A28-AB30-14C90BCB3492}"/>
              </a:ext>
            </a:extLst>
          </p:cNvPr>
          <p:cNvSpPr txBox="1"/>
          <p:nvPr/>
        </p:nvSpPr>
        <p:spPr>
          <a:xfrm>
            <a:off x="4431199" y="1035050"/>
            <a:ext cx="2711640" cy="307777"/>
          </a:xfrm>
          <a:prstGeom prst="rect">
            <a:avLst/>
          </a:prstGeom>
          <a:noFill/>
        </p:spPr>
        <p:txBody>
          <a:bodyPr wrap="none" rtlCol="0">
            <a:spAutoFit/>
          </a:bodyPr>
          <a:lstStyle/>
          <a:p>
            <a:r>
              <a:rPr lang="de-DE" sz="1400" b="1" dirty="0">
                <a:solidFill>
                  <a:srgbClr val="045AA6"/>
                </a:solidFill>
              </a:rPr>
              <a:t>Department 1: </a:t>
            </a:r>
            <a:r>
              <a:rPr lang="de-DE" sz="1400" b="1" dirty="0" err="1">
                <a:solidFill>
                  <a:srgbClr val="045AA6"/>
                </a:solidFill>
              </a:rPr>
              <a:t>Infectious</a:t>
            </a:r>
            <a:r>
              <a:rPr lang="de-DE" sz="1400" b="1" dirty="0">
                <a:solidFill>
                  <a:srgbClr val="045AA6"/>
                </a:solidFill>
              </a:rPr>
              <a:t> </a:t>
            </a:r>
            <a:r>
              <a:rPr lang="de-DE" sz="1400" b="1" dirty="0" err="1">
                <a:solidFill>
                  <a:srgbClr val="045AA6"/>
                </a:solidFill>
              </a:rPr>
              <a:t>diseases</a:t>
            </a:r>
            <a:endParaRPr lang="de-DE" sz="1400" b="1" dirty="0">
              <a:solidFill>
                <a:srgbClr val="045AA6"/>
              </a:solidFill>
            </a:endParaRPr>
          </a:p>
        </p:txBody>
      </p:sp>
      <p:sp>
        <p:nvSpPr>
          <p:cNvPr id="32" name="Textfeld 31">
            <a:extLst>
              <a:ext uri="{FF2B5EF4-FFF2-40B4-BE49-F238E27FC236}">
                <a16:creationId xmlns:a16="http://schemas.microsoft.com/office/drawing/2014/main" id="{4D0F65CF-63C5-4CFB-B5A7-DCD71A14AEB0}"/>
              </a:ext>
            </a:extLst>
          </p:cNvPr>
          <p:cNvSpPr txBox="1"/>
          <p:nvPr/>
        </p:nvSpPr>
        <p:spPr>
          <a:xfrm>
            <a:off x="5142451" y="1598284"/>
            <a:ext cx="184731" cy="369332"/>
          </a:xfrm>
          <a:prstGeom prst="rect">
            <a:avLst/>
          </a:prstGeom>
          <a:noFill/>
        </p:spPr>
        <p:txBody>
          <a:bodyPr wrap="none" rtlCol="0">
            <a:spAutoFit/>
          </a:bodyPr>
          <a:lstStyle/>
          <a:p>
            <a:endParaRPr lang="de-DE" dirty="0"/>
          </a:p>
        </p:txBody>
      </p:sp>
      <p:sp>
        <p:nvSpPr>
          <p:cNvPr id="33" name="Textfeld 32">
            <a:extLst>
              <a:ext uri="{FF2B5EF4-FFF2-40B4-BE49-F238E27FC236}">
                <a16:creationId xmlns:a16="http://schemas.microsoft.com/office/drawing/2014/main" id="{3C1045B7-D701-4C7B-B712-A9B8C81DE11B}"/>
              </a:ext>
            </a:extLst>
          </p:cNvPr>
          <p:cNvSpPr txBox="1"/>
          <p:nvPr/>
        </p:nvSpPr>
        <p:spPr>
          <a:xfrm>
            <a:off x="5714438" y="1731957"/>
            <a:ext cx="2762294" cy="523220"/>
          </a:xfrm>
          <a:prstGeom prst="rect">
            <a:avLst/>
          </a:prstGeom>
          <a:noFill/>
        </p:spPr>
        <p:txBody>
          <a:bodyPr wrap="square" rtlCol="0">
            <a:spAutoFit/>
          </a:bodyPr>
          <a:lstStyle/>
          <a:p>
            <a:r>
              <a:rPr lang="de-DE" sz="1400" b="1" dirty="0">
                <a:solidFill>
                  <a:srgbClr val="045AA6"/>
                </a:solidFill>
              </a:rPr>
              <a:t>Department 2: </a:t>
            </a:r>
            <a:r>
              <a:rPr lang="de-DE" sz="1400" b="1" dirty="0" err="1">
                <a:solidFill>
                  <a:srgbClr val="045AA6"/>
                </a:solidFill>
              </a:rPr>
              <a:t>Epidemiology</a:t>
            </a:r>
            <a:r>
              <a:rPr lang="de-DE" sz="1400" b="1" dirty="0">
                <a:solidFill>
                  <a:srgbClr val="045AA6"/>
                </a:solidFill>
              </a:rPr>
              <a:t> and </a:t>
            </a:r>
            <a:r>
              <a:rPr lang="de-DE" sz="1400" b="1" dirty="0" err="1">
                <a:solidFill>
                  <a:srgbClr val="045AA6"/>
                </a:solidFill>
              </a:rPr>
              <a:t>health</a:t>
            </a:r>
            <a:r>
              <a:rPr lang="de-DE" sz="1400" b="1" dirty="0">
                <a:solidFill>
                  <a:srgbClr val="045AA6"/>
                </a:solidFill>
              </a:rPr>
              <a:t> </a:t>
            </a:r>
            <a:r>
              <a:rPr lang="de-DE" sz="1400" b="1" dirty="0" err="1">
                <a:solidFill>
                  <a:srgbClr val="045AA6"/>
                </a:solidFill>
              </a:rPr>
              <a:t>monitoring</a:t>
            </a:r>
            <a:endParaRPr lang="de-DE" sz="1400" b="1" dirty="0">
              <a:solidFill>
                <a:srgbClr val="045AA6"/>
              </a:solidFill>
            </a:endParaRPr>
          </a:p>
        </p:txBody>
      </p:sp>
      <p:sp>
        <p:nvSpPr>
          <p:cNvPr id="34" name="Textfeld 33">
            <a:extLst>
              <a:ext uri="{FF2B5EF4-FFF2-40B4-BE49-F238E27FC236}">
                <a16:creationId xmlns:a16="http://schemas.microsoft.com/office/drawing/2014/main" id="{04706ADE-57EE-4633-B5A1-ECD7AF9616A4}"/>
              </a:ext>
            </a:extLst>
          </p:cNvPr>
          <p:cNvSpPr txBox="1"/>
          <p:nvPr/>
        </p:nvSpPr>
        <p:spPr>
          <a:xfrm>
            <a:off x="5975504" y="3018275"/>
            <a:ext cx="2180426" cy="523220"/>
          </a:xfrm>
          <a:prstGeom prst="rect">
            <a:avLst/>
          </a:prstGeom>
          <a:noFill/>
        </p:spPr>
        <p:txBody>
          <a:bodyPr wrap="square" rtlCol="0">
            <a:spAutoFit/>
          </a:bodyPr>
          <a:lstStyle/>
          <a:p>
            <a:r>
              <a:rPr lang="de-DE" sz="1400" b="1" dirty="0">
                <a:solidFill>
                  <a:srgbClr val="045AA6"/>
                </a:solidFill>
              </a:rPr>
              <a:t>Department 3: </a:t>
            </a:r>
            <a:r>
              <a:rPr lang="de-DE" sz="1400" b="1" dirty="0" err="1">
                <a:solidFill>
                  <a:srgbClr val="045AA6"/>
                </a:solidFill>
              </a:rPr>
              <a:t>Infectious</a:t>
            </a:r>
            <a:r>
              <a:rPr lang="de-DE" sz="1400" b="1" dirty="0">
                <a:solidFill>
                  <a:srgbClr val="045AA6"/>
                </a:solidFill>
              </a:rPr>
              <a:t> </a:t>
            </a:r>
            <a:r>
              <a:rPr lang="de-DE" sz="1400" b="1" dirty="0" err="1">
                <a:solidFill>
                  <a:srgbClr val="045AA6"/>
                </a:solidFill>
              </a:rPr>
              <a:t>disease</a:t>
            </a:r>
            <a:r>
              <a:rPr lang="de-DE" sz="1400" b="1" dirty="0">
                <a:solidFill>
                  <a:srgbClr val="045AA6"/>
                </a:solidFill>
              </a:rPr>
              <a:t> </a:t>
            </a:r>
            <a:r>
              <a:rPr lang="de-DE" sz="1400" b="1" dirty="0" err="1">
                <a:solidFill>
                  <a:srgbClr val="045AA6"/>
                </a:solidFill>
              </a:rPr>
              <a:t>epidemiology</a:t>
            </a:r>
            <a:endParaRPr lang="de-DE" sz="1400" b="1" dirty="0">
              <a:solidFill>
                <a:srgbClr val="045AA6"/>
              </a:solidFill>
            </a:endParaRPr>
          </a:p>
        </p:txBody>
      </p:sp>
      <p:sp>
        <p:nvSpPr>
          <p:cNvPr id="35" name="Textfeld 34">
            <a:extLst>
              <a:ext uri="{FF2B5EF4-FFF2-40B4-BE49-F238E27FC236}">
                <a16:creationId xmlns:a16="http://schemas.microsoft.com/office/drawing/2014/main" id="{D36CEF13-A756-4303-8F4D-015E51EE4D88}"/>
              </a:ext>
            </a:extLst>
          </p:cNvPr>
          <p:cNvSpPr txBox="1"/>
          <p:nvPr/>
        </p:nvSpPr>
        <p:spPr>
          <a:xfrm>
            <a:off x="5520434" y="3836845"/>
            <a:ext cx="2700777" cy="523220"/>
          </a:xfrm>
          <a:prstGeom prst="rect">
            <a:avLst/>
          </a:prstGeom>
          <a:noFill/>
        </p:spPr>
        <p:txBody>
          <a:bodyPr wrap="square" rtlCol="0">
            <a:spAutoFit/>
          </a:bodyPr>
          <a:lstStyle/>
          <a:p>
            <a:r>
              <a:rPr lang="de-DE" sz="1400" b="1" dirty="0" err="1">
                <a:solidFill>
                  <a:srgbClr val="045AA6"/>
                </a:solidFill>
              </a:rPr>
              <a:t>Centre</a:t>
            </a:r>
            <a:r>
              <a:rPr lang="de-DE" sz="1400" b="1" dirty="0">
                <a:solidFill>
                  <a:srgbClr val="045AA6"/>
                </a:solidFill>
              </a:rPr>
              <a:t> </a:t>
            </a:r>
            <a:r>
              <a:rPr lang="de-DE" sz="1400" b="1" dirty="0" err="1">
                <a:solidFill>
                  <a:srgbClr val="045AA6"/>
                </a:solidFill>
              </a:rPr>
              <a:t>for</a:t>
            </a:r>
            <a:r>
              <a:rPr lang="de-DE" sz="1400" b="1" dirty="0">
                <a:solidFill>
                  <a:srgbClr val="045AA6"/>
                </a:solidFill>
              </a:rPr>
              <a:t> </a:t>
            </a:r>
            <a:r>
              <a:rPr lang="de-DE" sz="1400" b="1" dirty="0" err="1">
                <a:solidFill>
                  <a:srgbClr val="045AA6"/>
                </a:solidFill>
              </a:rPr>
              <a:t>biological</a:t>
            </a:r>
            <a:r>
              <a:rPr lang="de-DE" sz="1400" b="1" dirty="0">
                <a:solidFill>
                  <a:srgbClr val="045AA6"/>
                </a:solidFill>
              </a:rPr>
              <a:t> </a:t>
            </a:r>
            <a:r>
              <a:rPr lang="de-DE" sz="1400" b="1" dirty="0" err="1">
                <a:solidFill>
                  <a:srgbClr val="045AA6"/>
                </a:solidFill>
              </a:rPr>
              <a:t>threats</a:t>
            </a:r>
            <a:r>
              <a:rPr lang="de-DE" sz="1400" b="1" dirty="0">
                <a:solidFill>
                  <a:srgbClr val="045AA6"/>
                </a:solidFill>
              </a:rPr>
              <a:t> and </a:t>
            </a:r>
            <a:r>
              <a:rPr lang="de-DE" sz="1400" b="1" dirty="0" err="1">
                <a:solidFill>
                  <a:srgbClr val="045AA6"/>
                </a:solidFill>
              </a:rPr>
              <a:t>special</a:t>
            </a:r>
            <a:r>
              <a:rPr lang="de-DE" sz="1400" b="1" dirty="0">
                <a:solidFill>
                  <a:srgbClr val="045AA6"/>
                </a:solidFill>
              </a:rPr>
              <a:t> </a:t>
            </a:r>
            <a:r>
              <a:rPr lang="de-DE" sz="1400" b="1" dirty="0" err="1">
                <a:solidFill>
                  <a:srgbClr val="045AA6"/>
                </a:solidFill>
              </a:rPr>
              <a:t>pathogens</a:t>
            </a:r>
            <a:endParaRPr lang="de-DE" sz="1400" b="1" dirty="0">
              <a:solidFill>
                <a:srgbClr val="045AA6"/>
              </a:solidFill>
            </a:endParaRPr>
          </a:p>
        </p:txBody>
      </p:sp>
      <p:sp>
        <p:nvSpPr>
          <p:cNvPr id="36" name="Textfeld 35">
            <a:extLst>
              <a:ext uri="{FF2B5EF4-FFF2-40B4-BE49-F238E27FC236}">
                <a16:creationId xmlns:a16="http://schemas.microsoft.com/office/drawing/2014/main" id="{69C71584-2C64-482C-AE62-E62E3A53F746}"/>
              </a:ext>
            </a:extLst>
          </p:cNvPr>
          <p:cNvSpPr txBox="1"/>
          <p:nvPr/>
        </p:nvSpPr>
        <p:spPr>
          <a:xfrm>
            <a:off x="758178" y="3807547"/>
            <a:ext cx="3458469" cy="523220"/>
          </a:xfrm>
          <a:prstGeom prst="rect">
            <a:avLst/>
          </a:prstGeom>
          <a:noFill/>
        </p:spPr>
        <p:txBody>
          <a:bodyPr wrap="square" rtlCol="0">
            <a:spAutoFit/>
          </a:bodyPr>
          <a:lstStyle/>
          <a:p>
            <a:r>
              <a:rPr lang="de-DE" sz="1400" b="1" dirty="0">
                <a:solidFill>
                  <a:srgbClr val="045AA6"/>
                </a:solidFill>
              </a:rPr>
              <a:t>Methods </a:t>
            </a:r>
            <a:r>
              <a:rPr lang="de-DE" sz="1400" b="1" dirty="0" err="1">
                <a:solidFill>
                  <a:srgbClr val="045AA6"/>
                </a:solidFill>
              </a:rPr>
              <a:t>development</a:t>
            </a:r>
            <a:r>
              <a:rPr lang="de-DE" sz="1400" b="1" dirty="0">
                <a:solidFill>
                  <a:srgbClr val="045AA6"/>
                </a:solidFill>
              </a:rPr>
              <a:t>, </a:t>
            </a:r>
            <a:r>
              <a:rPr lang="de-DE" sz="1400" b="1" dirty="0" err="1">
                <a:solidFill>
                  <a:srgbClr val="045AA6"/>
                </a:solidFill>
              </a:rPr>
              <a:t>research</a:t>
            </a:r>
            <a:r>
              <a:rPr lang="de-DE" sz="1400" b="1" dirty="0">
                <a:solidFill>
                  <a:srgbClr val="045AA6"/>
                </a:solidFill>
              </a:rPr>
              <a:t> </a:t>
            </a:r>
            <a:r>
              <a:rPr lang="de-DE" sz="1400" b="1" dirty="0" err="1">
                <a:solidFill>
                  <a:srgbClr val="045AA6"/>
                </a:solidFill>
              </a:rPr>
              <a:t>infrastructure</a:t>
            </a:r>
            <a:r>
              <a:rPr lang="de-DE" sz="1400" b="1" dirty="0">
                <a:solidFill>
                  <a:srgbClr val="045AA6"/>
                </a:solidFill>
              </a:rPr>
              <a:t> and </a:t>
            </a:r>
            <a:r>
              <a:rPr lang="de-DE" sz="1400" b="1" dirty="0" err="1">
                <a:solidFill>
                  <a:srgbClr val="045AA6"/>
                </a:solidFill>
              </a:rPr>
              <a:t>information</a:t>
            </a:r>
            <a:r>
              <a:rPr lang="de-DE" sz="1400" b="1" dirty="0">
                <a:solidFill>
                  <a:srgbClr val="045AA6"/>
                </a:solidFill>
              </a:rPr>
              <a:t> </a:t>
            </a:r>
            <a:r>
              <a:rPr lang="de-DE" sz="1400" b="1" dirty="0" err="1">
                <a:solidFill>
                  <a:srgbClr val="045AA6"/>
                </a:solidFill>
              </a:rPr>
              <a:t>technology</a:t>
            </a:r>
            <a:endParaRPr lang="de-DE" sz="1400" b="1" dirty="0">
              <a:solidFill>
                <a:srgbClr val="045AA6"/>
              </a:solidFill>
            </a:endParaRPr>
          </a:p>
        </p:txBody>
      </p:sp>
      <p:sp>
        <p:nvSpPr>
          <p:cNvPr id="37" name="Textfeld 36">
            <a:extLst>
              <a:ext uri="{FF2B5EF4-FFF2-40B4-BE49-F238E27FC236}">
                <a16:creationId xmlns:a16="http://schemas.microsoft.com/office/drawing/2014/main" id="{9A0E0F1B-DAF7-4423-AFF9-09685A3986BE}"/>
              </a:ext>
            </a:extLst>
          </p:cNvPr>
          <p:cNvSpPr txBox="1"/>
          <p:nvPr/>
        </p:nvSpPr>
        <p:spPr>
          <a:xfrm>
            <a:off x="1098887" y="2784021"/>
            <a:ext cx="2376126" cy="523220"/>
          </a:xfrm>
          <a:prstGeom prst="rect">
            <a:avLst/>
          </a:prstGeom>
          <a:noFill/>
        </p:spPr>
        <p:txBody>
          <a:bodyPr wrap="square" rtlCol="0">
            <a:spAutoFit/>
          </a:bodyPr>
          <a:lstStyle/>
          <a:p>
            <a:r>
              <a:rPr lang="de-DE" sz="1400" b="1" dirty="0" err="1">
                <a:solidFill>
                  <a:srgbClr val="045AA6"/>
                </a:solidFill>
              </a:rPr>
              <a:t>Centre</a:t>
            </a:r>
            <a:r>
              <a:rPr lang="de-DE" sz="1400" b="1" dirty="0">
                <a:solidFill>
                  <a:srgbClr val="045AA6"/>
                </a:solidFill>
              </a:rPr>
              <a:t> </a:t>
            </a:r>
            <a:r>
              <a:rPr lang="de-DE" sz="1400" b="1" dirty="0" err="1">
                <a:solidFill>
                  <a:srgbClr val="045AA6"/>
                </a:solidFill>
              </a:rPr>
              <a:t>for</a:t>
            </a:r>
            <a:r>
              <a:rPr lang="de-DE" sz="1400" b="1" dirty="0">
                <a:solidFill>
                  <a:srgbClr val="045AA6"/>
                </a:solidFill>
              </a:rPr>
              <a:t> international </a:t>
            </a:r>
            <a:r>
              <a:rPr lang="de-DE" sz="1400" b="1" dirty="0" err="1">
                <a:solidFill>
                  <a:srgbClr val="045AA6"/>
                </a:solidFill>
              </a:rPr>
              <a:t>health</a:t>
            </a:r>
            <a:r>
              <a:rPr lang="de-DE" sz="1400" b="1" dirty="0">
                <a:solidFill>
                  <a:srgbClr val="045AA6"/>
                </a:solidFill>
              </a:rPr>
              <a:t> </a:t>
            </a:r>
            <a:r>
              <a:rPr lang="de-DE" sz="1400" b="1" dirty="0" err="1">
                <a:solidFill>
                  <a:srgbClr val="045AA6"/>
                </a:solidFill>
              </a:rPr>
              <a:t>protection</a:t>
            </a:r>
            <a:endParaRPr lang="de-DE" sz="1400" b="1" dirty="0">
              <a:solidFill>
                <a:srgbClr val="045AA6"/>
              </a:solidFill>
            </a:endParaRPr>
          </a:p>
        </p:txBody>
      </p:sp>
      <p:sp>
        <p:nvSpPr>
          <p:cNvPr id="38" name="Textfeld 37">
            <a:extLst>
              <a:ext uri="{FF2B5EF4-FFF2-40B4-BE49-F238E27FC236}">
                <a16:creationId xmlns:a16="http://schemas.microsoft.com/office/drawing/2014/main" id="{E1904933-AAFB-4B39-A0F7-8728C9C7AF1C}"/>
              </a:ext>
            </a:extLst>
          </p:cNvPr>
          <p:cNvSpPr txBox="1"/>
          <p:nvPr/>
        </p:nvSpPr>
        <p:spPr>
          <a:xfrm>
            <a:off x="1054603" y="1524116"/>
            <a:ext cx="2597034" cy="523220"/>
          </a:xfrm>
          <a:prstGeom prst="rect">
            <a:avLst/>
          </a:prstGeom>
          <a:noFill/>
        </p:spPr>
        <p:txBody>
          <a:bodyPr wrap="square" rtlCol="0">
            <a:spAutoFit/>
          </a:bodyPr>
          <a:lstStyle/>
          <a:p>
            <a:r>
              <a:rPr lang="de-DE" sz="1400" b="1" dirty="0" err="1">
                <a:solidFill>
                  <a:srgbClr val="045AA6"/>
                </a:solidFill>
              </a:rPr>
              <a:t>Centre</a:t>
            </a:r>
            <a:r>
              <a:rPr lang="de-DE" sz="1400" b="1" dirty="0">
                <a:solidFill>
                  <a:srgbClr val="045AA6"/>
                </a:solidFill>
              </a:rPr>
              <a:t> </a:t>
            </a:r>
            <a:r>
              <a:rPr lang="de-DE" sz="1400" b="1" dirty="0" err="1">
                <a:solidFill>
                  <a:srgbClr val="045AA6"/>
                </a:solidFill>
              </a:rPr>
              <a:t>for</a:t>
            </a:r>
            <a:r>
              <a:rPr lang="de-DE" sz="1400" b="1" dirty="0">
                <a:solidFill>
                  <a:srgbClr val="045AA6"/>
                </a:solidFill>
              </a:rPr>
              <a:t> </a:t>
            </a:r>
            <a:r>
              <a:rPr lang="de-DE" sz="1400" b="1" dirty="0" err="1">
                <a:solidFill>
                  <a:srgbClr val="045AA6"/>
                </a:solidFill>
              </a:rPr>
              <a:t>artificial</a:t>
            </a:r>
            <a:r>
              <a:rPr lang="de-DE" sz="1400" b="1" dirty="0">
                <a:solidFill>
                  <a:srgbClr val="045AA6"/>
                </a:solidFill>
              </a:rPr>
              <a:t> </a:t>
            </a:r>
            <a:r>
              <a:rPr lang="de-DE" sz="1400" b="1" dirty="0" err="1">
                <a:solidFill>
                  <a:srgbClr val="045AA6"/>
                </a:solidFill>
              </a:rPr>
              <a:t>intelligence</a:t>
            </a:r>
            <a:r>
              <a:rPr lang="de-DE" sz="1400" b="1" dirty="0">
                <a:solidFill>
                  <a:srgbClr val="045AA6"/>
                </a:solidFill>
              </a:rPr>
              <a:t> – </a:t>
            </a:r>
            <a:r>
              <a:rPr lang="de-DE" sz="1400" b="1" dirty="0" err="1">
                <a:solidFill>
                  <a:srgbClr val="045AA6"/>
                </a:solidFill>
              </a:rPr>
              <a:t>public</a:t>
            </a:r>
            <a:r>
              <a:rPr lang="de-DE" sz="1400" b="1" dirty="0">
                <a:solidFill>
                  <a:srgbClr val="045AA6"/>
                </a:solidFill>
              </a:rPr>
              <a:t> </a:t>
            </a:r>
            <a:r>
              <a:rPr lang="de-DE" sz="1400" b="1" dirty="0" err="1">
                <a:solidFill>
                  <a:srgbClr val="045AA6"/>
                </a:solidFill>
              </a:rPr>
              <a:t>health</a:t>
            </a:r>
            <a:r>
              <a:rPr lang="de-DE" sz="1400" b="1" dirty="0">
                <a:solidFill>
                  <a:srgbClr val="045AA6"/>
                </a:solidFill>
              </a:rPr>
              <a:t> </a:t>
            </a:r>
            <a:r>
              <a:rPr lang="de-DE" sz="1400" b="1" dirty="0" err="1">
                <a:solidFill>
                  <a:srgbClr val="045AA6"/>
                </a:solidFill>
              </a:rPr>
              <a:t>research</a:t>
            </a:r>
            <a:endParaRPr lang="de-DE" sz="1400" b="1" dirty="0">
              <a:solidFill>
                <a:srgbClr val="045AA6"/>
              </a:solidFill>
            </a:endParaRPr>
          </a:p>
        </p:txBody>
      </p:sp>
      <p:sp>
        <p:nvSpPr>
          <p:cNvPr id="39" name="Textfeld 38">
            <a:extLst>
              <a:ext uri="{FF2B5EF4-FFF2-40B4-BE49-F238E27FC236}">
                <a16:creationId xmlns:a16="http://schemas.microsoft.com/office/drawing/2014/main" id="{841790C6-D484-4A5D-98F3-E23C85E09122}"/>
              </a:ext>
            </a:extLst>
          </p:cNvPr>
          <p:cNvSpPr txBox="1"/>
          <p:nvPr/>
        </p:nvSpPr>
        <p:spPr>
          <a:xfrm>
            <a:off x="5423921" y="1278878"/>
            <a:ext cx="1641796" cy="307777"/>
          </a:xfrm>
          <a:prstGeom prst="rect">
            <a:avLst/>
          </a:prstGeom>
          <a:noFill/>
        </p:spPr>
        <p:txBody>
          <a:bodyPr wrap="none" rtlCol="0">
            <a:spAutoFit/>
          </a:bodyPr>
          <a:lstStyle/>
          <a:p>
            <a:r>
              <a:rPr lang="de-DE" sz="1400" b="1" i="1" dirty="0">
                <a:solidFill>
                  <a:srgbClr val="D8E0E6"/>
                </a:solidFill>
              </a:rPr>
              <a:t>On a pathogen </a:t>
            </a:r>
            <a:r>
              <a:rPr lang="de-DE" sz="1400" b="1" i="1" dirty="0" err="1">
                <a:solidFill>
                  <a:srgbClr val="D8E0E6"/>
                </a:solidFill>
              </a:rPr>
              <a:t>trail</a:t>
            </a:r>
            <a:endParaRPr lang="de-DE" sz="1400" b="1" i="1" dirty="0">
              <a:solidFill>
                <a:srgbClr val="D8E0E6"/>
              </a:solidFill>
            </a:endParaRPr>
          </a:p>
        </p:txBody>
      </p:sp>
      <p:sp>
        <p:nvSpPr>
          <p:cNvPr id="40" name="Textfeld 39">
            <a:extLst>
              <a:ext uri="{FF2B5EF4-FFF2-40B4-BE49-F238E27FC236}">
                <a16:creationId xmlns:a16="http://schemas.microsoft.com/office/drawing/2014/main" id="{E77E4C45-AC2B-4AB7-9152-1B2BD834C717}"/>
              </a:ext>
            </a:extLst>
          </p:cNvPr>
          <p:cNvSpPr txBox="1"/>
          <p:nvPr/>
        </p:nvSpPr>
        <p:spPr>
          <a:xfrm>
            <a:off x="6226540" y="2219615"/>
            <a:ext cx="2561600" cy="523220"/>
          </a:xfrm>
          <a:prstGeom prst="rect">
            <a:avLst/>
          </a:prstGeom>
          <a:noFill/>
        </p:spPr>
        <p:txBody>
          <a:bodyPr wrap="square" rtlCol="0">
            <a:spAutoFit/>
          </a:bodyPr>
          <a:lstStyle/>
          <a:p>
            <a:r>
              <a:rPr lang="de-DE" sz="1400" b="1" i="1" dirty="0">
                <a:solidFill>
                  <a:srgbClr val="D8E0E6"/>
                </a:solidFill>
              </a:rPr>
              <a:t>Health </a:t>
            </a:r>
            <a:r>
              <a:rPr lang="de-DE" sz="1400" b="1" i="1" dirty="0" err="1">
                <a:solidFill>
                  <a:srgbClr val="D8E0E6"/>
                </a:solidFill>
              </a:rPr>
              <a:t>trends</a:t>
            </a:r>
            <a:r>
              <a:rPr lang="de-DE" sz="1400" b="1" i="1" dirty="0">
                <a:solidFill>
                  <a:srgbClr val="D8E0E6"/>
                </a:solidFill>
              </a:rPr>
              <a:t> </a:t>
            </a:r>
            <a:r>
              <a:rPr lang="de-DE" sz="1400" b="1" i="1" dirty="0" err="1">
                <a:solidFill>
                  <a:srgbClr val="D8E0E6"/>
                </a:solidFill>
              </a:rPr>
              <a:t>under</a:t>
            </a:r>
            <a:r>
              <a:rPr lang="de-DE" sz="1400" b="1" i="1" dirty="0">
                <a:solidFill>
                  <a:srgbClr val="D8E0E6"/>
                </a:solidFill>
              </a:rPr>
              <a:t> a </a:t>
            </a:r>
            <a:r>
              <a:rPr lang="de-DE" sz="1400" b="1" i="1" dirty="0" err="1">
                <a:solidFill>
                  <a:srgbClr val="D8E0E6"/>
                </a:solidFill>
              </a:rPr>
              <a:t>magnifying</a:t>
            </a:r>
            <a:r>
              <a:rPr lang="de-DE" sz="1400" b="1" i="1" dirty="0">
                <a:solidFill>
                  <a:srgbClr val="D8E0E6"/>
                </a:solidFill>
              </a:rPr>
              <a:t> </a:t>
            </a:r>
            <a:r>
              <a:rPr lang="de-DE" sz="1400" b="1" i="1" dirty="0" err="1">
                <a:solidFill>
                  <a:srgbClr val="D8E0E6"/>
                </a:solidFill>
              </a:rPr>
              <a:t>glass</a:t>
            </a:r>
            <a:endParaRPr lang="de-DE" sz="1400" b="1" i="1" dirty="0">
              <a:solidFill>
                <a:srgbClr val="D8E0E6"/>
              </a:solidFill>
            </a:endParaRPr>
          </a:p>
        </p:txBody>
      </p:sp>
      <p:sp>
        <p:nvSpPr>
          <p:cNvPr id="41" name="Textfeld 40">
            <a:extLst>
              <a:ext uri="{FF2B5EF4-FFF2-40B4-BE49-F238E27FC236}">
                <a16:creationId xmlns:a16="http://schemas.microsoft.com/office/drawing/2014/main" id="{648E1A42-B605-41F9-B746-956918F0EBE3}"/>
              </a:ext>
            </a:extLst>
          </p:cNvPr>
          <p:cNvSpPr txBox="1"/>
          <p:nvPr/>
        </p:nvSpPr>
        <p:spPr>
          <a:xfrm>
            <a:off x="5880520" y="3474684"/>
            <a:ext cx="3337837" cy="307777"/>
          </a:xfrm>
          <a:prstGeom prst="rect">
            <a:avLst/>
          </a:prstGeom>
          <a:noFill/>
        </p:spPr>
        <p:txBody>
          <a:bodyPr wrap="none" rtlCol="0">
            <a:spAutoFit/>
          </a:bodyPr>
          <a:lstStyle/>
          <a:p>
            <a:r>
              <a:rPr lang="de-DE" sz="1400" b="1" i="1" dirty="0" err="1">
                <a:solidFill>
                  <a:srgbClr val="D8E0E6"/>
                </a:solidFill>
              </a:rPr>
              <a:t>Reducing</a:t>
            </a:r>
            <a:r>
              <a:rPr lang="de-DE" sz="1400" b="1" i="1" dirty="0">
                <a:solidFill>
                  <a:srgbClr val="D8E0E6"/>
                </a:solidFill>
              </a:rPr>
              <a:t> </a:t>
            </a:r>
            <a:r>
              <a:rPr lang="de-DE" sz="1400" b="1" i="1" dirty="0" err="1">
                <a:solidFill>
                  <a:srgbClr val="D8E0E6"/>
                </a:solidFill>
              </a:rPr>
              <a:t>the</a:t>
            </a:r>
            <a:r>
              <a:rPr lang="de-DE" sz="1400" b="1" i="1" dirty="0">
                <a:solidFill>
                  <a:srgbClr val="D8E0E6"/>
                </a:solidFill>
              </a:rPr>
              <a:t> </a:t>
            </a:r>
            <a:r>
              <a:rPr lang="de-DE" sz="1400" b="1" i="1" dirty="0" err="1">
                <a:solidFill>
                  <a:srgbClr val="D8E0E6"/>
                </a:solidFill>
              </a:rPr>
              <a:t>burden</a:t>
            </a:r>
            <a:r>
              <a:rPr lang="de-DE" sz="1400" b="1" i="1" dirty="0">
                <a:solidFill>
                  <a:srgbClr val="D8E0E6"/>
                </a:solidFill>
              </a:rPr>
              <a:t> of </a:t>
            </a:r>
            <a:r>
              <a:rPr lang="de-DE" sz="1400" b="1" i="1" dirty="0" err="1">
                <a:solidFill>
                  <a:srgbClr val="D8E0E6"/>
                </a:solidFill>
              </a:rPr>
              <a:t>infectious</a:t>
            </a:r>
            <a:r>
              <a:rPr lang="de-DE" sz="1400" b="1" i="1" dirty="0">
                <a:solidFill>
                  <a:srgbClr val="D8E0E6"/>
                </a:solidFill>
              </a:rPr>
              <a:t> </a:t>
            </a:r>
            <a:r>
              <a:rPr lang="de-DE" sz="1400" b="1" i="1" dirty="0" err="1">
                <a:solidFill>
                  <a:srgbClr val="D8E0E6"/>
                </a:solidFill>
              </a:rPr>
              <a:t>diseases</a:t>
            </a:r>
            <a:endParaRPr lang="de-DE" sz="1400" b="1" i="1" dirty="0">
              <a:solidFill>
                <a:srgbClr val="D8E0E6"/>
              </a:solidFill>
            </a:endParaRPr>
          </a:p>
        </p:txBody>
      </p:sp>
      <p:sp>
        <p:nvSpPr>
          <p:cNvPr id="42" name="Textfeld 41">
            <a:extLst>
              <a:ext uri="{FF2B5EF4-FFF2-40B4-BE49-F238E27FC236}">
                <a16:creationId xmlns:a16="http://schemas.microsoft.com/office/drawing/2014/main" id="{FD58A8C9-606E-4BD2-94D6-BEAB9D10C6D1}"/>
              </a:ext>
            </a:extLst>
          </p:cNvPr>
          <p:cNvSpPr txBox="1"/>
          <p:nvPr/>
        </p:nvSpPr>
        <p:spPr>
          <a:xfrm>
            <a:off x="5598153" y="4303147"/>
            <a:ext cx="2216056" cy="307777"/>
          </a:xfrm>
          <a:prstGeom prst="rect">
            <a:avLst/>
          </a:prstGeom>
          <a:noFill/>
        </p:spPr>
        <p:txBody>
          <a:bodyPr wrap="none" rtlCol="0">
            <a:spAutoFit/>
          </a:bodyPr>
          <a:lstStyle/>
          <a:p>
            <a:r>
              <a:rPr lang="de-DE" sz="1400" b="1" i="1" dirty="0" err="1">
                <a:solidFill>
                  <a:srgbClr val="D8E0E6"/>
                </a:solidFill>
              </a:rPr>
              <a:t>Bioterrorism</a:t>
            </a:r>
            <a:r>
              <a:rPr lang="de-DE" sz="1400" b="1" i="1" dirty="0">
                <a:solidFill>
                  <a:srgbClr val="D8E0E6"/>
                </a:solidFill>
              </a:rPr>
              <a:t> </a:t>
            </a:r>
            <a:r>
              <a:rPr lang="de-DE" sz="1400" b="1" i="1" dirty="0" err="1">
                <a:solidFill>
                  <a:srgbClr val="D8E0E6"/>
                </a:solidFill>
              </a:rPr>
              <a:t>under</a:t>
            </a:r>
            <a:r>
              <a:rPr lang="de-DE" sz="1400" b="1" i="1" dirty="0">
                <a:solidFill>
                  <a:srgbClr val="D8E0E6"/>
                </a:solidFill>
              </a:rPr>
              <a:t> </a:t>
            </a:r>
            <a:r>
              <a:rPr lang="de-DE" sz="1400" b="1" i="1" dirty="0" err="1">
                <a:solidFill>
                  <a:srgbClr val="D8E0E6"/>
                </a:solidFill>
              </a:rPr>
              <a:t>scrutiny</a:t>
            </a:r>
            <a:endParaRPr lang="de-DE" sz="1400" b="1" i="1" dirty="0">
              <a:solidFill>
                <a:srgbClr val="D8E0E6"/>
              </a:solidFill>
            </a:endParaRPr>
          </a:p>
        </p:txBody>
      </p:sp>
      <p:sp>
        <p:nvSpPr>
          <p:cNvPr id="44" name="Textfeld 43">
            <a:extLst>
              <a:ext uri="{FF2B5EF4-FFF2-40B4-BE49-F238E27FC236}">
                <a16:creationId xmlns:a16="http://schemas.microsoft.com/office/drawing/2014/main" id="{ECFBE6B3-159F-44A4-A31C-DB468669F240}"/>
              </a:ext>
            </a:extLst>
          </p:cNvPr>
          <p:cNvSpPr txBox="1"/>
          <p:nvPr/>
        </p:nvSpPr>
        <p:spPr>
          <a:xfrm>
            <a:off x="825555" y="4287654"/>
            <a:ext cx="4159484" cy="523220"/>
          </a:xfrm>
          <a:prstGeom prst="rect">
            <a:avLst/>
          </a:prstGeom>
          <a:noFill/>
        </p:spPr>
        <p:txBody>
          <a:bodyPr wrap="square" rtlCol="0">
            <a:spAutoFit/>
          </a:bodyPr>
          <a:lstStyle/>
          <a:p>
            <a:r>
              <a:rPr lang="en-US" sz="1400" b="1" i="1" dirty="0">
                <a:solidFill>
                  <a:srgbClr val="D8E0E6"/>
                </a:solidFill>
              </a:rPr>
              <a:t>Digital innovation and automation as the basis for knowledge generation and evidence-based action</a:t>
            </a:r>
            <a:endParaRPr lang="de-DE" sz="1400" b="1" i="1" dirty="0">
              <a:solidFill>
                <a:srgbClr val="D8E0E6"/>
              </a:solidFill>
            </a:endParaRPr>
          </a:p>
        </p:txBody>
      </p:sp>
      <p:sp>
        <p:nvSpPr>
          <p:cNvPr id="45" name="Textfeld 44">
            <a:extLst>
              <a:ext uri="{FF2B5EF4-FFF2-40B4-BE49-F238E27FC236}">
                <a16:creationId xmlns:a16="http://schemas.microsoft.com/office/drawing/2014/main" id="{7C33C2D9-B68B-4D10-BAAE-10100F4470BE}"/>
              </a:ext>
            </a:extLst>
          </p:cNvPr>
          <p:cNvSpPr txBox="1"/>
          <p:nvPr/>
        </p:nvSpPr>
        <p:spPr>
          <a:xfrm>
            <a:off x="733667" y="3239373"/>
            <a:ext cx="2826082" cy="523220"/>
          </a:xfrm>
          <a:prstGeom prst="rect">
            <a:avLst/>
          </a:prstGeom>
          <a:noFill/>
        </p:spPr>
        <p:txBody>
          <a:bodyPr wrap="square" rtlCol="0">
            <a:spAutoFit/>
          </a:bodyPr>
          <a:lstStyle/>
          <a:p>
            <a:r>
              <a:rPr lang="de-DE" sz="1400" b="1" i="1" dirty="0">
                <a:solidFill>
                  <a:srgbClr val="D8E0E6"/>
                </a:solidFill>
              </a:rPr>
              <a:t>The </a:t>
            </a:r>
            <a:r>
              <a:rPr lang="de-DE" sz="1400" b="1" i="1" dirty="0" err="1">
                <a:solidFill>
                  <a:srgbClr val="D8E0E6"/>
                </a:solidFill>
              </a:rPr>
              <a:t>world</a:t>
            </a:r>
            <a:r>
              <a:rPr lang="de-DE" sz="1400" b="1" i="1" dirty="0">
                <a:solidFill>
                  <a:srgbClr val="D8E0E6"/>
                </a:solidFill>
              </a:rPr>
              <a:t> </a:t>
            </a:r>
            <a:r>
              <a:rPr lang="de-DE" sz="1400" b="1" i="1" dirty="0" err="1">
                <a:solidFill>
                  <a:srgbClr val="D8E0E6"/>
                </a:solidFill>
              </a:rPr>
              <a:t>is</a:t>
            </a:r>
            <a:r>
              <a:rPr lang="de-DE" sz="1400" b="1" i="1" dirty="0">
                <a:solidFill>
                  <a:srgbClr val="D8E0E6"/>
                </a:solidFill>
              </a:rPr>
              <a:t> </a:t>
            </a:r>
            <a:r>
              <a:rPr lang="de-DE" sz="1400" b="1" i="1" dirty="0" err="1">
                <a:solidFill>
                  <a:srgbClr val="D8E0E6"/>
                </a:solidFill>
              </a:rPr>
              <a:t>changing</a:t>
            </a:r>
            <a:r>
              <a:rPr lang="de-DE" sz="1400" b="1" i="1" dirty="0">
                <a:solidFill>
                  <a:srgbClr val="D8E0E6"/>
                </a:solidFill>
              </a:rPr>
              <a:t>, </a:t>
            </a:r>
            <a:r>
              <a:rPr lang="de-DE" sz="1400" b="1" i="1" dirty="0" err="1">
                <a:solidFill>
                  <a:srgbClr val="D8E0E6"/>
                </a:solidFill>
              </a:rPr>
              <a:t>we</a:t>
            </a:r>
            <a:r>
              <a:rPr lang="de-DE" sz="1400" b="1" i="1" dirty="0">
                <a:solidFill>
                  <a:srgbClr val="D8E0E6"/>
                </a:solidFill>
              </a:rPr>
              <a:t> </a:t>
            </a:r>
            <a:r>
              <a:rPr lang="de-DE" sz="1400" b="1" i="1" dirty="0" err="1">
                <a:solidFill>
                  <a:srgbClr val="D8E0E6"/>
                </a:solidFill>
              </a:rPr>
              <a:t>change</a:t>
            </a:r>
            <a:r>
              <a:rPr lang="de-DE" sz="1400" b="1" i="1" dirty="0">
                <a:solidFill>
                  <a:srgbClr val="D8E0E6"/>
                </a:solidFill>
              </a:rPr>
              <a:t> </a:t>
            </a:r>
            <a:r>
              <a:rPr lang="de-DE" sz="1400" b="1" i="1" dirty="0" err="1">
                <a:solidFill>
                  <a:srgbClr val="D8E0E6"/>
                </a:solidFill>
              </a:rPr>
              <a:t>with</a:t>
            </a:r>
            <a:r>
              <a:rPr lang="de-DE" sz="1400" b="1" i="1" dirty="0">
                <a:solidFill>
                  <a:srgbClr val="D8E0E6"/>
                </a:solidFill>
              </a:rPr>
              <a:t> </a:t>
            </a:r>
            <a:r>
              <a:rPr lang="de-DE" sz="1400" b="1" i="1" dirty="0" err="1">
                <a:solidFill>
                  <a:srgbClr val="D8E0E6"/>
                </a:solidFill>
              </a:rPr>
              <a:t>it</a:t>
            </a:r>
            <a:endParaRPr lang="de-DE" sz="1400" b="1" i="1" dirty="0">
              <a:solidFill>
                <a:srgbClr val="D8E0E6"/>
              </a:solidFill>
            </a:endParaRPr>
          </a:p>
        </p:txBody>
      </p:sp>
      <p:sp>
        <p:nvSpPr>
          <p:cNvPr id="46" name="Textfeld 45">
            <a:extLst>
              <a:ext uri="{FF2B5EF4-FFF2-40B4-BE49-F238E27FC236}">
                <a16:creationId xmlns:a16="http://schemas.microsoft.com/office/drawing/2014/main" id="{F5CC1729-7EE9-4D43-A531-11B039614DA2}"/>
              </a:ext>
            </a:extLst>
          </p:cNvPr>
          <p:cNvSpPr txBox="1"/>
          <p:nvPr/>
        </p:nvSpPr>
        <p:spPr>
          <a:xfrm>
            <a:off x="917663" y="1979612"/>
            <a:ext cx="2557350" cy="523220"/>
          </a:xfrm>
          <a:prstGeom prst="rect">
            <a:avLst/>
          </a:prstGeom>
          <a:noFill/>
        </p:spPr>
        <p:txBody>
          <a:bodyPr wrap="square" rtlCol="0">
            <a:spAutoFit/>
          </a:bodyPr>
          <a:lstStyle/>
          <a:p>
            <a:r>
              <a:rPr lang="de-DE" sz="1400" b="1" i="1" dirty="0">
                <a:solidFill>
                  <a:srgbClr val="D8E0E6"/>
                </a:solidFill>
              </a:rPr>
              <a:t>Excellence in </a:t>
            </a:r>
            <a:r>
              <a:rPr lang="de-DE" sz="1400" b="1" i="1" dirty="0" err="1">
                <a:solidFill>
                  <a:srgbClr val="D8E0E6"/>
                </a:solidFill>
              </a:rPr>
              <a:t>research</a:t>
            </a:r>
            <a:r>
              <a:rPr lang="de-DE" sz="1400" b="1" i="1" dirty="0">
                <a:solidFill>
                  <a:srgbClr val="D8E0E6"/>
                </a:solidFill>
              </a:rPr>
              <a:t> and </a:t>
            </a:r>
            <a:r>
              <a:rPr lang="de-DE" sz="1400" b="1" i="1" dirty="0" err="1">
                <a:solidFill>
                  <a:srgbClr val="D8E0E6"/>
                </a:solidFill>
              </a:rPr>
              <a:t>research</a:t>
            </a:r>
            <a:r>
              <a:rPr lang="de-DE" sz="1400" b="1" i="1" dirty="0">
                <a:solidFill>
                  <a:srgbClr val="D8E0E6"/>
                </a:solidFill>
              </a:rPr>
              <a:t> support</a:t>
            </a:r>
          </a:p>
        </p:txBody>
      </p:sp>
    </p:spTree>
    <p:extLst>
      <p:ext uri="{BB962C8B-B14F-4D97-AF65-F5344CB8AC3E}">
        <p14:creationId xmlns:p14="http://schemas.microsoft.com/office/powerpoint/2010/main" val="266661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NG image-A2F601352E5E-1.png" descr="PNG image-A2F601352E5E-1.png"/>
          <p:cNvPicPr>
            <a:picLocks noChangeAspect="1"/>
          </p:cNvPicPr>
          <p:nvPr/>
        </p:nvPicPr>
        <p:blipFill>
          <a:blip r:embed="rId2"/>
          <a:srcRect l="25965" r="23637"/>
          <a:stretch>
            <a:fillRect/>
          </a:stretch>
        </p:blipFill>
        <p:spPr>
          <a:xfrm>
            <a:off x="4792436" y="680491"/>
            <a:ext cx="3538919" cy="3949938"/>
          </a:xfrm>
          <a:prstGeom prst="rect">
            <a:avLst/>
          </a:prstGeom>
          <a:ln w="12700">
            <a:miter lim="400000"/>
          </a:ln>
        </p:spPr>
      </p:pic>
      <p:sp>
        <p:nvSpPr>
          <p:cNvPr id="223" name="How do we work during the pandemic?"/>
          <p:cNvSpPr txBox="1">
            <a:spLocks noGrp="1"/>
          </p:cNvSpPr>
          <p:nvPr>
            <p:ph type="title" idx="4294967295"/>
          </p:nvPr>
        </p:nvSpPr>
        <p:spPr>
          <a:xfrm>
            <a:off x="279664" y="346394"/>
            <a:ext cx="8044134" cy="561595"/>
          </a:xfrm>
          <a:prstGeom prst="rect">
            <a:avLst/>
          </a:prstGeom>
        </p:spPr>
        <p:txBody>
          <a:bodyPr lIns="0" tIns="0" rIns="0" bIns="0" anchor="ctr">
            <a:noAutofit/>
          </a:bodyPr>
          <a:lstStyle>
            <a:lvl1pPr defTabSz="1219200">
              <a:lnSpc>
                <a:spcPct val="100000"/>
              </a:lnSpc>
              <a:defRPr sz="5800" spc="0">
                <a:solidFill>
                  <a:srgbClr val="2E6EBC"/>
                </a:solidFill>
                <a:latin typeface="Calibri"/>
                <a:ea typeface="Calibri"/>
                <a:cs typeface="Calibri"/>
                <a:sym typeface="Calibri"/>
              </a:defRPr>
            </a:lvl1pPr>
          </a:lstStyle>
          <a:p>
            <a:r>
              <a:rPr lang="de-DE" sz="2200" dirty="0" err="1">
                <a:solidFill>
                  <a:srgbClr val="045AA6"/>
                </a:solidFill>
              </a:rPr>
              <a:t>RKI‘s</a:t>
            </a:r>
            <a:r>
              <a:rPr lang="de-DE" sz="2200" dirty="0">
                <a:solidFill>
                  <a:srgbClr val="045AA6"/>
                </a:solidFill>
              </a:rPr>
              <a:t> </a:t>
            </a:r>
            <a:r>
              <a:rPr lang="de-DE" sz="2200" dirty="0" err="1">
                <a:solidFill>
                  <a:srgbClr val="045AA6"/>
                </a:solidFill>
              </a:rPr>
              <a:t>ability</a:t>
            </a:r>
            <a:r>
              <a:rPr lang="de-DE" sz="2200" dirty="0">
                <a:solidFill>
                  <a:srgbClr val="045AA6"/>
                </a:solidFill>
              </a:rPr>
              <a:t> </a:t>
            </a:r>
            <a:r>
              <a:rPr lang="de-DE" sz="2200" dirty="0" err="1">
                <a:solidFill>
                  <a:srgbClr val="045AA6"/>
                </a:solidFill>
              </a:rPr>
              <a:t>to</a:t>
            </a:r>
            <a:r>
              <a:rPr lang="de-DE" sz="2200" dirty="0">
                <a:solidFill>
                  <a:srgbClr val="045AA6"/>
                </a:solidFill>
              </a:rPr>
              <a:t> </a:t>
            </a:r>
            <a:r>
              <a:rPr lang="de-DE" sz="2200" dirty="0" err="1">
                <a:solidFill>
                  <a:srgbClr val="045AA6"/>
                </a:solidFill>
              </a:rPr>
              <a:t>respond</a:t>
            </a:r>
            <a:r>
              <a:rPr lang="de-DE" sz="2200" dirty="0">
                <a:solidFill>
                  <a:srgbClr val="045AA6"/>
                </a:solidFill>
              </a:rPr>
              <a:t> </a:t>
            </a:r>
            <a:r>
              <a:rPr lang="de-DE" sz="2200" dirty="0" err="1">
                <a:solidFill>
                  <a:srgbClr val="045AA6"/>
                </a:solidFill>
              </a:rPr>
              <a:t>to</a:t>
            </a:r>
            <a:r>
              <a:rPr lang="de-DE" sz="2200" dirty="0">
                <a:solidFill>
                  <a:srgbClr val="045AA6"/>
                </a:solidFill>
              </a:rPr>
              <a:t> and manage a </a:t>
            </a:r>
            <a:r>
              <a:rPr lang="de-DE" sz="2200" dirty="0" err="1">
                <a:solidFill>
                  <a:srgbClr val="045AA6"/>
                </a:solidFill>
              </a:rPr>
              <a:t>crisis</a:t>
            </a:r>
            <a:endParaRPr sz="2200" dirty="0">
              <a:solidFill>
                <a:srgbClr val="045AA6"/>
              </a:solidFill>
            </a:endParaRPr>
          </a:p>
        </p:txBody>
      </p:sp>
      <p:sp>
        <p:nvSpPr>
          <p:cNvPr id="2" name="Textfeld 1">
            <a:extLst>
              <a:ext uri="{FF2B5EF4-FFF2-40B4-BE49-F238E27FC236}">
                <a16:creationId xmlns:a16="http://schemas.microsoft.com/office/drawing/2014/main" id="{EEB869D2-924F-47BB-92B5-9FA219F40666}"/>
              </a:ext>
            </a:extLst>
          </p:cNvPr>
          <p:cNvSpPr txBox="1"/>
          <p:nvPr/>
        </p:nvSpPr>
        <p:spPr>
          <a:xfrm>
            <a:off x="270845" y="1168773"/>
            <a:ext cx="4198614" cy="3139321"/>
          </a:xfrm>
          <a:prstGeom prst="rect">
            <a:avLst/>
          </a:prstGeom>
          <a:noFill/>
        </p:spPr>
        <p:txBody>
          <a:bodyPr wrap="square" rtlCol="0">
            <a:spAutoFit/>
          </a:bodyPr>
          <a:lstStyle/>
          <a:p>
            <a:pPr marL="285750" indent="-285750">
              <a:buFont typeface="Arial" panose="020B0604020202020204" pitchFamily="34" charset="0"/>
              <a:buChar char="•"/>
            </a:pPr>
            <a:r>
              <a:rPr lang="de-DE" dirty="0" err="1">
                <a:solidFill>
                  <a:srgbClr val="045AA6"/>
                </a:solidFill>
              </a:rPr>
              <a:t>We</a:t>
            </a:r>
            <a:r>
              <a:rPr lang="de-DE" dirty="0">
                <a:solidFill>
                  <a:srgbClr val="045AA6"/>
                </a:solidFill>
              </a:rPr>
              <a:t> </a:t>
            </a:r>
            <a:r>
              <a:rPr lang="de-DE" dirty="0" err="1">
                <a:solidFill>
                  <a:srgbClr val="045AA6"/>
                </a:solidFill>
              </a:rPr>
              <a:t>are</a:t>
            </a:r>
            <a:r>
              <a:rPr lang="de-DE" dirty="0">
                <a:solidFill>
                  <a:srgbClr val="045AA6"/>
                </a:solidFill>
              </a:rPr>
              <a:t> </a:t>
            </a:r>
            <a:r>
              <a:rPr lang="de-DE" dirty="0" err="1">
                <a:solidFill>
                  <a:srgbClr val="045AA6"/>
                </a:solidFill>
              </a:rPr>
              <a:t>tasked</a:t>
            </a:r>
            <a:r>
              <a:rPr lang="de-DE" dirty="0">
                <a:solidFill>
                  <a:srgbClr val="045AA6"/>
                </a:solidFill>
              </a:rPr>
              <a:t> </a:t>
            </a:r>
            <a:r>
              <a:rPr lang="de-DE" dirty="0" err="1">
                <a:solidFill>
                  <a:srgbClr val="045AA6"/>
                </a:solidFill>
              </a:rPr>
              <a:t>with</a:t>
            </a:r>
            <a:r>
              <a:rPr lang="de-DE" dirty="0">
                <a:solidFill>
                  <a:srgbClr val="045AA6"/>
                </a:solidFill>
              </a:rPr>
              <a:t> </a:t>
            </a:r>
            <a:r>
              <a:rPr lang="de-DE" dirty="0" err="1">
                <a:solidFill>
                  <a:srgbClr val="045AA6"/>
                </a:solidFill>
              </a:rPr>
              <a:t>crisis</a:t>
            </a:r>
            <a:r>
              <a:rPr lang="de-DE" dirty="0">
                <a:solidFill>
                  <a:srgbClr val="045AA6"/>
                </a:solidFill>
              </a:rPr>
              <a:t> </a:t>
            </a:r>
            <a:r>
              <a:rPr lang="de-DE" dirty="0" err="1">
                <a:solidFill>
                  <a:srgbClr val="045AA6"/>
                </a:solidFill>
              </a:rPr>
              <a:t>management</a:t>
            </a:r>
            <a:r>
              <a:rPr lang="de-DE" dirty="0">
                <a:solidFill>
                  <a:srgbClr val="045AA6"/>
                </a:solidFill>
              </a:rPr>
              <a:t> and </a:t>
            </a:r>
            <a:r>
              <a:rPr lang="de-DE" dirty="0" err="1">
                <a:solidFill>
                  <a:srgbClr val="045AA6"/>
                </a:solidFill>
              </a:rPr>
              <a:t>coordination</a:t>
            </a:r>
            <a:r>
              <a:rPr lang="de-DE" dirty="0">
                <a:solidFill>
                  <a:srgbClr val="045AA6"/>
                </a:solidFill>
              </a:rPr>
              <a:t> of a </a:t>
            </a:r>
            <a:r>
              <a:rPr lang="de-DE" dirty="0" err="1">
                <a:solidFill>
                  <a:srgbClr val="045AA6"/>
                </a:solidFill>
              </a:rPr>
              <a:t>crisis</a:t>
            </a:r>
            <a:r>
              <a:rPr lang="de-DE" dirty="0">
                <a:solidFill>
                  <a:srgbClr val="045AA6"/>
                </a:solidFill>
              </a:rPr>
              <a:t> at </a:t>
            </a:r>
            <a:r>
              <a:rPr lang="de-DE" dirty="0" err="1">
                <a:solidFill>
                  <a:srgbClr val="045AA6"/>
                </a:solidFill>
              </a:rPr>
              <a:t>hand</a:t>
            </a:r>
            <a:endParaRPr lang="de-DE" dirty="0">
              <a:solidFill>
                <a:srgbClr val="045AA6"/>
              </a:solidFill>
            </a:endParaRPr>
          </a:p>
          <a:p>
            <a:pPr marL="285750" indent="-285750">
              <a:buFont typeface="Arial" panose="020B0604020202020204" pitchFamily="34" charset="0"/>
              <a:buChar char="•"/>
            </a:pPr>
            <a:endParaRPr lang="de-DE" dirty="0">
              <a:solidFill>
                <a:srgbClr val="045AA6"/>
              </a:solidFill>
            </a:endParaRPr>
          </a:p>
          <a:p>
            <a:pPr marL="285750" indent="-285750">
              <a:buFont typeface="Arial" panose="020B0604020202020204" pitchFamily="34" charset="0"/>
              <a:buChar char="•"/>
            </a:pPr>
            <a:r>
              <a:rPr lang="de-DE" dirty="0">
                <a:solidFill>
                  <a:srgbClr val="045AA6"/>
                </a:solidFill>
              </a:rPr>
              <a:t>Intensive </a:t>
            </a:r>
            <a:r>
              <a:rPr lang="de-DE" dirty="0" err="1">
                <a:solidFill>
                  <a:srgbClr val="045AA6"/>
                </a:solidFill>
              </a:rPr>
              <a:t>preparation</a:t>
            </a:r>
            <a:r>
              <a:rPr lang="de-DE" dirty="0">
                <a:solidFill>
                  <a:srgbClr val="045AA6"/>
                </a:solidFill>
              </a:rPr>
              <a:t> </a:t>
            </a:r>
            <a:r>
              <a:rPr lang="de-DE" dirty="0" err="1">
                <a:solidFill>
                  <a:srgbClr val="045AA6"/>
                </a:solidFill>
              </a:rPr>
              <a:t>before</a:t>
            </a:r>
            <a:r>
              <a:rPr lang="de-DE" dirty="0">
                <a:solidFill>
                  <a:srgbClr val="045AA6"/>
                </a:solidFill>
              </a:rPr>
              <a:t> </a:t>
            </a:r>
            <a:r>
              <a:rPr lang="de-DE" dirty="0" err="1">
                <a:solidFill>
                  <a:srgbClr val="045AA6"/>
                </a:solidFill>
              </a:rPr>
              <a:t>the</a:t>
            </a:r>
            <a:r>
              <a:rPr lang="de-DE" dirty="0">
                <a:solidFill>
                  <a:srgbClr val="045AA6"/>
                </a:solidFill>
              </a:rPr>
              <a:t> </a:t>
            </a:r>
            <a:r>
              <a:rPr lang="de-DE" dirty="0" err="1">
                <a:solidFill>
                  <a:srgbClr val="045AA6"/>
                </a:solidFill>
              </a:rPr>
              <a:t>pandemic</a:t>
            </a:r>
            <a:r>
              <a:rPr lang="de-DE" dirty="0">
                <a:solidFill>
                  <a:srgbClr val="045AA6"/>
                </a:solidFill>
              </a:rPr>
              <a:t> (</a:t>
            </a:r>
            <a:r>
              <a:rPr lang="de-DE" i="1" dirty="0" err="1">
                <a:solidFill>
                  <a:srgbClr val="045AA6"/>
                </a:solidFill>
              </a:rPr>
              <a:t>pandemic</a:t>
            </a:r>
            <a:r>
              <a:rPr lang="de-DE" i="1" dirty="0">
                <a:solidFill>
                  <a:srgbClr val="045AA6"/>
                </a:solidFill>
              </a:rPr>
              <a:t> preparedness</a:t>
            </a:r>
            <a:r>
              <a:rPr lang="de-DE" dirty="0">
                <a:solidFill>
                  <a:srgbClr val="045AA6"/>
                </a:solidFill>
              </a:rPr>
              <a:t>)</a:t>
            </a:r>
          </a:p>
          <a:p>
            <a:pPr marL="285750" indent="-285750">
              <a:buFont typeface="Arial" panose="020B0604020202020204" pitchFamily="34" charset="0"/>
              <a:buChar char="•"/>
            </a:pPr>
            <a:endParaRPr lang="de-DE" dirty="0">
              <a:solidFill>
                <a:srgbClr val="045AA6"/>
              </a:solidFill>
            </a:endParaRPr>
          </a:p>
          <a:p>
            <a:pPr marL="285750" indent="-285750">
              <a:buFont typeface="Arial" panose="020B0604020202020204" pitchFamily="34" charset="0"/>
              <a:buChar char="•"/>
            </a:pPr>
            <a:r>
              <a:rPr lang="de-DE" dirty="0">
                <a:solidFill>
                  <a:srgbClr val="045AA6"/>
                </a:solidFill>
              </a:rPr>
              <a:t>3 </a:t>
            </a:r>
            <a:r>
              <a:rPr lang="de-DE" dirty="0" err="1">
                <a:solidFill>
                  <a:srgbClr val="045AA6"/>
                </a:solidFill>
              </a:rPr>
              <a:t>core</a:t>
            </a:r>
            <a:r>
              <a:rPr lang="de-DE" dirty="0">
                <a:solidFill>
                  <a:srgbClr val="045AA6"/>
                </a:solidFill>
              </a:rPr>
              <a:t> </a:t>
            </a:r>
            <a:r>
              <a:rPr lang="de-DE" dirty="0" err="1">
                <a:solidFill>
                  <a:srgbClr val="045AA6"/>
                </a:solidFill>
              </a:rPr>
              <a:t>capacities</a:t>
            </a:r>
            <a:r>
              <a:rPr lang="de-DE" dirty="0">
                <a:solidFill>
                  <a:srgbClr val="045AA6"/>
                </a:solidFill>
              </a:rPr>
              <a:t> </a:t>
            </a:r>
          </a:p>
          <a:p>
            <a:endParaRPr lang="de-DE" dirty="0">
              <a:solidFill>
                <a:srgbClr val="045AA6"/>
              </a:solidFill>
            </a:endParaRPr>
          </a:p>
          <a:p>
            <a:pPr marL="285750" indent="-285750">
              <a:buFont typeface="Arial" panose="020B0604020202020204" pitchFamily="34" charset="0"/>
              <a:buChar char="•"/>
            </a:pPr>
            <a:r>
              <a:rPr lang="de-DE" dirty="0">
                <a:solidFill>
                  <a:srgbClr val="045AA6"/>
                </a:solidFill>
              </a:rPr>
              <a:t>Professional </a:t>
            </a:r>
            <a:r>
              <a:rPr lang="de-DE" dirty="0" err="1">
                <a:solidFill>
                  <a:srgbClr val="045AA6"/>
                </a:solidFill>
              </a:rPr>
              <a:t>competencies</a:t>
            </a:r>
            <a:r>
              <a:rPr lang="de-DE" dirty="0">
                <a:solidFill>
                  <a:srgbClr val="045AA6"/>
                </a:solidFill>
              </a:rPr>
              <a:t> (</a:t>
            </a:r>
            <a:r>
              <a:rPr lang="de-DE" dirty="0" err="1">
                <a:solidFill>
                  <a:srgbClr val="045AA6"/>
                </a:solidFill>
              </a:rPr>
              <a:t>excellent</a:t>
            </a:r>
            <a:r>
              <a:rPr lang="de-DE" dirty="0">
                <a:solidFill>
                  <a:srgbClr val="045AA6"/>
                </a:solidFill>
              </a:rPr>
              <a:t> </a:t>
            </a:r>
            <a:r>
              <a:rPr lang="de-DE" dirty="0" err="1">
                <a:solidFill>
                  <a:srgbClr val="045AA6"/>
                </a:solidFill>
              </a:rPr>
              <a:t>scientific</a:t>
            </a:r>
            <a:r>
              <a:rPr lang="de-DE" dirty="0">
                <a:solidFill>
                  <a:srgbClr val="045AA6"/>
                </a:solidFill>
              </a:rPr>
              <a:t> </a:t>
            </a:r>
            <a:r>
              <a:rPr lang="de-DE" dirty="0" err="1">
                <a:solidFill>
                  <a:srgbClr val="045AA6"/>
                </a:solidFill>
              </a:rPr>
              <a:t>quality</a:t>
            </a:r>
            <a:r>
              <a:rPr lang="de-DE" dirty="0">
                <a:solidFill>
                  <a:srgbClr val="045AA6"/>
                </a:solidFill>
              </a:rPr>
              <a:t>)</a:t>
            </a:r>
          </a:p>
          <a:p>
            <a:pPr marL="285750" indent="-285750">
              <a:buFont typeface="Arial" panose="020B0604020202020204" pitchFamily="34" charset="0"/>
              <a:buChar char="•"/>
            </a:pPr>
            <a:endParaRPr lang="de-DE" dirty="0"/>
          </a:p>
        </p:txBody>
      </p:sp>
      <p:sp>
        <p:nvSpPr>
          <p:cNvPr id="3" name="Rechteck 2">
            <a:extLst>
              <a:ext uri="{FF2B5EF4-FFF2-40B4-BE49-F238E27FC236}">
                <a16:creationId xmlns:a16="http://schemas.microsoft.com/office/drawing/2014/main" id="{0D1595E9-405B-4D06-9A5F-681713DAAA8E}"/>
              </a:ext>
            </a:extLst>
          </p:cNvPr>
          <p:cNvSpPr/>
          <p:nvPr/>
        </p:nvSpPr>
        <p:spPr>
          <a:xfrm>
            <a:off x="592551" y="4473539"/>
            <a:ext cx="7753815" cy="338554"/>
          </a:xfrm>
          <a:prstGeom prst="rect">
            <a:avLst/>
          </a:prstGeom>
        </p:spPr>
        <p:txBody>
          <a:bodyPr wrap="square">
            <a:spAutoFit/>
          </a:bodyPr>
          <a:lstStyle/>
          <a:p>
            <a:pPr algn="ctr"/>
            <a:r>
              <a:rPr lang="de-DE" sz="1600" b="1" dirty="0">
                <a:solidFill>
                  <a:srgbClr val="045AA6"/>
                </a:solidFill>
              </a:rPr>
              <a:t>Scientific </a:t>
            </a:r>
            <a:r>
              <a:rPr lang="de-DE" sz="1600" b="1" dirty="0" err="1">
                <a:solidFill>
                  <a:srgbClr val="045AA6"/>
                </a:solidFill>
              </a:rPr>
              <a:t>quality</a:t>
            </a:r>
            <a:r>
              <a:rPr lang="de-DE" sz="1600" b="1" dirty="0">
                <a:solidFill>
                  <a:srgbClr val="045AA6"/>
                </a:solidFill>
              </a:rPr>
              <a:t> and excellence </a:t>
            </a:r>
            <a:r>
              <a:rPr lang="de-DE" sz="1600" b="1" dirty="0" err="1">
                <a:solidFill>
                  <a:srgbClr val="045AA6"/>
                </a:solidFill>
              </a:rPr>
              <a:t>forms</a:t>
            </a:r>
            <a:r>
              <a:rPr lang="de-DE" sz="1600" b="1" dirty="0">
                <a:solidFill>
                  <a:srgbClr val="045AA6"/>
                </a:solidFill>
              </a:rPr>
              <a:t> </a:t>
            </a:r>
            <a:r>
              <a:rPr lang="de-DE" sz="1600" b="1" dirty="0" err="1">
                <a:solidFill>
                  <a:srgbClr val="045AA6"/>
                </a:solidFill>
              </a:rPr>
              <a:t>the</a:t>
            </a:r>
            <a:r>
              <a:rPr lang="de-DE" sz="1600" b="1" dirty="0">
                <a:solidFill>
                  <a:srgbClr val="045AA6"/>
                </a:solidFill>
              </a:rPr>
              <a:t> </a:t>
            </a:r>
            <a:r>
              <a:rPr lang="de-DE" sz="1600" b="1" dirty="0" err="1">
                <a:solidFill>
                  <a:srgbClr val="045AA6"/>
                </a:solidFill>
              </a:rPr>
              <a:t>basis</a:t>
            </a:r>
            <a:r>
              <a:rPr lang="de-DE" sz="1600" b="1" dirty="0">
                <a:solidFill>
                  <a:srgbClr val="045AA6"/>
                </a:solidFill>
              </a:rPr>
              <a:t> </a:t>
            </a:r>
            <a:r>
              <a:rPr lang="de-DE" sz="1600" b="1" dirty="0" err="1">
                <a:solidFill>
                  <a:srgbClr val="045AA6"/>
                </a:solidFill>
              </a:rPr>
              <a:t>for</a:t>
            </a:r>
            <a:r>
              <a:rPr lang="de-DE" sz="1600" b="1" dirty="0">
                <a:solidFill>
                  <a:srgbClr val="045AA6"/>
                </a:solidFill>
              </a:rPr>
              <a:t> </a:t>
            </a:r>
            <a:r>
              <a:rPr lang="de-DE" sz="1600" b="1" dirty="0" err="1">
                <a:solidFill>
                  <a:srgbClr val="045AA6"/>
                </a:solidFill>
              </a:rPr>
              <a:t>scientific</a:t>
            </a:r>
            <a:r>
              <a:rPr lang="de-DE" sz="1600" b="1" dirty="0">
                <a:solidFill>
                  <a:srgbClr val="045AA6"/>
                </a:solidFill>
              </a:rPr>
              <a:t> </a:t>
            </a:r>
            <a:r>
              <a:rPr lang="de-DE" sz="1600" b="1" dirty="0" err="1">
                <a:solidFill>
                  <a:srgbClr val="045AA6"/>
                </a:solidFill>
              </a:rPr>
              <a:t>independence</a:t>
            </a:r>
            <a:endParaRPr lang="de-DE" sz="1600" b="1" dirty="0">
              <a:solidFill>
                <a:srgbClr val="045AA6"/>
              </a:solidFill>
            </a:endParaRPr>
          </a:p>
        </p:txBody>
      </p:sp>
      <p:sp>
        <p:nvSpPr>
          <p:cNvPr id="10" name="Datumsplatzhalter 1">
            <a:extLst>
              <a:ext uri="{FF2B5EF4-FFF2-40B4-BE49-F238E27FC236}">
                <a16:creationId xmlns:a16="http://schemas.microsoft.com/office/drawing/2014/main" id="{4D5A8A8A-9E00-4098-BA10-F293BC1455FE}"/>
              </a:ext>
            </a:extLst>
          </p:cNvPr>
          <p:cNvSpPr>
            <a:spLocks noGrp="1"/>
          </p:cNvSpPr>
          <p:nvPr>
            <p:ph type="dt" sz="half" idx="10"/>
          </p:nvPr>
        </p:nvSpPr>
        <p:spPr>
          <a:xfrm>
            <a:off x="564826" y="4767263"/>
            <a:ext cx="1860421" cy="273844"/>
          </a:xfrm>
        </p:spPr>
        <p:txBody>
          <a:bodyPr/>
          <a:lstStyle/>
          <a:p>
            <a:r>
              <a:rPr lang="de-DE" dirty="0"/>
              <a:t>24.06.22</a:t>
            </a:r>
          </a:p>
        </p:txBody>
      </p:sp>
      <p:sp>
        <p:nvSpPr>
          <p:cNvPr id="11" name="Fußzeilenplatzhalter 2">
            <a:extLst>
              <a:ext uri="{FF2B5EF4-FFF2-40B4-BE49-F238E27FC236}">
                <a16:creationId xmlns:a16="http://schemas.microsoft.com/office/drawing/2014/main" id="{79DC412A-21A7-484F-A583-EF1476A9AE08}"/>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177100"/>
            <a:ext cx="7545949" cy="714291"/>
          </a:xfrm>
        </p:spPr>
        <p:txBody>
          <a:bodyPr>
            <a:normAutofit/>
          </a:bodyPr>
          <a:lstStyle/>
          <a:p>
            <a:r>
              <a:rPr lang="de-DE" dirty="0"/>
              <a:t>RKIs </a:t>
            </a:r>
            <a:r>
              <a:rPr lang="de-DE" dirty="0" err="1"/>
              <a:t>specific</a:t>
            </a:r>
            <a:r>
              <a:rPr lang="de-DE" dirty="0"/>
              <a:t> </a:t>
            </a:r>
            <a:r>
              <a:rPr lang="de-DE" dirty="0" err="1"/>
              <a:t>role</a:t>
            </a:r>
            <a:r>
              <a:rPr lang="de-DE" dirty="0"/>
              <a:t> in national </a:t>
            </a:r>
            <a:r>
              <a:rPr lang="de-DE" dirty="0" err="1"/>
              <a:t>epidemiological</a:t>
            </a:r>
            <a:r>
              <a:rPr lang="de-DE" dirty="0"/>
              <a:t> </a:t>
            </a:r>
            <a:r>
              <a:rPr lang="de-DE" dirty="0" err="1"/>
              <a:t>crises</a:t>
            </a:r>
            <a:endParaRPr lang="de-DE" dirty="0"/>
          </a:p>
        </p:txBody>
      </p:sp>
      <p:sp>
        <p:nvSpPr>
          <p:cNvPr id="3" name="Content Placeholder 2"/>
          <p:cNvSpPr>
            <a:spLocks noGrp="1"/>
          </p:cNvSpPr>
          <p:nvPr>
            <p:ph idx="1"/>
          </p:nvPr>
        </p:nvSpPr>
        <p:spPr>
          <a:xfrm>
            <a:off x="133513" y="1118779"/>
            <a:ext cx="6232652" cy="3425843"/>
          </a:xfrm>
        </p:spPr>
        <p:txBody>
          <a:bodyPr>
            <a:normAutofit/>
          </a:bodyPr>
          <a:lstStyle/>
          <a:p>
            <a:r>
              <a:rPr lang="de-DE" sz="1600" b="1" dirty="0">
                <a:solidFill>
                  <a:srgbClr val="045AA6"/>
                </a:solidFill>
              </a:rPr>
              <a:t>Information </a:t>
            </a:r>
            <a:r>
              <a:rPr lang="de-DE" sz="1600" b="1" dirty="0" err="1">
                <a:solidFill>
                  <a:srgbClr val="045AA6"/>
                </a:solidFill>
              </a:rPr>
              <a:t>processing</a:t>
            </a:r>
            <a:endParaRPr lang="de-DE" sz="1600" b="1" dirty="0">
              <a:solidFill>
                <a:srgbClr val="045AA6"/>
              </a:solidFill>
            </a:endParaRPr>
          </a:p>
          <a:p>
            <a:pPr lvl="1"/>
            <a:r>
              <a:rPr lang="de-DE" sz="1400" b="1" dirty="0" err="1">
                <a:solidFill>
                  <a:schemeClr val="bg1">
                    <a:lumMod val="75000"/>
                  </a:schemeClr>
                </a:solidFill>
              </a:rPr>
              <a:t>Collect</a:t>
            </a:r>
            <a:r>
              <a:rPr lang="de-DE" sz="1400" b="1" dirty="0">
                <a:solidFill>
                  <a:schemeClr val="bg1">
                    <a:lumMod val="75000"/>
                  </a:schemeClr>
                </a:solidFill>
              </a:rPr>
              <a:t>, </a:t>
            </a:r>
            <a:r>
              <a:rPr lang="de-DE" sz="1400" b="1" dirty="0" err="1">
                <a:solidFill>
                  <a:schemeClr val="bg1">
                    <a:lumMod val="75000"/>
                  </a:schemeClr>
                </a:solidFill>
              </a:rPr>
              <a:t>collate</a:t>
            </a:r>
            <a:r>
              <a:rPr lang="de-DE" sz="1400" b="1" dirty="0">
                <a:solidFill>
                  <a:schemeClr val="bg1">
                    <a:lumMod val="75000"/>
                  </a:schemeClr>
                </a:solidFill>
              </a:rPr>
              <a:t>, </a:t>
            </a:r>
            <a:r>
              <a:rPr lang="de-DE" sz="1400" b="1" dirty="0" err="1">
                <a:solidFill>
                  <a:schemeClr val="bg1">
                    <a:lumMod val="75000"/>
                  </a:schemeClr>
                </a:solidFill>
              </a:rPr>
              <a:t>analyse</a:t>
            </a:r>
            <a:r>
              <a:rPr lang="de-DE" sz="1400" b="1" dirty="0">
                <a:solidFill>
                  <a:schemeClr val="bg1">
                    <a:lumMod val="75000"/>
                  </a:schemeClr>
                </a:solidFill>
              </a:rPr>
              <a:t> &amp; </a:t>
            </a:r>
            <a:r>
              <a:rPr lang="de-DE" sz="1400" b="1" dirty="0" err="1">
                <a:solidFill>
                  <a:schemeClr val="bg1">
                    <a:lumMod val="75000"/>
                  </a:schemeClr>
                </a:solidFill>
              </a:rPr>
              <a:t>evaluate</a:t>
            </a:r>
            <a:r>
              <a:rPr lang="de-DE" sz="1400" b="1" dirty="0">
                <a:solidFill>
                  <a:schemeClr val="bg1">
                    <a:lumMod val="75000"/>
                  </a:schemeClr>
                </a:solidFill>
              </a:rPr>
              <a:t> </a:t>
            </a:r>
            <a:r>
              <a:rPr lang="de-DE" sz="1400" b="1" dirty="0" err="1">
                <a:solidFill>
                  <a:schemeClr val="bg1">
                    <a:lumMod val="75000"/>
                  </a:schemeClr>
                </a:solidFill>
              </a:rPr>
              <a:t>data</a:t>
            </a:r>
            <a:r>
              <a:rPr lang="de-DE" sz="1400" b="1" dirty="0">
                <a:solidFill>
                  <a:schemeClr val="bg1">
                    <a:lumMod val="75000"/>
                  </a:schemeClr>
                </a:solidFill>
              </a:rPr>
              <a:t> (e.g. </a:t>
            </a:r>
            <a:r>
              <a:rPr lang="de-DE" sz="1400" b="1" dirty="0" err="1">
                <a:solidFill>
                  <a:schemeClr val="bg1">
                    <a:lumMod val="75000"/>
                  </a:schemeClr>
                </a:solidFill>
              </a:rPr>
              <a:t>situation</a:t>
            </a:r>
            <a:r>
              <a:rPr lang="de-DE" sz="1400" b="1" dirty="0">
                <a:solidFill>
                  <a:schemeClr val="bg1">
                    <a:lumMod val="75000"/>
                  </a:schemeClr>
                </a:solidFill>
              </a:rPr>
              <a:t> </a:t>
            </a:r>
            <a:r>
              <a:rPr lang="de-DE" sz="1400" b="1" dirty="0" err="1">
                <a:solidFill>
                  <a:schemeClr val="bg1">
                    <a:lumMod val="75000"/>
                  </a:schemeClr>
                </a:solidFill>
              </a:rPr>
              <a:t>reports</a:t>
            </a:r>
            <a:r>
              <a:rPr lang="de-DE" sz="1400" b="1" dirty="0">
                <a:solidFill>
                  <a:schemeClr val="bg1">
                    <a:lumMod val="75000"/>
                  </a:schemeClr>
                </a:solidFill>
              </a:rPr>
              <a:t>)</a:t>
            </a:r>
          </a:p>
          <a:p>
            <a:pPr lvl="1"/>
            <a:r>
              <a:rPr lang="de-DE" sz="1400" b="1" dirty="0" err="1">
                <a:solidFill>
                  <a:schemeClr val="bg1">
                    <a:lumMod val="75000"/>
                  </a:schemeClr>
                </a:solidFill>
              </a:rPr>
              <a:t>Develop</a:t>
            </a:r>
            <a:r>
              <a:rPr lang="de-DE" sz="1400" b="1" dirty="0">
                <a:solidFill>
                  <a:schemeClr val="bg1">
                    <a:lumMod val="75000"/>
                  </a:schemeClr>
                </a:solidFill>
              </a:rPr>
              <a:t> </a:t>
            </a:r>
            <a:r>
              <a:rPr lang="de-DE" sz="1400" b="1" dirty="0" err="1">
                <a:solidFill>
                  <a:schemeClr val="bg1">
                    <a:lumMod val="75000"/>
                  </a:schemeClr>
                </a:solidFill>
              </a:rPr>
              <a:t>recommendations</a:t>
            </a:r>
            <a:endParaRPr lang="de-DE" sz="1400" b="1" dirty="0">
              <a:solidFill>
                <a:schemeClr val="bg1">
                  <a:lumMod val="75000"/>
                </a:schemeClr>
              </a:solidFill>
            </a:endParaRPr>
          </a:p>
          <a:p>
            <a:pPr lvl="1"/>
            <a:r>
              <a:rPr lang="de-DE" sz="1400" b="1" dirty="0">
                <a:solidFill>
                  <a:schemeClr val="bg1">
                    <a:lumMod val="75000"/>
                  </a:schemeClr>
                </a:solidFill>
              </a:rPr>
              <a:t>Conduct </a:t>
            </a:r>
            <a:r>
              <a:rPr lang="de-DE" sz="1400" b="1" dirty="0" err="1">
                <a:solidFill>
                  <a:schemeClr val="bg1">
                    <a:lumMod val="75000"/>
                  </a:schemeClr>
                </a:solidFill>
              </a:rPr>
              <a:t>outbreak</a:t>
            </a:r>
            <a:r>
              <a:rPr lang="de-DE" sz="1400" b="1" dirty="0">
                <a:solidFill>
                  <a:schemeClr val="bg1">
                    <a:lumMod val="75000"/>
                  </a:schemeClr>
                </a:solidFill>
              </a:rPr>
              <a:t> </a:t>
            </a:r>
            <a:r>
              <a:rPr lang="de-DE" sz="1400" b="1" dirty="0" err="1">
                <a:solidFill>
                  <a:schemeClr val="bg1">
                    <a:lumMod val="75000"/>
                  </a:schemeClr>
                </a:solidFill>
              </a:rPr>
              <a:t>investigations</a:t>
            </a:r>
            <a:r>
              <a:rPr lang="de-DE" sz="1400" b="1" dirty="0">
                <a:solidFill>
                  <a:schemeClr val="bg1">
                    <a:lumMod val="75000"/>
                  </a:schemeClr>
                </a:solidFill>
              </a:rPr>
              <a:t> upon </a:t>
            </a:r>
            <a:r>
              <a:rPr lang="de-DE" sz="1400" b="1" dirty="0" err="1">
                <a:solidFill>
                  <a:schemeClr val="bg1">
                    <a:lumMod val="75000"/>
                  </a:schemeClr>
                </a:solidFill>
              </a:rPr>
              <a:t>request</a:t>
            </a:r>
            <a:endParaRPr lang="de-DE" sz="1400" b="1" dirty="0">
              <a:solidFill>
                <a:schemeClr val="bg1">
                  <a:lumMod val="75000"/>
                </a:schemeClr>
              </a:solidFill>
            </a:endParaRPr>
          </a:p>
          <a:p>
            <a:r>
              <a:rPr lang="de-DE" sz="1600" b="1" dirty="0">
                <a:solidFill>
                  <a:srgbClr val="045AA6"/>
                </a:solidFill>
              </a:rPr>
              <a:t>Communication &amp; </a:t>
            </a:r>
            <a:r>
              <a:rPr lang="de-DE" sz="1600" b="1" dirty="0" err="1">
                <a:solidFill>
                  <a:srgbClr val="045AA6"/>
                </a:solidFill>
              </a:rPr>
              <a:t>coordination</a:t>
            </a:r>
            <a:r>
              <a:rPr lang="de-DE" sz="1600" b="1" dirty="0">
                <a:solidFill>
                  <a:srgbClr val="045AA6"/>
                </a:solidFill>
              </a:rPr>
              <a:t> </a:t>
            </a:r>
          </a:p>
          <a:p>
            <a:pPr lvl="1"/>
            <a:r>
              <a:rPr lang="de-DE" sz="1400" b="1" dirty="0">
                <a:solidFill>
                  <a:schemeClr val="bg1">
                    <a:lumMod val="75000"/>
                  </a:schemeClr>
                </a:solidFill>
              </a:rPr>
              <a:t>Horizontal &amp; </a:t>
            </a:r>
            <a:r>
              <a:rPr lang="de-DE" sz="1400" b="1" dirty="0" err="1">
                <a:solidFill>
                  <a:schemeClr val="bg1">
                    <a:lumMod val="75000"/>
                  </a:schemeClr>
                </a:solidFill>
              </a:rPr>
              <a:t>vertical</a:t>
            </a:r>
            <a:endParaRPr lang="de-DE" sz="1400" b="1" dirty="0">
              <a:solidFill>
                <a:schemeClr val="bg1">
                  <a:lumMod val="75000"/>
                </a:schemeClr>
              </a:solidFill>
            </a:endParaRPr>
          </a:p>
          <a:p>
            <a:pPr lvl="1"/>
            <a:r>
              <a:rPr lang="de-DE" sz="1400" b="1" dirty="0">
                <a:solidFill>
                  <a:schemeClr val="bg1">
                    <a:lumMod val="75000"/>
                  </a:schemeClr>
                </a:solidFill>
              </a:rPr>
              <a:t>National &amp; international</a:t>
            </a:r>
          </a:p>
          <a:p>
            <a:pPr lvl="1"/>
            <a:r>
              <a:rPr lang="de-DE" sz="1400" b="1" dirty="0">
                <a:solidFill>
                  <a:schemeClr val="bg1">
                    <a:lumMod val="75000"/>
                  </a:schemeClr>
                </a:solidFill>
              </a:rPr>
              <a:t>Public </a:t>
            </a:r>
            <a:r>
              <a:rPr lang="de-DE" sz="1400" b="1" dirty="0" err="1">
                <a:solidFill>
                  <a:schemeClr val="bg1">
                    <a:lumMod val="75000"/>
                  </a:schemeClr>
                </a:solidFill>
              </a:rPr>
              <a:t>health</a:t>
            </a:r>
            <a:r>
              <a:rPr lang="de-DE" sz="1400" b="1" dirty="0">
                <a:solidFill>
                  <a:schemeClr val="bg1">
                    <a:lumMod val="75000"/>
                  </a:schemeClr>
                </a:solidFill>
              </a:rPr>
              <a:t> </a:t>
            </a:r>
            <a:r>
              <a:rPr lang="de-DE" sz="1400" b="1" dirty="0" err="1">
                <a:solidFill>
                  <a:schemeClr val="bg1">
                    <a:lumMod val="75000"/>
                  </a:schemeClr>
                </a:solidFill>
              </a:rPr>
              <a:t>actors</a:t>
            </a:r>
            <a:r>
              <a:rPr lang="de-DE" sz="1400" b="1" dirty="0">
                <a:solidFill>
                  <a:schemeClr val="bg1">
                    <a:lumMod val="75000"/>
                  </a:schemeClr>
                </a:solidFill>
              </a:rPr>
              <a:t> in Germany (BMG, </a:t>
            </a:r>
            <a:r>
              <a:rPr lang="de-DE" sz="1400" b="1" dirty="0" err="1">
                <a:solidFill>
                  <a:schemeClr val="bg1">
                    <a:lumMod val="75000"/>
                  </a:schemeClr>
                </a:solidFill>
              </a:rPr>
              <a:t>state</a:t>
            </a:r>
            <a:r>
              <a:rPr lang="de-DE" sz="1400" b="1" dirty="0">
                <a:solidFill>
                  <a:schemeClr val="bg1">
                    <a:lumMod val="75000"/>
                  </a:schemeClr>
                </a:solidFill>
              </a:rPr>
              <a:t> </a:t>
            </a:r>
            <a:r>
              <a:rPr lang="de-DE" sz="1400" b="1" dirty="0" err="1">
                <a:solidFill>
                  <a:schemeClr val="bg1">
                    <a:lumMod val="75000"/>
                  </a:schemeClr>
                </a:solidFill>
              </a:rPr>
              <a:t>authorities</a:t>
            </a:r>
            <a:r>
              <a:rPr lang="de-DE" sz="1400" b="1" dirty="0">
                <a:solidFill>
                  <a:schemeClr val="bg1">
                    <a:lumMod val="75000"/>
                  </a:schemeClr>
                </a:solidFill>
              </a:rPr>
              <a:t>, </a:t>
            </a:r>
            <a:r>
              <a:rPr lang="de-DE" sz="1400" b="1" dirty="0" err="1">
                <a:solidFill>
                  <a:schemeClr val="bg1">
                    <a:lumMod val="75000"/>
                  </a:schemeClr>
                </a:solidFill>
              </a:rPr>
              <a:t>institutes</a:t>
            </a:r>
            <a:r>
              <a:rPr lang="de-DE" sz="1400" b="1" dirty="0">
                <a:solidFill>
                  <a:schemeClr val="bg1">
                    <a:lumMod val="75000"/>
                  </a:schemeClr>
                </a:solidFill>
              </a:rPr>
              <a:t>)</a:t>
            </a:r>
          </a:p>
          <a:p>
            <a:pPr lvl="1"/>
            <a:r>
              <a:rPr lang="de-DE" sz="1400" b="1" dirty="0">
                <a:solidFill>
                  <a:schemeClr val="bg1">
                    <a:lumMod val="75000"/>
                  </a:schemeClr>
                </a:solidFill>
              </a:rPr>
              <a:t>Supranational </a:t>
            </a:r>
            <a:r>
              <a:rPr lang="de-DE" sz="1400" b="1" dirty="0" err="1">
                <a:solidFill>
                  <a:schemeClr val="bg1">
                    <a:lumMod val="75000"/>
                  </a:schemeClr>
                </a:solidFill>
              </a:rPr>
              <a:t>institutions</a:t>
            </a:r>
            <a:r>
              <a:rPr lang="de-DE" sz="1400" b="1" dirty="0">
                <a:solidFill>
                  <a:schemeClr val="bg1">
                    <a:lumMod val="75000"/>
                  </a:schemeClr>
                </a:solidFill>
              </a:rPr>
              <a:t> (WHO, ECDC) </a:t>
            </a:r>
          </a:p>
          <a:p>
            <a:pPr lvl="1"/>
            <a:r>
              <a:rPr lang="de-DE" sz="1400" b="1" dirty="0">
                <a:solidFill>
                  <a:schemeClr val="bg1">
                    <a:lumMod val="75000"/>
                  </a:schemeClr>
                </a:solidFill>
              </a:rPr>
              <a:t>Public </a:t>
            </a:r>
            <a:r>
              <a:rPr lang="de-DE" sz="1400" b="1" dirty="0" err="1">
                <a:solidFill>
                  <a:schemeClr val="bg1">
                    <a:lumMod val="75000"/>
                  </a:schemeClr>
                </a:solidFill>
              </a:rPr>
              <a:t>health</a:t>
            </a:r>
            <a:r>
              <a:rPr lang="de-DE" sz="1400" b="1" dirty="0">
                <a:solidFill>
                  <a:schemeClr val="bg1">
                    <a:lumMod val="75000"/>
                  </a:schemeClr>
                </a:solidFill>
              </a:rPr>
              <a:t> </a:t>
            </a:r>
            <a:r>
              <a:rPr lang="de-DE" sz="1400" b="1" dirty="0" err="1">
                <a:solidFill>
                  <a:schemeClr val="bg1">
                    <a:lumMod val="75000"/>
                  </a:schemeClr>
                </a:solidFill>
              </a:rPr>
              <a:t>stakeholders</a:t>
            </a:r>
            <a:r>
              <a:rPr lang="de-DE" sz="1400" b="1" dirty="0">
                <a:solidFill>
                  <a:schemeClr val="bg1">
                    <a:lumMod val="75000"/>
                  </a:schemeClr>
                </a:solidFill>
              </a:rPr>
              <a:t> </a:t>
            </a:r>
            <a:r>
              <a:rPr lang="de-DE" sz="1400" b="1" dirty="0" err="1">
                <a:solidFill>
                  <a:schemeClr val="bg1">
                    <a:lumMod val="75000"/>
                  </a:schemeClr>
                </a:solidFill>
              </a:rPr>
              <a:t>worldwide</a:t>
            </a:r>
            <a:r>
              <a:rPr lang="de-DE" sz="1400" b="1" dirty="0">
                <a:solidFill>
                  <a:schemeClr val="bg1">
                    <a:lumMod val="75000"/>
                  </a:schemeClr>
                </a:solidFill>
              </a:rPr>
              <a:t> (IANPHI)</a:t>
            </a:r>
          </a:p>
          <a:p>
            <a:pPr lvl="1"/>
            <a:r>
              <a:rPr lang="de-DE" sz="1400" b="1" dirty="0">
                <a:solidFill>
                  <a:schemeClr val="bg1">
                    <a:lumMod val="75000"/>
                  </a:schemeClr>
                </a:solidFill>
              </a:rPr>
              <a:t>Professional </a:t>
            </a:r>
            <a:r>
              <a:rPr lang="de-DE" sz="1400" b="1" dirty="0" err="1">
                <a:solidFill>
                  <a:schemeClr val="bg1">
                    <a:lumMod val="75000"/>
                  </a:schemeClr>
                </a:solidFill>
              </a:rPr>
              <a:t>public</a:t>
            </a:r>
            <a:endParaRPr lang="de-DE" sz="1400" b="1" dirty="0">
              <a:solidFill>
                <a:schemeClr val="bg1">
                  <a:lumMod val="75000"/>
                </a:schemeClr>
              </a:solidFill>
            </a:endParaRPr>
          </a:p>
          <a:p>
            <a:pPr lvl="1"/>
            <a:r>
              <a:rPr lang="de-DE" sz="1400" b="1" dirty="0">
                <a:solidFill>
                  <a:schemeClr val="bg1">
                    <a:lumMod val="75000"/>
                  </a:schemeClr>
                </a:solidFill>
              </a:rPr>
              <a:t>Public</a:t>
            </a:r>
          </a:p>
          <a:p>
            <a:pPr marL="914400" lvl="2" indent="0">
              <a:buNone/>
            </a:pPr>
            <a:endParaRPr lang="de-DE" dirty="0">
              <a:solidFill>
                <a:schemeClr val="bg1">
                  <a:lumMod val="65000"/>
                </a:schemeClr>
              </a:solidFill>
            </a:endParaRPr>
          </a:p>
        </p:txBody>
      </p:sp>
      <p:sp>
        <p:nvSpPr>
          <p:cNvPr id="4" name="Foliennummernplatzhalt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9AABC5B-BB1A-2041-ADBD-B78F044D76F2}" type="slidenum">
              <a:rPr kumimoji="0" lang="de-DE" sz="1200" b="0" i="0" u="none" strike="noStrike" kern="1200" cap="none" spc="0" normalizeH="0" baseline="0" noProof="0" smtClean="0">
                <a:ln>
                  <a:noFill/>
                </a:ln>
                <a:solidFill>
                  <a:srgbClr val="045AA6"/>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srgbClr val="045AA6"/>
              </a:solidFill>
              <a:effectLst/>
              <a:uLnTx/>
              <a:uFillTx/>
              <a:latin typeface="Calibri"/>
              <a:ea typeface="+mn-ea"/>
              <a:cs typeface="+mn-cs"/>
            </a:endParaRPr>
          </a:p>
        </p:txBody>
      </p:sp>
      <p:sp>
        <p:nvSpPr>
          <p:cNvPr id="7" name="TextBox 4">
            <a:extLst>
              <a:ext uri="{FF2B5EF4-FFF2-40B4-BE49-F238E27FC236}">
                <a16:creationId xmlns:a16="http://schemas.microsoft.com/office/drawing/2014/main" id="{0D77A712-65C4-4571-AA92-1529D8281965}"/>
              </a:ext>
            </a:extLst>
          </p:cNvPr>
          <p:cNvSpPr txBox="1"/>
          <p:nvPr/>
        </p:nvSpPr>
        <p:spPr>
          <a:xfrm>
            <a:off x="4862494" y="3686106"/>
            <a:ext cx="4035333" cy="646331"/>
          </a:xfrm>
          <a:prstGeom prst="rect">
            <a:avLst/>
          </a:prstGeom>
          <a:solidFill>
            <a:srgbClr val="D8E0E6"/>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defRPr/>
            </a:pPr>
            <a:r>
              <a:rPr lang="en-US" b="1" dirty="0">
                <a:solidFill>
                  <a:srgbClr val="045AA6"/>
                </a:solidFill>
              </a:rPr>
              <a:t>Responsibility for implementing measures lies locally (federalism)</a:t>
            </a:r>
          </a:p>
        </p:txBody>
      </p:sp>
      <p:sp>
        <p:nvSpPr>
          <p:cNvPr id="9" name="Datumsplatzhalter 1">
            <a:extLst>
              <a:ext uri="{FF2B5EF4-FFF2-40B4-BE49-F238E27FC236}">
                <a16:creationId xmlns:a16="http://schemas.microsoft.com/office/drawing/2014/main" id="{B6E04F00-A32C-4B2B-BC99-F5A4E1128AE0}"/>
              </a:ext>
            </a:extLst>
          </p:cNvPr>
          <p:cNvSpPr>
            <a:spLocks noGrp="1"/>
          </p:cNvSpPr>
          <p:nvPr>
            <p:ph type="dt" sz="half" idx="10"/>
          </p:nvPr>
        </p:nvSpPr>
        <p:spPr>
          <a:xfrm>
            <a:off x="564826" y="4767263"/>
            <a:ext cx="1860421" cy="273844"/>
          </a:xfrm>
        </p:spPr>
        <p:txBody>
          <a:bodyPr/>
          <a:lstStyle/>
          <a:p>
            <a:r>
              <a:rPr lang="de-DE" dirty="0"/>
              <a:t>24.06.22</a:t>
            </a:r>
          </a:p>
        </p:txBody>
      </p:sp>
      <p:sp>
        <p:nvSpPr>
          <p:cNvPr id="12" name="Fußzeilenplatzhalter 2">
            <a:extLst>
              <a:ext uri="{FF2B5EF4-FFF2-40B4-BE49-F238E27FC236}">
                <a16:creationId xmlns:a16="http://schemas.microsoft.com/office/drawing/2014/main" id="{FE70A0A9-842A-4D1E-BAD3-730A70125AE4}"/>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pic>
        <p:nvPicPr>
          <p:cNvPr id="6" name="Grafik 5">
            <a:extLst>
              <a:ext uri="{FF2B5EF4-FFF2-40B4-BE49-F238E27FC236}">
                <a16:creationId xmlns:a16="http://schemas.microsoft.com/office/drawing/2014/main" id="{BA5C74F4-EC9C-4D87-BEC4-F03363FE686F}"/>
              </a:ext>
            </a:extLst>
          </p:cNvPr>
          <p:cNvPicPr>
            <a:picLocks noChangeAspect="1"/>
          </p:cNvPicPr>
          <p:nvPr/>
        </p:nvPicPr>
        <p:blipFill>
          <a:blip r:embed="rId3"/>
          <a:stretch>
            <a:fillRect/>
          </a:stretch>
        </p:blipFill>
        <p:spPr>
          <a:xfrm>
            <a:off x="6575736" y="891391"/>
            <a:ext cx="2377001" cy="2651113"/>
          </a:xfrm>
          <a:prstGeom prst="rect">
            <a:avLst/>
          </a:prstGeom>
        </p:spPr>
      </p:pic>
    </p:spTree>
    <p:extLst>
      <p:ext uri="{BB962C8B-B14F-4D97-AF65-F5344CB8AC3E}">
        <p14:creationId xmlns:p14="http://schemas.microsoft.com/office/powerpoint/2010/main" val="192895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661D461-71FF-4C3B-B817-D632C3DA965E}"/>
              </a:ext>
            </a:extLst>
          </p:cNvPr>
          <p:cNvSpPr>
            <a:spLocks noGrp="1"/>
          </p:cNvSpPr>
          <p:nvPr>
            <p:ph type="sldNum" sz="quarter" idx="12"/>
          </p:nvPr>
        </p:nvSpPr>
        <p:spPr/>
        <p:txBody>
          <a:bodyPr/>
          <a:lstStyle/>
          <a:p>
            <a:fld id="{162A217B-ED1C-D84B-8478-63C77FA79618}" type="slidenum">
              <a:rPr lang="de-DE" smtClean="0"/>
              <a:t>7</a:t>
            </a:fld>
            <a:endParaRPr lang="de-DE"/>
          </a:p>
        </p:txBody>
      </p:sp>
      <p:sp>
        <p:nvSpPr>
          <p:cNvPr id="8" name="Textfeld 7">
            <a:extLst>
              <a:ext uri="{FF2B5EF4-FFF2-40B4-BE49-F238E27FC236}">
                <a16:creationId xmlns:a16="http://schemas.microsoft.com/office/drawing/2014/main" id="{3A5CB142-E122-4DFE-A847-BB5181B7DD3C}"/>
              </a:ext>
            </a:extLst>
          </p:cNvPr>
          <p:cNvSpPr txBox="1"/>
          <p:nvPr/>
        </p:nvSpPr>
        <p:spPr>
          <a:xfrm>
            <a:off x="366099" y="1144017"/>
            <a:ext cx="8411802" cy="2800767"/>
          </a:xfrm>
          <a:prstGeom prst="rect">
            <a:avLst/>
          </a:prstGeom>
          <a:noFill/>
          <a:ln>
            <a:solidFill>
              <a:srgbClr val="0070C0"/>
            </a:solidFill>
          </a:ln>
        </p:spPr>
        <p:txBody>
          <a:bodyPr wrap="square" rtlCol="0">
            <a:spAutoFit/>
          </a:bodyPr>
          <a:lstStyle/>
          <a:p>
            <a:pPr lvl="0" defTabSz="914400">
              <a:defRPr/>
            </a:pPr>
            <a:r>
              <a:rPr lang="en-US" sz="1600" kern="0" dirty="0">
                <a:solidFill>
                  <a:schemeClr val="bg1">
                    <a:lumMod val="65000"/>
                  </a:schemeClr>
                </a:solidFill>
              </a:rPr>
              <a:t>[...] </a:t>
            </a:r>
            <a:r>
              <a:rPr lang="en-US" sz="1600" b="1" kern="0" dirty="0">
                <a:solidFill>
                  <a:srgbClr val="045AA6"/>
                </a:solidFill>
              </a:rPr>
              <a:t>Four principles </a:t>
            </a:r>
            <a:r>
              <a:rPr lang="en-US" sz="1600" kern="0" dirty="0">
                <a:solidFill>
                  <a:schemeClr val="bg1">
                    <a:lumMod val="65000"/>
                  </a:schemeClr>
                </a:solidFill>
              </a:rPr>
              <a:t>[...] that form the ideal-typical framework to which the </a:t>
            </a:r>
            <a:r>
              <a:rPr lang="en-US" sz="1600" kern="0" dirty="0" err="1">
                <a:solidFill>
                  <a:schemeClr val="bg1">
                    <a:lumMod val="65000"/>
                  </a:schemeClr>
                </a:solidFill>
              </a:rPr>
              <a:t>organisation</a:t>
            </a:r>
            <a:r>
              <a:rPr lang="en-US" sz="1600" kern="0" dirty="0">
                <a:solidFill>
                  <a:schemeClr val="bg1">
                    <a:lumMod val="65000"/>
                  </a:schemeClr>
                </a:solidFill>
              </a:rPr>
              <a:t> and practice of policy advice should be oriented: Distance, plurality, transparency and publicity. </a:t>
            </a:r>
          </a:p>
          <a:p>
            <a:pPr lvl="0" defTabSz="914400">
              <a:defRPr/>
            </a:pPr>
            <a:endParaRPr lang="en-US" sz="1600" kern="0" dirty="0">
              <a:solidFill>
                <a:schemeClr val="bg1">
                  <a:lumMod val="65000"/>
                </a:schemeClr>
              </a:solidFill>
            </a:endParaRPr>
          </a:p>
          <a:p>
            <a:pPr lvl="0" defTabSz="914400">
              <a:defRPr/>
            </a:pPr>
            <a:r>
              <a:rPr lang="en-US" sz="1600" b="1" kern="0" dirty="0">
                <a:solidFill>
                  <a:srgbClr val="045AA6"/>
                </a:solidFill>
              </a:rPr>
              <a:t>Distance</a:t>
            </a:r>
            <a:r>
              <a:rPr lang="en-US" sz="1600" kern="0" dirty="0">
                <a:solidFill>
                  <a:schemeClr val="bg1">
                    <a:lumMod val="65000"/>
                  </a:schemeClr>
                </a:solidFill>
              </a:rPr>
              <a:t> ensures the independence of science from politics and prevents the mixing of interests and scientific judgements. </a:t>
            </a:r>
          </a:p>
          <a:p>
            <a:pPr lvl="0" defTabSz="914400">
              <a:defRPr/>
            </a:pPr>
            <a:endParaRPr lang="en-US" sz="1600" kern="0" dirty="0">
              <a:solidFill>
                <a:schemeClr val="bg1">
                  <a:lumMod val="65000"/>
                </a:schemeClr>
              </a:solidFill>
            </a:endParaRPr>
          </a:p>
          <a:p>
            <a:pPr lvl="0" defTabSz="914400">
              <a:defRPr/>
            </a:pPr>
            <a:r>
              <a:rPr lang="en-US" sz="1600" b="1" kern="0" dirty="0">
                <a:solidFill>
                  <a:srgbClr val="045AA6"/>
                </a:solidFill>
              </a:rPr>
              <a:t>Plurality</a:t>
            </a:r>
            <a:r>
              <a:rPr lang="en-US" sz="1600" kern="0" dirty="0">
                <a:solidFill>
                  <a:schemeClr val="bg1">
                    <a:lumMod val="65000"/>
                  </a:schemeClr>
                </a:solidFill>
              </a:rPr>
              <a:t> requires the appropriate involvement of disciplines and advisors. </a:t>
            </a:r>
          </a:p>
          <a:p>
            <a:pPr lvl="0" defTabSz="914400">
              <a:defRPr/>
            </a:pPr>
            <a:endParaRPr lang="en-US" sz="1600" kern="0" dirty="0">
              <a:solidFill>
                <a:schemeClr val="bg1">
                  <a:lumMod val="65000"/>
                </a:schemeClr>
              </a:solidFill>
            </a:endParaRPr>
          </a:p>
          <a:p>
            <a:pPr lvl="0" defTabSz="914400">
              <a:defRPr/>
            </a:pPr>
            <a:r>
              <a:rPr lang="en-US" sz="1600" b="1" kern="0" dirty="0">
                <a:solidFill>
                  <a:srgbClr val="045AA6"/>
                </a:solidFill>
              </a:rPr>
              <a:t>Transparency</a:t>
            </a:r>
            <a:r>
              <a:rPr lang="en-US" sz="1600" kern="0" dirty="0">
                <a:solidFill>
                  <a:schemeClr val="bg1">
                    <a:lumMod val="65000"/>
                  </a:schemeClr>
                </a:solidFill>
              </a:rPr>
              <a:t> of advisory and decision-making processes ensures trust in them. </a:t>
            </a:r>
          </a:p>
          <a:p>
            <a:pPr lvl="0" defTabSz="914400">
              <a:defRPr/>
            </a:pPr>
            <a:endParaRPr lang="en-US" sz="1600" kern="0" dirty="0">
              <a:solidFill>
                <a:schemeClr val="bg1">
                  <a:lumMod val="65000"/>
                </a:schemeClr>
              </a:solidFill>
            </a:endParaRPr>
          </a:p>
          <a:p>
            <a:pPr lvl="0" defTabSz="914400">
              <a:defRPr/>
            </a:pPr>
            <a:r>
              <a:rPr lang="en-US" sz="1600" b="1" kern="0" dirty="0">
                <a:solidFill>
                  <a:srgbClr val="045AA6"/>
                </a:solidFill>
              </a:rPr>
              <a:t>Publicity </a:t>
            </a:r>
            <a:r>
              <a:rPr lang="en-US" sz="1600" kern="0" dirty="0">
                <a:solidFill>
                  <a:schemeClr val="bg1">
                    <a:lumMod val="65000"/>
                  </a:schemeClr>
                </a:solidFill>
              </a:rPr>
              <a:t>means access to relevant information and is the prerequisite for trust. </a:t>
            </a:r>
          </a:p>
        </p:txBody>
      </p:sp>
      <p:sp>
        <p:nvSpPr>
          <p:cNvPr id="9" name="Textfeld 8">
            <a:extLst>
              <a:ext uri="{FF2B5EF4-FFF2-40B4-BE49-F238E27FC236}">
                <a16:creationId xmlns:a16="http://schemas.microsoft.com/office/drawing/2014/main" id="{C716C46D-9132-4BAB-89EC-926A81BCFE35}"/>
              </a:ext>
            </a:extLst>
          </p:cNvPr>
          <p:cNvSpPr txBox="1"/>
          <p:nvPr/>
        </p:nvSpPr>
        <p:spPr>
          <a:xfrm>
            <a:off x="167563" y="4292080"/>
            <a:ext cx="6186309"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1" u="none" strike="noStrike" kern="0" cap="none" spc="0" normalizeH="0" baseline="0" noProof="0" dirty="0">
                <a:ln>
                  <a:noFill/>
                </a:ln>
                <a:solidFill>
                  <a:schemeClr val="bg1">
                    <a:lumMod val="65000"/>
                  </a:schemeClr>
                </a:solidFill>
                <a:effectLst/>
                <a:uLnTx/>
                <a:uFillTx/>
              </a:rPr>
              <a:t>Peter Weingart für: Aus Politik und Zeitgeschichte/bpb.de; Creative Commons Lizenz CC BY-NC-ND 3.0 DE </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1" u="none" strike="noStrike" kern="0" cap="none" spc="0" normalizeH="0" baseline="0" noProof="0" dirty="0">
              <a:ln>
                <a:noFill/>
              </a:ln>
              <a:solidFill>
                <a:schemeClr val="bg1">
                  <a:lumMod val="65000"/>
                </a:schemeClr>
              </a:solidFill>
              <a:effectLst/>
              <a:uLnTx/>
              <a:uFillTx/>
            </a:endParaRPr>
          </a:p>
        </p:txBody>
      </p:sp>
      <p:sp>
        <p:nvSpPr>
          <p:cNvPr id="10" name="Rechteck 9">
            <a:extLst>
              <a:ext uri="{FF2B5EF4-FFF2-40B4-BE49-F238E27FC236}">
                <a16:creationId xmlns:a16="http://schemas.microsoft.com/office/drawing/2014/main" id="{82A94F1E-77F1-447E-BABE-F2287B398309}"/>
              </a:ext>
            </a:extLst>
          </p:cNvPr>
          <p:cNvSpPr/>
          <p:nvPr/>
        </p:nvSpPr>
        <p:spPr>
          <a:xfrm>
            <a:off x="171187" y="361122"/>
            <a:ext cx="7348053" cy="4308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200" b="1" i="0" u="none" strike="noStrike" kern="0" cap="none" spc="0" normalizeH="0" baseline="0" noProof="0" dirty="0" err="1">
                <a:ln>
                  <a:noFill/>
                </a:ln>
                <a:solidFill>
                  <a:srgbClr val="045AA6"/>
                </a:solidFill>
                <a:effectLst/>
                <a:uLnTx/>
                <a:uFillTx/>
                <a:ea typeface="+mj-ea"/>
                <a:cs typeface="+mj-cs"/>
              </a:rPr>
              <a:t>Principles</a:t>
            </a:r>
            <a:r>
              <a:rPr kumimoji="0" lang="de-DE" sz="2200" b="1" i="0" u="none" strike="noStrike" kern="0" cap="none" spc="0" normalizeH="0" baseline="0" noProof="0" dirty="0">
                <a:ln>
                  <a:noFill/>
                </a:ln>
                <a:solidFill>
                  <a:srgbClr val="045AA6"/>
                </a:solidFill>
                <a:effectLst/>
                <a:uLnTx/>
                <a:uFillTx/>
                <a:ea typeface="+mj-ea"/>
                <a:cs typeface="+mj-cs"/>
              </a:rPr>
              <a:t> of </a:t>
            </a:r>
            <a:r>
              <a:rPr kumimoji="0" lang="de-DE" sz="2200" b="1" i="0" u="none" strike="noStrike" kern="0" cap="none" spc="0" normalizeH="0" baseline="0" noProof="0" dirty="0" err="1">
                <a:ln>
                  <a:noFill/>
                </a:ln>
                <a:solidFill>
                  <a:srgbClr val="045AA6"/>
                </a:solidFill>
                <a:effectLst/>
                <a:uLnTx/>
                <a:uFillTx/>
                <a:ea typeface="+mj-ea"/>
                <a:cs typeface="+mj-cs"/>
              </a:rPr>
              <a:t>scientific</a:t>
            </a:r>
            <a:r>
              <a:rPr kumimoji="0" lang="de-DE" sz="2200" b="1" i="0" u="none" strike="noStrike" kern="0" cap="none" spc="0" normalizeH="0" baseline="0" noProof="0" dirty="0">
                <a:ln>
                  <a:noFill/>
                </a:ln>
                <a:solidFill>
                  <a:srgbClr val="045AA6"/>
                </a:solidFill>
                <a:effectLst/>
                <a:uLnTx/>
                <a:uFillTx/>
                <a:ea typeface="+mj-ea"/>
                <a:cs typeface="+mj-cs"/>
              </a:rPr>
              <a:t> </a:t>
            </a:r>
            <a:r>
              <a:rPr kumimoji="0" lang="de-DE" sz="2200" b="1" i="0" u="none" strike="noStrike" kern="0" cap="none" spc="0" normalizeH="0" baseline="0" noProof="0" dirty="0" err="1">
                <a:ln>
                  <a:noFill/>
                </a:ln>
                <a:solidFill>
                  <a:srgbClr val="045AA6"/>
                </a:solidFill>
                <a:effectLst/>
                <a:uLnTx/>
                <a:uFillTx/>
                <a:ea typeface="+mj-ea"/>
                <a:cs typeface="+mj-cs"/>
              </a:rPr>
              <a:t>policy</a:t>
            </a:r>
            <a:r>
              <a:rPr kumimoji="0" lang="de-DE" sz="2200" b="1" i="0" u="none" strike="noStrike" kern="0" cap="none" spc="0" normalizeH="0" baseline="0" noProof="0" dirty="0">
                <a:ln>
                  <a:noFill/>
                </a:ln>
                <a:solidFill>
                  <a:srgbClr val="045AA6"/>
                </a:solidFill>
                <a:effectLst/>
                <a:uLnTx/>
                <a:uFillTx/>
                <a:ea typeface="+mj-ea"/>
                <a:cs typeface="+mj-cs"/>
              </a:rPr>
              <a:t> </a:t>
            </a:r>
            <a:r>
              <a:rPr kumimoji="0" lang="de-DE" sz="2200" b="1" i="0" u="none" strike="noStrike" kern="0" cap="none" spc="0" normalizeH="0" baseline="0" noProof="0" dirty="0" err="1">
                <a:ln>
                  <a:noFill/>
                </a:ln>
                <a:solidFill>
                  <a:srgbClr val="045AA6"/>
                </a:solidFill>
                <a:effectLst/>
                <a:uLnTx/>
                <a:uFillTx/>
                <a:ea typeface="+mj-ea"/>
                <a:cs typeface="+mj-cs"/>
              </a:rPr>
              <a:t>advice</a:t>
            </a:r>
            <a:endParaRPr kumimoji="0" lang="de-DE" sz="2200" b="1" i="0" u="none" strike="noStrike" kern="0" cap="none" spc="0" normalizeH="0" baseline="0" noProof="0" dirty="0">
              <a:ln>
                <a:noFill/>
              </a:ln>
              <a:solidFill>
                <a:srgbClr val="045AA6"/>
              </a:solidFill>
              <a:effectLst/>
              <a:uLnTx/>
              <a:uFillTx/>
              <a:ea typeface="+mj-ea"/>
              <a:cs typeface="+mj-cs"/>
            </a:endParaRPr>
          </a:p>
        </p:txBody>
      </p:sp>
      <p:sp>
        <p:nvSpPr>
          <p:cNvPr id="12" name="Datumsplatzhalter 1">
            <a:extLst>
              <a:ext uri="{FF2B5EF4-FFF2-40B4-BE49-F238E27FC236}">
                <a16:creationId xmlns:a16="http://schemas.microsoft.com/office/drawing/2014/main" id="{9364326D-53D7-4365-8B38-3E51165B946D}"/>
              </a:ext>
            </a:extLst>
          </p:cNvPr>
          <p:cNvSpPr>
            <a:spLocks noGrp="1"/>
          </p:cNvSpPr>
          <p:nvPr>
            <p:ph type="dt" sz="half" idx="10"/>
          </p:nvPr>
        </p:nvSpPr>
        <p:spPr>
          <a:xfrm>
            <a:off x="564826" y="4767263"/>
            <a:ext cx="1860421" cy="273844"/>
          </a:xfrm>
        </p:spPr>
        <p:txBody>
          <a:bodyPr/>
          <a:lstStyle/>
          <a:p>
            <a:r>
              <a:rPr lang="de-DE" dirty="0"/>
              <a:t>24.06.22</a:t>
            </a:r>
          </a:p>
        </p:txBody>
      </p:sp>
      <p:sp>
        <p:nvSpPr>
          <p:cNvPr id="13" name="Fußzeilenplatzhalter 2">
            <a:extLst>
              <a:ext uri="{FF2B5EF4-FFF2-40B4-BE49-F238E27FC236}">
                <a16:creationId xmlns:a16="http://schemas.microsoft.com/office/drawing/2014/main" id="{73E3ABF3-4268-48EF-AEC4-C80D771E9710}"/>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329741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F55CBA0-6367-4A1B-9723-E48D93784753}"/>
              </a:ext>
            </a:extLst>
          </p:cNvPr>
          <p:cNvSpPr>
            <a:spLocks noGrp="1"/>
          </p:cNvSpPr>
          <p:nvPr>
            <p:ph type="sldNum" sz="quarter" idx="12"/>
          </p:nvPr>
        </p:nvSpPr>
        <p:spPr/>
        <p:txBody>
          <a:bodyPr/>
          <a:lstStyle/>
          <a:p>
            <a:fld id="{162A217B-ED1C-D84B-8478-63C77FA79618}" type="slidenum">
              <a:rPr lang="de-DE" smtClean="0"/>
              <a:t>8</a:t>
            </a:fld>
            <a:endParaRPr lang="de-DE"/>
          </a:p>
        </p:txBody>
      </p:sp>
      <p:pic>
        <p:nvPicPr>
          <p:cNvPr id="7" name="Grafik 6">
            <a:extLst>
              <a:ext uri="{FF2B5EF4-FFF2-40B4-BE49-F238E27FC236}">
                <a16:creationId xmlns:a16="http://schemas.microsoft.com/office/drawing/2014/main" id="{CFFA2298-970B-4ACF-814A-78A9A5F83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884" r="19899"/>
          <a:stretch/>
        </p:blipFill>
        <p:spPr>
          <a:xfrm>
            <a:off x="383152" y="2235510"/>
            <a:ext cx="2686050" cy="2527331"/>
          </a:xfrm>
          <a:prstGeom prst="rect">
            <a:avLst/>
          </a:prstGeom>
        </p:spPr>
      </p:pic>
      <p:pic>
        <p:nvPicPr>
          <p:cNvPr id="8" name="Grafik 7">
            <a:extLst>
              <a:ext uri="{FF2B5EF4-FFF2-40B4-BE49-F238E27FC236}">
                <a16:creationId xmlns:a16="http://schemas.microsoft.com/office/drawing/2014/main" id="{56161B79-6F4B-4535-A85D-E67D21D23106}"/>
              </a:ext>
            </a:extLst>
          </p:cNvPr>
          <p:cNvPicPr>
            <a:picLocks noChangeAspect="1"/>
          </p:cNvPicPr>
          <p:nvPr/>
        </p:nvPicPr>
        <p:blipFill>
          <a:blip r:embed="rId3"/>
          <a:stretch>
            <a:fillRect/>
          </a:stretch>
        </p:blipFill>
        <p:spPr>
          <a:xfrm>
            <a:off x="3073853" y="896231"/>
            <a:ext cx="5881260" cy="2546870"/>
          </a:xfrm>
          <a:prstGeom prst="rect">
            <a:avLst/>
          </a:prstGeom>
        </p:spPr>
      </p:pic>
      <p:sp>
        <p:nvSpPr>
          <p:cNvPr id="9" name="Rechteck 8">
            <a:extLst>
              <a:ext uri="{FF2B5EF4-FFF2-40B4-BE49-F238E27FC236}">
                <a16:creationId xmlns:a16="http://schemas.microsoft.com/office/drawing/2014/main" id="{800CC57A-2D76-45CD-BD37-0CB5868C1A93}"/>
              </a:ext>
            </a:extLst>
          </p:cNvPr>
          <p:cNvSpPr/>
          <p:nvPr/>
        </p:nvSpPr>
        <p:spPr>
          <a:xfrm>
            <a:off x="136545" y="308536"/>
            <a:ext cx="7246667" cy="4308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200" b="1" i="0" u="none" strike="noStrike" kern="0" cap="none" spc="0" normalizeH="0" baseline="0" noProof="0" dirty="0">
                <a:ln>
                  <a:noFill/>
                </a:ln>
                <a:solidFill>
                  <a:srgbClr val="045AA6"/>
                </a:solidFill>
                <a:effectLst/>
                <a:uLnTx/>
                <a:uFillTx/>
                <a:ea typeface="+mj-ea"/>
                <a:cs typeface="+mj-cs"/>
              </a:rPr>
              <a:t>Model of </a:t>
            </a:r>
            <a:r>
              <a:rPr kumimoji="0" lang="de-DE" sz="2200" b="1" i="0" u="none" strike="noStrike" kern="0" cap="none" spc="0" normalizeH="0" baseline="0" noProof="0" dirty="0" err="1">
                <a:ln>
                  <a:noFill/>
                </a:ln>
                <a:solidFill>
                  <a:srgbClr val="045AA6"/>
                </a:solidFill>
                <a:effectLst/>
                <a:uLnTx/>
                <a:uFillTx/>
                <a:ea typeface="+mj-ea"/>
                <a:cs typeface="+mj-cs"/>
              </a:rPr>
              <a:t>scientific</a:t>
            </a:r>
            <a:r>
              <a:rPr kumimoji="0" lang="de-DE" sz="2200" b="1" i="0" u="none" strike="noStrike" kern="0" cap="none" spc="0" normalizeH="0" baseline="0" noProof="0" dirty="0">
                <a:ln>
                  <a:noFill/>
                </a:ln>
                <a:solidFill>
                  <a:srgbClr val="045AA6"/>
                </a:solidFill>
                <a:effectLst/>
                <a:uLnTx/>
                <a:uFillTx/>
                <a:ea typeface="+mj-ea"/>
                <a:cs typeface="+mj-cs"/>
              </a:rPr>
              <a:t> </a:t>
            </a:r>
            <a:r>
              <a:rPr kumimoji="0" lang="de-DE" sz="2200" b="1" i="0" u="none" strike="noStrike" kern="0" cap="none" spc="0" normalizeH="0" baseline="0" noProof="0" dirty="0" err="1">
                <a:ln>
                  <a:noFill/>
                </a:ln>
                <a:solidFill>
                  <a:srgbClr val="045AA6"/>
                </a:solidFill>
                <a:effectLst/>
                <a:uLnTx/>
                <a:uFillTx/>
                <a:ea typeface="+mj-ea"/>
                <a:cs typeface="+mj-cs"/>
              </a:rPr>
              <a:t>policy</a:t>
            </a:r>
            <a:r>
              <a:rPr kumimoji="0" lang="de-DE" sz="2200" b="1" i="0" u="none" strike="noStrike" kern="0" cap="none" spc="0" normalizeH="0" baseline="0" noProof="0" dirty="0">
                <a:ln>
                  <a:noFill/>
                </a:ln>
                <a:solidFill>
                  <a:srgbClr val="045AA6"/>
                </a:solidFill>
                <a:effectLst/>
                <a:uLnTx/>
                <a:uFillTx/>
                <a:ea typeface="+mj-ea"/>
                <a:cs typeface="+mj-cs"/>
              </a:rPr>
              <a:t> </a:t>
            </a:r>
            <a:r>
              <a:rPr kumimoji="0" lang="de-DE" sz="2200" b="1" i="0" u="none" strike="noStrike" kern="0" cap="none" spc="0" normalizeH="0" baseline="0" noProof="0" dirty="0" err="1">
                <a:ln>
                  <a:noFill/>
                </a:ln>
                <a:solidFill>
                  <a:srgbClr val="045AA6"/>
                </a:solidFill>
                <a:effectLst/>
                <a:uLnTx/>
                <a:uFillTx/>
                <a:ea typeface="+mj-ea"/>
                <a:cs typeface="+mj-cs"/>
              </a:rPr>
              <a:t>advice</a:t>
            </a:r>
            <a:endParaRPr kumimoji="0" lang="de-DE" sz="2200" b="1" i="0" u="none" strike="noStrike" kern="0" cap="none" spc="0" normalizeH="0" baseline="0" noProof="0" dirty="0">
              <a:ln>
                <a:noFill/>
              </a:ln>
              <a:solidFill>
                <a:srgbClr val="045AA6"/>
              </a:solidFill>
              <a:effectLst/>
              <a:uLnTx/>
              <a:uFillTx/>
              <a:ea typeface="+mj-ea"/>
              <a:cs typeface="+mj-cs"/>
            </a:endParaRPr>
          </a:p>
        </p:txBody>
      </p:sp>
      <p:sp>
        <p:nvSpPr>
          <p:cNvPr id="10" name="Textfeld 9">
            <a:extLst>
              <a:ext uri="{FF2B5EF4-FFF2-40B4-BE49-F238E27FC236}">
                <a16:creationId xmlns:a16="http://schemas.microsoft.com/office/drawing/2014/main" id="{C7D85A5B-5FFC-4233-BBC0-91F6FE29635C}"/>
              </a:ext>
            </a:extLst>
          </p:cNvPr>
          <p:cNvSpPr txBox="1"/>
          <p:nvPr/>
        </p:nvSpPr>
        <p:spPr>
          <a:xfrm>
            <a:off x="3364692" y="3479817"/>
            <a:ext cx="568950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1" u="none" strike="noStrike" kern="0" cap="none" spc="0" normalizeH="0" baseline="0" noProof="0" dirty="0">
                <a:ln>
                  <a:noFill/>
                </a:ln>
                <a:solidFill>
                  <a:schemeClr val="bg1">
                    <a:lumMod val="65000"/>
                  </a:schemeClr>
                </a:solidFill>
                <a:effectLst/>
                <a:uLnTx/>
                <a:uFillTx/>
              </a:rPr>
              <a:t>Do H, </a:t>
            </a:r>
            <a:r>
              <a:rPr kumimoji="0" lang="de-DE" sz="1200" b="0" i="1" u="none" strike="noStrike" kern="0" cap="none" spc="0" normalizeH="0" baseline="0" noProof="0" dirty="0" err="1">
                <a:ln>
                  <a:noFill/>
                </a:ln>
                <a:solidFill>
                  <a:schemeClr val="bg1">
                    <a:lumMod val="65000"/>
                  </a:schemeClr>
                </a:solidFill>
                <a:effectLst/>
                <a:uLnTx/>
                <a:uFillTx/>
              </a:rPr>
              <a:t>Juerges</a:t>
            </a:r>
            <a:r>
              <a:rPr kumimoji="0" lang="de-DE" sz="1200" b="0" i="1" u="none" strike="noStrike" kern="0" cap="none" spc="0" normalizeH="0" baseline="0" noProof="0" dirty="0">
                <a:ln>
                  <a:noFill/>
                </a:ln>
                <a:solidFill>
                  <a:schemeClr val="bg1">
                    <a:lumMod val="65000"/>
                  </a:schemeClr>
                </a:solidFill>
                <a:effectLst/>
                <a:uLnTx/>
                <a:uFillTx/>
              </a:rPr>
              <a:t> N; Krott M, </a:t>
            </a:r>
            <a:r>
              <a:rPr kumimoji="0" lang="de-DE" sz="1200" b="0" i="1" u="none" strike="noStrike" kern="0" cap="none" spc="0" normalizeH="0" baseline="0" noProof="0" dirty="0" err="1">
                <a:ln>
                  <a:noFill/>
                </a:ln>
                <a:solidFill>
                  <a:schemeClr val="bg1">
                    <a:lumMod val="65000"/>
                  </a:schemeClr>
                </a:solidFill>
                <a:effectLst/>
                <a:uLnTx/>
                <a:uFillTx/>
              </a:rPr>
              <a:t>Böcher</a:t>
            </a:r>
            <a:r>
              <a:rPr kumimoji="0" lang="de-DE" sz="1200" b="0" i="1" u="none" strike="noStrike" kern="0" cap="none" spc="0" normalizeH="0" baseline="0" noProof="0" dirty="0">
                <a:ln>
                  <a:noFill/>
                </a:ln>
                <a:solidFill>
                  <a:schemeClr val="bg1">
                    <a:lumMod val="65000"/>
                  </a:schemeClr>
                </a:solidFill>
                <a:effectLst/>
                <a:uLnTx/>
                <a:uFillTx/>
              </a:rPr>
              <a:t> M (2019). Can </a:t>
            </a:r>
            <a:r>
              <a:rPr kumimoji="0" lang="de-DE" sz="1200" b="0" i="1" u="none" strike="noStrike" kern="0" cap="none" spc="0" normalizeH="0" baseline="0" noProof="0" dirty="0" err="1">
                <a:ln>
                  <a:noFill/>
                </a:ln>
                <a:solidFill>
                  <a:schemeClr val="bg1">
                    <a:lumMod val="65000"/>
                  </a:schemeClr>
                </a:solidFill>
                <a:effectLst/>
                <a:uLnTx/>
                <a:uFillTx/>
              </a:rPr>
              <a:t>landscape</a:t>
            </a:r>
            <a:r>
              <a:rPr kumimoji="0" lang="de-DE" sz="1200" b="0" i="1" u="none" strike="noStrike" kern="0" cap="none" spc="0" normalizeH="0" baseline="0" noProof="0" dirty="0">
                <a:ln>
                  <a:noFill/>
                </a:ln>
                <a:solidFill>
                  <a:schemeClr val="bg1">
                    <a:lumMod val="65000"/>
                  </a:schemeClr>
                </a:solidFill>
                <a:effectLst/>
                <a:uLnTx/>
                <a:uFillTx/>
              </a:rPr>
              <a:t> </a:t>
            </a:r>
            <a:r>
              <a:rPr kumimoji="0" lang="de-DE" sz="1200" b="0" i="1" u="none" strike="noStrike" kern="0" cap="none" spc="0" normalizeH="0" baseline="0" noProof="0" dirty="0" err="1">
                <a:ln>
                  <a:noFill/>
                </a:ln>
                <a:solidFill>
                  <a:schemeClr val="bg1">
                    <a:lumMod val="65000"/>
                  </a:schemeClr>
                </a:solidFill>
                <a:effectLst/>
                <a:uLnTx/>
                <a:uFillTx/>
              </a:rPr>
              <a:t>planning</a:t>
            </a:r>
            <a:r>
              <a:rPr kumimoji="0" lang="de-DE" sz="1200" b="0" i="1" u="none" strike="noStrike" kern="0" cap="none" spc="0" normalizeH="0" baseline="0" noProof="0" dirty="0">
                <a:ln>
                  <a:noFill/>
                </a:ln>
                <a:solidFill>
                  <a:schemeClr val="bg1">
                    <a:lumMod val="65000"/>
                  </a:schemeClr>
                </a:solidFill>
                <a:effectLst/>
                <a:uLnTx/>
                <a:uFillTx/>
              </a:rPr>
              <a:t> </a:t>
            </a:r>
            <a:r>
              <a:rPr kumimoji="0" lang="de-DE" sz="1200" b="0" i="1" u="none" strike="noStrike" kern="0" cap="none" spc="0" normalizeH="0" baseline="0" noProof="0" dirty="0" err="1">
                <a:ln>
                  <a:noFill/>
                </a:ln>
                <a:solidFill>
                  <a:schemeClr val="bg1">
                    <a:lumMod val="65000"/>
                  </a:schemeClr>
                </a:solidFill>
                <a:effectLst/>
                <a:uLnTx/>
                <a:uFillTx/>
              </a:rPr>
              <a:t>solve</a:t>
            </a:r>
            <a:r>
              <a:rPr kumimoji="0" lang="de-DE" sz="1200" b="0" i="1" u="none" strike="noStrike" kern="0" cap="none" spc="0" normalizeH="0" baseline="0" noProof="0" dirty="0">
                <a:ln>
                  <a:noFill/>
                </a:ln>
                <a:solidFill>
                  <a:schemeClr val="bg1">
                    <a:lumMod val="65000"/>
                  </a:schemeClr>
                </a:solidFill>
                <a:effectLst/>
                <a:uLnTx/>
                <a:uFillTx/>
              </a:rPr>
              <a:t> </a:t>
            </a:r>
            <a:r>
              <a:rPr kumimoji="0" lang="de-DE" sz="1200" b="0" i="1" u="none" strike="noStrike" kern="0" cap="none" spc="0" normalizeH="0" baseline="0" noProof="0" dirty="0" err="1">
                <a:ln>
                  <a:noFill/>
                </a:ln>
                <a:solidFill>
                  <a:schemeClr val="bg1">
                    <a:lumMod val="65000"/>
                  </a:schemeClr>
                </a:solidFill>
                <a:effectLst/>
                <a:uLnTx/>
                <a:uFillTx/>
              </a:rPr>
              <a:t>scale</a:t>
            </a:r>
            <a:r>
              <a:rPr kumimoji="0" lang="de-DE" sz="1200" b="0" i="1" u="none" strike="noStrike" kern="0" cap="none" spc="0" normalizeH="0" baseline="0" noProof="0" dirty="0">
                <a:ln>
                  <a:noFill/>
                </a:ln>
                <a:solidFill>
                  <a:schemeClr val="bg1">
                    <a:lumMod val="65000"/>
                  </a:schemeClr>
                </a:solidFill>
                <a:effectLst/>
                <a:uLnTx/>
                <a:uFillTx/>
              </a:rPr>
              <a:t> </a:t>
            </a:r>
            <a:r>
              <a:rPr kumimoji="0" lang="de-DE" sz="1200" b="0" i="1" u="none" strike="noStrike" kern="0" cap="none" spc="0" normalizeH="0" baseline="0" noProof="0" dirty="0" err="1">
                <a:ln>
                  <a:noFill/>
                </a:ln>
                <a:solidFill>
                  <a:schemeClr val="bg1">
                    <a:lumMod val="65000"/>
                  </a:schemeClr>
                </a:solidFill>
                <a:effectLst/>
                <a:uLnTx/>
                <a:uFillTx/>
              </a:rPr>
              <a:t>mismatches</a:t>
            </a:r>
            <a:r>
              <a:rPr kumimoji="0" lang="de-DE" sz="1200" b="0" i="1" u="none" strike="noStrike" kern="0" cap="none" spc="0" normalizeH="0" baseline="0" noProof="0" dirty="0">
                <a:ln>
                  <a:noFill/>
                </a:ln>
                <a:solidFill>
                  <a:schemeClr val="bg1">
                    <a:lumMod val="65000"/>
                  </a:schemeClr>
                </a:solidFill>
                <a:effectLst/>
                <a:uLnTx/>
                <a:uFillTx/>
              </a:rPr>
              <a:t> in environmental </a:t>
            </a:r>
            <a:r>
              <a:rPr kumimoji="0" lang="de-DE" sz="1200" b="0" i="1" u="none" strike="noStrike" kern="0" cap="none" spc="0" normalizeH="0" baseline="0" noProof="0" dirty="0" err="1">
                <a:ln>
                  <a:noFill/>
                </a:ln>
                <a:solidFill>
                  <a:schemeClr val="bg1">
                    <a:lumMod val="65000"/>
                  </a:schemeClr>
                </a:solidFill>
                <a:effectLst/>
                <a:uLnTx/>
                <a:uFillTx/>
              </a:rPr>
              <a:t>governance</a:t>
            </a:r>
            <a:r>
              <a:rPr kumimoji="0" lang="de-DE" sz="1200" b="0" i="1" u="none" strike="noStrike" kern="0" cap="none" spc="0" normalizeH="0" baseline="0" noProof="0" dirty="0">
                <a:ln>
                  <a:noFill/>
                </a:ln>
                <a:solidFill>
                  <a:schemeClr val="bg1">
                    <a:lumMod val="65000"/>
                  </a:schemeClr>
                </a:solidFill>
                <a:effectLst/>
                <a:uLnTx/>
                <a:uFillTx/>
              </a:rPr>
              <a:t>? A </a:t>
            </a:r>
            <a:r>
              <a:rPr kumimoji="0" lang="de-DE" sz="1200" b="0" i="1" u="none" strike="noStrike" kern="0" cap="none" spc="0" normalizeH="0" baseline="0" noProof="0" dirty="0" err="1">
                <a:ln>
                  <a:noFill/>
                </a:ln>
                <a:solidFill>
                  <a:schemeClr val="bg1">
                    <a:lumMod val="65000"/>
                  </a:schemeClr>
                </a:solidFill>
                <a:effectLst/>
                <a:uLnTx/>
                <a:uFillTx/>
              </a:rPr>
              <a:t>case</a:t>
            </a:r>
            <a:r>
              <a:rPr kumimoji="0" lang="de-DE" sz="1200" b="0" i="1" u="none" strike="noStrike" kern="0" cap="none" spc="0" normalizeH="0" baseline="0" noProof="0" dirty="0">
                <a:ln>
                  <a:noFill/>
                </a:ln>
                <a:solidFill>
                  <a:schemeClr val="bg1">
                    <a:lumMod val="65000"/>
                  </a:schemeClr>
                </a:solidFill>
                <a:effectLst/>
                <a:uLnTx/>
                <a:uFillTx/>
              </a:rPr>
              <a:t> </a:t>
            </a:r>
            <a:r>
              <a:rPr kumimoji="0" lang="de-DE" sz="1200" b="0" i="1" u="none" strike="noStrike" kern="0" cap="none" spc="0" normalizeH="0" baseline="0" noProof="0" dirty="0" err="1">
                <a:ln>
                  <a:noFill/>
                </a:ln>
                <a:solidFill>
                  <a:schemeClr val="bg1">
                    <a:lumMod val="65000"/>
                  </a:schemeClr>
                </a:solidFill>
                <a:effectLst/>
                <a:uLnTx/>
                <a:uFillTx/>
              </a:rPr>
              <a:t>study</a:t>
            </a:r>
            <a:r>
              <a:rPr kumimoji="0" lang="de-DE" sz="1200" b="0" i="1" u="none" strike="noStrike" kern="0" cap="none" spc="0" normalizeH="0" baseline="0" noProof="0" dirty="0">
                <a:ln>
                  <a:noFill/>
                </a:ln>
                <a:solidFill>
                  <a:schemeClr val="bg1">
                    <a:lumMod val="65000"/>
                  </a:schemeClr>
                </a:solidFill>
                <a:effectLst/>
                <a:uLnTx/>
                <a:uFillTx/>
              </a:rPr>
              <a:t> </a:t>
            </a:r>
            <a:r>
              <a:rPr kumimoji="0" lang="de-DE" sz="1200" b="0" i="1" u="none" strike="noStrike" kern="0" cap="none" spc="0" normalizeH="0" baseline="0" noProof="0" dirty="0" err="1">
                <a:ln>
                  <a:noFill/>
                </a:ln>
                <a:solidFill>
                  <a:schemeClr val="bg1">
                    <a:lumMod val="65000"/>
                  </a:schemeClr>
                </a:solidFill>
                <a:effectLst/>
                <a:uLnTx/>
                <a:uFillTx/>
              </a:rPr>
              <a:t>from</a:t>
            </a:r>
            <a:r>
              <a:rPr kumimoji="0" lang="de-DE" sz="1200" b="0" i="1" u="none" strike="noStrike" kern="0" cap="none" spc="0" normalizeH="0" baseline="0" noProof="0" dirty="0">
                <a:ln>
                  <a:noFill/>
                </a:ln>
                <a:solidFill>
                  <a:schemeClr val="bg1">
                    <a:lumMod val="65000"/>
                  </a:schemeClr>
                </a:solidFill>
                <a:effectLst/>
                <a:uLnTx/>
                <a:uFillTx/>
              </a:rPr>
              <a:t> Vietnam. Environment and </a:t>
            </a:r>
            <a:r>
              <a:rPr kumimoji="0" lang="de-DE" sz="1200" b="0" i="1" u="none" strike="noStrike" kern="0" cap="none" spc="0" normalizeH="0" baseline="0" noProof="0" dirty="0" err="1">
                <a:ln>
                  <a:noFill/>
                </a:ln>
                <a:solidFill>
                  <a:schemeClr val="bg1">
                    <a:lumMod val="65000"/>
                  </a:schemeClr>
                </a:solidFill>
                <a:effectLst/>
                <a:uLnTx/>
                <a:uFillTx/>
              </a:rPr>
              <a:t>Planning</a:t>
            </a:r>
            <a:r>
              <a:rPr kumimoji="0" lang="de-DE" sz="1200" b="0" i="1" u="none" strike="noStrike" kern="0" cap="none" spc="0" normalizeH="0" baseline="0" noProof="0" dirty="0">
                <a:ln>
                  <a:noFill/>
                </a:ln>
                <a:solidFill>
                  <a:schemeClr val="bg1">
                    <a:lumMod val="65000"/>
                  </a:schemeClr>
                </a:solidFill>
                <a:effectLst/>
                <a:uLnTx/>
                <a:uFillTx/>
              </a:rPr>
              <a:t> E: Nature and Space. 2. 251484861882251. 10.1177/2514848618822510. </a:t>
            </a:r>
          </a:p>
        </p:txBody>
      </p:sp>
      <p:sp>
        <p:nvSpPr>
          <p:cNvPr id="11" name="Textfeld 10">
            <a:extLst>
              <a:ext uri="{FF2B5EF4-FFF2-40B4-BE49-F238E27FC236}">
                <a16:creationId xmlns:a16="http://schemas.microsoft.com/office/drawing/2014/main" id="{C56D80BD-96EE-477A-9050-B56E2B6C29B0}"/>
              </a:ext>
            </a:extLst>
          </p:cNvPr>
          <p:cNvSpPr txBox="1"/>
          <p:nvPr/>
        </p:nvSpPr>
        <p:spPr>
          <a:xfrm>
            <a:off x="1726177" y="865409"/>
            <a:ext cx="139814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45AA6"/>
                </a:solidFill>
                <a:effectLst/>
                <a:uLnTx/>
                <a:uFillTx/>
                <a:ea typeface="+mj-ea"/>
                <a:cs typeface="+mj-cs"/>
              </a:rPr>
              <a:t>RIU-Modell</a:t>
            </a:r>
          </a:p>
        </p:txBody>
      </p:sp>
      <p:sp>
        <p:nvSpPr>
          <p:cNvPr id="12" name="Textfeld 11">
            <a:extLst>
              <a:ext uri="{FF2B5EF4-FFF2-40B4-BE49-F238E27FC236}">
                <a16:creationId xmlns:a16="http://schemas.microsoft.com/office/drawing/2014/main" id="{133BC7FC-0A83-4BC1-AF77-94E47B20779B}"/>
              </a:ext>
            </a:extLst>
          </p:cNvPr>
          <p:cNvSpPr txBox="1"/>
          <p:nvPr/>
        </p:nvSpPr>
        <p:spPr>
          <a:xfrm>
            <a:off x="177580" y="1785105"/>
            <a:ext cx="224766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45AA6"/>
                </a:solidFill>
                <a:effectLst/>
                <a:uLnTx/>
                <a:uFillTx/>
                <a:ea typeface="+mj-ea"/>
                <a:cs typeface="+mj-cs"/>
              </a:rPr>
              <a:t>Public-Health-Cycle</a:t>
            </a:r>
          </a:p>
        </p:txBody>
      </p:sp>
      <p:sp>
        <p:nvSpPr>
          <p:cNvPr id="13" name="Textfeld 12">
            <a:extLst>
              <a:ext uri="{FF2B5EF4-FFF2-40B4-BE49-F238E27FC236}">
                <a16:creationId xmlns:a16="http://schemas.microsoft.com/office/drawing/2014/main" id="{F6008F41-A78C-4D34-B824-7C74C668F8A3}"/>
              </a:ext>
            </a:extLst>
          </p:cNvPr>
          <p:cNvSpPr txBox="1"/>
          <p:nvPr/>
        </p:nvSpPr>
        <p:spPr>
          <a:xfrm>
            <a:off x="2470589" y="4378120"/>
            <a:ext cx="2111604" cy="307777"/>
          </a:xfrm>
          <a:prstGeom prst="rect">
            <a:avLst/>
          </a:prstGeom>
          <a:noFill/>
        </p:spPr>
        <p:txBody>
          <a:bodyPr wrap="none" rtlCol="0">
            <a:spAutoFit/>
          </a:bodyPr>
          <a:lstStyle/>
          <a:p>
            <a:r>
              <a:rPr lang="de-DE" sz="1400" i="1" dirty="0">
                <a:solidFill>
                  <a:srgbClr val="045AA6"/>
                </a:solidFill>
              </a:rPr>
              <a:t>Robert Koch Institute 2018</a:t>
            </a:r>
          </a:p>
        </p:txBody>
      </p:sp>
      <p:sp>
        <p:nvSpPr>
          <p:cNvPr id="15" name="Datumsplatzhalter 1">
            <a:extLst>
              <a:ext uri="{FF2B5EF4-FFF2-40B4-BE49-F238E27FC236}">
                <a16:creationId xmlns:a16="http://schemas.microsoft.com/office/drawing/2014/main" id="{D9E1D75E-5029-485F-9198-211B569EB5FB}"/>
              </a:ext>
            </a:extLst>
          </p:cNvPr>
          <p:cNvSpPr>
            <a:spLocks noGrp="1"/>
          </p:cNvSpPr>
          <p:nvPr>
            <p:ph type="dt" sz="half" idx="10"/>
          </p:nvPr>
        </p:nvSpPr>
        <p:spPr>
          <a:xfrm>
            <a:off x="564826" y="4767263"/>
            <a:ext cx="1860421" cy="273844"/>
          </a:xfrm>
        </p:spPr>
        <p:txBody>
          <a:bodyPr/>
          <a:lstStyle/>
          <a:p>
            <a:r>
              <a:rPr lang="de-DE" dirty="0"/>
              <a:t>24.06.22</a:t>
            </a:r>
          </a:p>
        </p:txBody>
      </p:sp>
      <p:sp>
        <p:nvSpPr>
          <p:cNvPr id="16" name="Fußzeilenplatzhalter 2">
            <a:extLst>
              <a:ext uri="{FF2B5EF4-FFF2-40B4-BE49-F238E27FC236}">
                <a16:creationId xmlns:a16="http://schemas.microsoft.com/office/drawing/2014/main" id="{D4819129-9E62-4FA9-9407-CFB73D2F1C68}"/>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128851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CC9BAD1-D27F-4D46-8E91-94208173E2A6}"/>
              </a:ext>
            </a:extLst>
          </p:cNvPr>
          <p:cNvSpPr>
            <a:spLocks noGrp="1"/>
          </p:cNvSpPr>
          <p:nvPr>
            <p:ph type="sldNum" sz="quarter" idx="12"/>
          </p:nvPr>
        </p:nvSpPr>
        <p:spPr/>
        <p:txBody>
          <a:bodyPr/>
          <a:lstStyle/>
          <a:p>
            <a:fld id="{162A217B-ED1C-D84B-8478-63C77FA79618}" type="slidenum">
              <a:rPr lang="de-DE" smtClean="0"/>
              <a:t>9</a:t>
            </a:fld>
            <a:endParaRPr lang="de-DE"/>
          </a:p>
        </p:txBody>
      </p:sp>
      <p:sp>
        <p:nvSpPr>
          <p:cNvPr id="5" name="Freeform 1226">
            <a:extLst>
              <a:ext uri="{FF2B5EF4-FFF2-40B4-BE49-F238E27FC236}">
                <a16:creationId xmlns:a16="http://schemas.microsoft.com/office/drawing/2014/main" id="{D988D0EB-415B-496E-BAD6-07004C5A1F40}"/>
              </a:ext>
            </a:extLst>
          </p:cNvPr>
          <p:cNvSpPr/>
          <p:nvPr/>
        </p:nvSpPr>
        <p:spPr>
          <a:xfrm>
            <a:off x="0" y="6333744"/>
            <a:ext cx="12188952" cy="64008"/>
          </a:xfrm>
          <a:custGeom>
            <a:avLst/>
            <a:gdLst/>
            <a:ahLst/>
            <a:cxnLst/>
            <a:rect l="0" t="0" r="0" b="0"/>
            <a:pathLst>
              <a:path w="12188952" h="64008">
                <a:moveTo>
                  <a:pt x="0" y="64008"/>
                </a:moveTo>
                <a:lnTo>
                  <a:pt x="12188952" y="64008"/>
                </a:lnTo>
                <a:lnTo>
                  <a:pt x="12188952" y="0"/>
                </a:lnTo>
                <a:lnTo>
                  <a:pt x="0" y="0"/>
                </a:lnTo>
                <a:lnTo>
                  <a:pt x="0" y="64008"/>
                </a:lnTo>
                <a:close/>
              </a:path>
            </a:pathLst>
          </a:custGeom>
          <a:solidFill>
            <a:srgbClr val="1CADE4">
              <a:alpha val="100000"/>
            </a:srgbClr>
          </a:solidFill>
          <a:ln w="12700" cap="flat" cmpd="sng" algn="ctr">
            <a:noFill/>
            <a:prstDash val="solid"/>
          </a:ln>
          <a:effectLst/>
        </p:spPr>
      </p:sp>
      <p:sp>
        <p:nvSpPr>
          <p:cNvPr id="6" name="Rectangle 1236">
            <a:extLst>
              <a:ext uri="{FF2B5EF4-FFF2-40B4-BE49-F238E27FC236}">
                <a16:creationId xmlns:a16="http://schemas.microsoft.com/office/drawing/2014/main" id="{0EB3F080-D7EC-46F5-847D-8759386BC06F}"/>
              </a:ext>
            </a:extLst>
          </p:cNvPr>
          <p:cNvSpPr/>
          <p:nvPr/>
        </p:nvSpPr>
        <p:spPr>
          <a:xfrm>
            <a:off x="8387386" y="1235210"/>
            <a:ext cx="87973" cy="492443"/>
          </a:xfrm>
          <a:prstGeom prst="rect">
            <a:avLst/>
          </a:prstGeom>
        </p:spPr>
        <p:txBody>
          <a:bodyPr wrap="none" lIns="0" tIns="0" rIns="0" bIns="0">
            <a:spAutoFit/>
          </a:bodyPr>
          <a:lstStyle/>
          <a:p>
            <a:pPr defTabSz="914400">
              <a:defRPr/>
            </a:pPr>
            <a:r>
              <a:rPr lang="nl-NL" sz="3200" kern="0" spc="-39" dirty="0">
                <a:solidFill>
                  <a:srgbClr val="1D6295"/>
                </a:solidFill>
                <a:latin typeface="Calibri-Light"/>
              </a:rPr>
              <a:t> </a:t>
            </a:r>
          </a:p>
        </p:txBody>
      </p:sp>
      <p:sp>
        <p:nvSpPr>
          <p:cNvPr id="7" name="Rechteck 6">
            <a:extLst>
              <a:ext uri="{FF2B5EF4-FFF2-40B4-BE49-F238E27FC236}">
                <a16:creationId xmlns:a16="http://schemas.microsoft.com/office/drawing/2014/main" id="{EB442FBD-0900-4B61-8DFE-CE8430D25ADA}"/>
              </a:ext>
            </a:extLst>
          </p:cNvPr>
          <p:cNvSpPr/>
          <p:nvPr/>
        </p:nvSpPr>
        <p:spPr>
          <a:xfrm>
            <a:off x="178635" y="366111"/>
            <a:ext cx="7189394" cy="53860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200" b="1" i="0" u="none" strike="noStrike" kern="0" cap="none" spc="0" normalizeH="0" baseline="0" noProof="0" dirty="0">
                <a:ln>
                  <a:noFill/>
                </a:ln>
                <a:solidFill>
                  <a:srgbClr val="045AA6"/>
                </a:solidFill>
                <a:effectLst/>
                <a:uLnTx/>
                <a:uFillTx/>
                <a:ea typeface="+mj-ea"/>
                <a:cs typeface="+mj-cs"/>
              </a:rPr>
              <a:t>Model: R - Research: </a:t>
            </a:r>
            <a:r>
              <a:rPr kumimoji="0" lang="de-DE" sz="2200" b="1" i="1" u="none" strike="noStrike" kern="0" cap="none" spc="0" normalizeH="0" baseline="0" noProof="0" dirty="0" err="1">
                <a:ln>
                  <a:noFill/>
                </a:ln>
                <a:solidFill>
                  <a:srgbClr val="045AA6"/>
                </a:solidFill>
                <a:effectLst/>
                <a:uLnTx/>
                <a:uFillTx/>
                <a:ea typeface="+mj-ea"/>
                <a:cs typeface="+mj-cs"/>
              </a:rPr>
              <a:t>Pandemic</a:t>
            </a:r>
            <a:r>
              <a:rPr kumimoji="0" lang="de-DE" sz="2200" b="1" i="1" u="none" strike="noStrike" kern="0" cap="none" spc="0" normalizeH="0" baseline="0" noProof="0" dirty="0">
                <a:ln>
                  <a:noFill/>
                </a:ln>
                <a:solidFill>
                  <a:srgbClr val="045AA6"/>
                </a:solidFill>
                <a:effectLst/>
                <a:uLnTx/>
                <a:uFillTx/>
                <a:ea typeface="+mj-ea"/>
                <a:cs typeface="+mj-cs"/>
              </a:rPr>
              <a:t> preparedness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1" i="0" u="none" strike="noStrike" kern="0" cap="none" spc="0" normalizeH="0" baseline="0" noProof="0" dirty="0">
              <a:ln>
                <a:noFill/>
              </a:ln>
              <a:solidFill>
                <a:sysClr val="windowText" lastClr="000000"/>
              </a:solidFill>
              <a:effectLst/>
              <a:uLnTx/>
              <a:uFillTx/>
            </a:endParaRPr>
          </a:p>
        </p:txBody>
      </p:sp>
      <p:pic>
        <p:nvPicPr>
          <p:cNvPr id="8" name="Grafik 7">
            <a:extLst>
              <a:ext uri="{FF2B5EF4-FFF2-40B4-BE49-F238E27FC236}">
                <a16:creationId xmlns:a16="http://schemas.microsoft.com/office/drawing/2014/main" id="{5E17BF8F-599D-4817-8A40-0545BA881519}"/>
              </a:ext>
            </a:extLst>
          </p:cNvPr>
          <p:cNvPicPr>
            <a:picLocks noChangeAspect="1"/>
          </p:cNvPicPr>
          <p:nvPr/>
        </p:nvPicPr>
        <p:blipFill>
          <a:blip r:embed="rId2"/>
          <a:stretch>
            <a:fillRect/>
          </a:stretch>
        </p:blipFill>
        <p:spPr>
          <a:xfrm>
            <a:off x="557075" y="1107168"/>
            <a:ext cx="3221137" cy="2458801"/>
          </a:xfrm>
          <a:prstGeom prst="rect">
            <a:avLst/>
          </a:prstGeom>
          <a:ln>
            <a:solidFill>
              <a:srgbClr val="4F81BD"/>
            </a:solidFill>
          </a:ln>
        </p:spPr>
      </p:pic>
      <p:pic>
        <p:nvPicPr>
          <p:cNvPr id="10" name="Grafik 9">
            <a:extLst>
              <a:ext uri="{FF2B5EF4-FFF2-40B4-BE49-F238E27FC236}">
                <a16:creationId xmlns:a16="http://schemas.microsoft.com/office/drawing/2014/main" id="{4A343FA2-0C17-4C60-A411-42D5AE301222}"/>
              </a:ext>
            </a:extLst>
          </p:cNvPr>
          <p:cNvPicPr>
            <a:picLocks noChangeAspect="1"/>
          </p:cNvPicPr>
          <p:nvPr/>
        </p:nvPicPr>
        <p:blipFill>
          <a:blip r:embed="rId3"/>
          <a:stretch>
            <a:fillRect/>
          </a:stretch>
        </p:blipFill>
        <p:spPr>
          <a:xfrm>
            <a:off x="3911317" y="1098373"/>
            <a:ext cx="3648812" cy="2458801"/>
          </a:xfrm>
          <a:prstGeom prst="rect">
            <a:avLst/>
          </a:prstGeom>
          <a:ln>
            <a:solidFill>
              <a:srgbClr val="4F81BD"/>
            </a:solidFill>
          </a:ln>
        </p:spPr>
      </p:pic>
      <p:sp>
        <p:nvSpPr>
          <p:cNvPr id="11" name="Textfeld 10">
            <a:extLst>
              <a:ext uri="{FF2B5EF4-FFF2-40B4-BE49-F238E27FC236}">
                <a16:creationId xmlns:a16="http://schemas.microsoft.com/office/drawing/2014/main" id="{86E6D943-C4D7-4A10-8D8E-2B34C3AA9805}"/>
              </a:ext>
            </a:extLst>
          </p:cNvPr>
          <p:cNvSpPr txBox="1"/>
          <p:nvPr/>
        </p:nvSpPr>
        <p:spPr>
          <a:xfrm flipH="1">
            <a:off x="461043" y="3541575"/>
            <a:ext cx="8449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ysClr val="windowText" lastClr="000000"/>
                </a:solidFill>
                <a:effectLst/>
                <a:uLnTx/>
                <a:uFillTx/>
              </a:rPr>
              <a:t>2012:</a:t>
            </a:r>
          </a:p>
        </p:txBody>
      </p:sp>
      <p:sp>
        <p:nvSpPr>
          <p:cNvPr id="12" name="Textfeld 11">
            <a:extLst>
              <a:ext uri="{FF2B5EF4-FFF2-40B4-BE49-F238E27FC236}">
                <a16:creationId xmlns:a16="http://schemas.microsoft.com/office/drawing/2014/main" id="{78E3CA5F-6B27-4F8D-AF43-8ECB1C25C51C}"/>
              </a:ext>
            </a:extLst>
          </p:cNvPr>
          <p:cNvSpPr txBox="1"/>
          <p:nvPr/>
        </p:nvSpPr>
        <p:spPr>
          <a:xfrm flipH="1">
            <a:off x="3874244" y="3550774"/>
            <a:ext cx="8449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ysClr val="windowText" lastClr="000000"/>
                </a:solidFill>
                <a:effectLst/>
                <a:uLnTx/>
                <a:uFillTx/>
              </a:rPr>
              <a:t>2016:</a:t>
            </a:r>
          </a:p>
        </p:txBody>
      </p:sp>
      <p:sp>
        <p:nvSpPr>
          <p:cNvPr id="13" name="Textfeld 12">
            <a:extLst>
              <a:ext uri="{FF2B5EF4-FFF2-40B4-BE49-F238E27FC236}">
                <a16:creationId xmlns:a16="http://schemas.microsoft.com/office/drawing/2014/main" id="{5D4B8DBD-5339-4BDE-93DA-0AAA85A9CCCC}"/>
              </a:ext>
            </a:extLst>
          </p:cNvPr>
          <p:cNvSpPr txBox="1"/>
          <p:nvPr/>
        </p:nvSpPr>
        <p:spPr>
          <a:xfrm flipH="1">
            <a:off x="7022446" y="5837938"/>
            <a:ext cx="8449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ysClr val="windowText" lastClr="000000"/>
                </a:solidFill>
                <a:effectLst/>
                <a:uLnTx/>
                <a:uFillTx/>
              </a:rPr>
              <a:t>2020:</a:t>
            </a:r>
          </a:p>
        </p:txBody>
      </p:sp>
      <p:pic>
        <p:nvPicPr>
          <p:cNvPr id="9" name="Grafik 8">
            <a:extLst>
              <a:ext uri="{FF2B5EF4-FFF2-40B4-BE49-F238E27FC236}">
                <a16:creationId xmlns:a16="http://schemas.microsoft.com/office/drawing/2014/main" id="{1A0DA672-F6B7-4C4A-8301-510335D87EE1}"/>
              </a:ext>
            </a:extLst>
          </p:cNvPr>
          <p:cNvPicPr>
            <a:picLocks noChangeAspect="1"/>
          </p:cNvPicPr>
          <p:nvPr/>
        </p:nvPicPr>
        <p:blipFill>
          <a:blip r:embed="rId4"/>
          <a:stretch>
            <a:fillRect/>
          </a:stretch>
        </p:blipFill>
        <p:spPr>
          <a:xfrm>
            <a:off x="5968370" y="2881495"/>
            <a:ext cx="2953081" cy="1759294"/>
          </a:xfrm>
          <a:prstGeom prst="rect">
            <a:avLst/>
          </a:prstGeom>
          <a:ln>
            <a:solidFill>
              <a:srgbClr val="0070C0"/>
            </a:solidFill>
          </a:ln>
        </p:spPr>
      </p:pic>
      <p:sp>
        <p:nvSpPr>
          <p:cNvPr id="14" name="Textfeld 13">
            <a:extLst>
              <a:ext uri="{FF2B5EF4-FFF2-40B4-BE49-F238E27FC236}">
                <a16:creationId xmlns:a16="http://schemas.microsoft.com/office/drawing/2014/main" id="{9D1F3716-86E3-4FAA-B40E-697DDC719EE9}"/>
              </a:ext>
            </a:extLst>
          </p:cNvPr>
          <p:cNvSpPr txBox="1"/>
          <p:nvPr/>
        </p:nvSpPr>
        <p:spPr>
          <a:xfrm flipH="1">
            <a:off x="8008906" y="2512163"/>
            <a:ext cx="8449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ysClr val="windowText" lastClr="000000"/>
                </a:solidFill>
                <a:effectLst/>
                <a:uLnTx/>
                <a:uFillTx/>
              </a:rPr>
              <a:t>2020:</a:t>
            </a:r>
          </a:p>
        </p:txBody>
      </p:sp>
      <p:sp>
        <p:nvSpPr>
          <p:cNvPr id="3" name="Textfeld 2">
            <a:extLst>
              <a:ext uri="{FF2B5EF4-FFF2-40B4-BE49-F238E27FC236}">
                <a16:creationId xmlns:a16="http://schemas.microsoft.com/office/drawing/2014/main" id="{5DC63356-E673-437D-8E0D-3FF8399D39BA}"/>
              </a:ext>
            </a:extLst>
          </p:cNvPr>
          <p:cNvSpPr txBox="1"/>
          <p:nvPr/>
        </p:nvSpPr>
        <p:spPr>
          <a:xfrm>
            <a:off x="461043" y="4264639"/>
            <a:ext cx="5278931" cy="369332"/>
          </a:xfrm>
          <a:prstGeom prst="rect">
            <a:avLst/>
          </a:prstGeom>
          <a:noFill/>
        </p:spPr>
        <p:txBody>
          <a:bodyPr wrap="square" rtlCol="0">
            <a:spAutoFit/>
          </a:bodyPr>
          <a:lstStyle/>
          <a:p>
            <a:r>
              <a:rPr lang="de-DE" dirty="0">
                <a:solidFill>
                  <a:srgbClr val="045AA6"/>
                </a:solidFill>
              </a:rPr>
              <a:t>Intensive </a:t>
            </a:r>
            <a:r>
              <a:rPr lang="de-DE" dirty="0" err="1">
                <a:solidFill>
                  <a:srgbClr val="045AA6"/>
                </a:solidFill>
              </a:rPr>
              <a:t>preparations</a:t>
            </a:r>
            <a:r>
              <a:rPr lang="de-DE" dirty="0">
                <a:solidFill>
                  <a:srgbClr val="045AA6"/>
                </a:solidFill>
              </a:rPr>
              <a:t> </a:t>
            </a:r>
            <a:r>
              <a:rPr lang="de-DE" dirty="0" err="1">
                <a:solidFill>
                  <a:srgbClr val="045AA6"/>
                </a:solidFill>
              </a:rPr>
              <a:t>long</a:t>
            </a:r>
            <a:r>
              <a:rPr lang="de-DE" dirty="0">
                <a:solidFill>
                  <a:srgbClr val="045AA6"/>
                </a:solidFill>
              </a:rPr>
              <a:t> </a:t>
            </a:r>
            <a:r>
              <a:rPr lang="de-DE" dirty="0" err="1">
                <a:solidFill>
                  <a:srgbClr val="045AA6"/>
                </a:solidFill>
              </a:rPr>
              <a:t>before</a:t>
            </a:r>
            <a:r>
              <a:rPr lang="de-DE" dirty="0">
                <a:solidFill>
                  <a:srgbClr val="045AA6"/>
                </a:solidFill>
              </a:rPr>
              <a:t> </a:t>
            </a:r>
            <a:r>
              <a:rPr lang="de-DE" dirty="0" err="1">
                <a:solidFill>
                  <a:srgbClr val="045AA6"/>
                </a:solidFill>
              </a:rPr>
              <a:t>the</a:t>
            </a:r>
            <a:r>
              <a:rPr lang="de-DE" dirty="0">
                <a:solidFill>
                  <a:srgbClr val="045AA6"/>
                </a:solidFill>
              </a:rPr>
              <a:t> </a:t>
            </a:r>
            <a:r>
              <a:rPr lang="de-DE" dirty="0" err="1">
                <a:solidFill>
                  <a:srgbClr val="045AA6"/>
                </a:solidFill>
              </a:rPr>
              <a:t>crisis</a:t>
            </a:r>
            <a:endParaRPr lang="de-DE" dirty="0">
              <a:solidFill>
                <a:srgbClr val="045AA6"/>
              </a:solidFill>
            </a:endParaRPr>
          </a:p>
        </p:txBody>
      </p:sp>
      <p:sp>
        <p:nvSpPr>
          <p:cNvPr id="17" name="Datumsplatzhalter 1">
            <a:extLst>
              <a:ext uri="{FF2B5EF4-FFF2-40B4-BE49-F238E27FC236}">
                <a16:creationId xmlns:a16="http://schemas.microsoft.com/office/drawing/2014/main" id="{5BA37CD7-53A0-4282-9810-23D88EB90F10}"/>
              </a:ext>
            </a:extLst>
          </p:cNvPr>
          <p:cNvSpPr>
            <a:spLocks noGrp="1"/>
          </p:cNvSpPr>
          <p:nvPr>
            <p:ph type="dt" sz="half" idx="10"/>
          </p:nvPr>
        </p:nvSpPr>
        <p:spPr>
          <a:xfrm>
            <a:off x="564826" y="4767263"/>
            <a:ext cx="1860421" cy="273844"/>
          </a:xfrm>
        </p:spPr>
        <p:txBody>
          <a:bodyPr/>
          <a:lstStyle/>
          <a:p>
            <a:r>
              <a:rPr lang="de-DE" dirty="0"/>
              <a:t>24.06.22</a:t>
            </a:r>
          </a:p>
        </p:txBody>
      </p:sp>
      <p:sp>
        <p:nvSpPr>
          <p:cNvPr id="18" name="Fußzeilenplatzhalter 2">
            <a:extLst>
              <a:ext uri="{FF2B5EF4-FFF2-40B4-BE49-F238E27FC236}">
                <a16:creationId xmlns:a16="http://schemas.microsoft.com/office/drawing/2014/main" id="{F8FA2FD9-B679-4F58-8580-A5A5AB5611DB}"/>
              </a:ext>
            </a:extLst>
          </p:cNvPr>
          <p:cNvSpPr>
            <a:spLocks noGrp="1"/>
          </p:cNvSpPr>
          <p:nvPr>
            <p:ph type="ftr" sz="quarter" idx="11"/>
          </p:nvPr>
        </p:nvSpPr>
        <p:spPr>
          <a:xfrm>
            <a:off x="2756942" y="4766583"/>
            <a:ext cx="5007295" cy="273844"/>
          </a:xfrm>
        </p:spPr>
        <p:txBody>
          <a:bodyPr/>
          <a:lstStyle/>
          <a:p>
            <a:r>
              <a:rPr lang="de-DE" dirty="0"/>
              <a:t>60th Jubilee-Symposium | Session 6: </a:t>
            </a:r>
            <a:r>
              <a:rPr lang="en-US" dirty="0"/>
              <a:t>Communicating science to policy and public</a:t>
            </a:r>
            <a:endParaRPr lang="de-DE" dirty="0"/>
          </a:p>
        </p:txBody>
      </p:sp>
    </p:spTree>
    <p:extLst>
      <p:ext uri="{BB962C8B-B14F-4D97-AF65-F5344CB8AC3E}">
        <p14:creationId xmlns:p14="http://schemas.microsoft.com/office/powerpoint/2010/main" val="386580388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1723</Words>
  <Application>Microsoft Office PowerPoint</Application>
  <PresentationFormat>Bildschirmpräsentation (16:9)</PresentationFormat>
  <Paragraphs>221</Paragraphs>
  <Slides>18</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18</vt:i4>
      </vt:variant>
    </vt:vector>
  </HeadingPairs>
  <TitlesOfParts>
    <vt:vector size="28" baseType="lpstr">
      <vt:lpstr>Arial</vt:lpstr>
      <vt:lpstr>Calibri</vt:lpstr>
      <vt:lpstr>Calibri-Light</vt:lpstr>
      <vt:lpstr>Courier New</vt:lpstr>
      <vt:lpstr>Helvetica</vt:lpstr>
      <vt:lpstr>ＭＳ 明朝</vt:lpstr>
      <vt:lpstr>Noto Sans Symbols</vt:lpstr>
      <vt:lpstr>Times New Roman</vt:lpstr>
      <vt:lpstr>Wingdings</vt:lpstr>
      <vt:lpstr>Office-Design</vt:lpstr>
      <vt:lpstr>Communicating facts to policy-makers &amp; the public: 2 years of leadership experience with COVID-19</vt:lpstr>
      <vt:lpstr>PowerPoint-Präsentation</vt:lpstr>
      <vt:lpstr>PowerPoint-Präsentation</vt:lpstr>
      <vt:lpstr>PowerPoint-Präsentation</vt:lpstr>
      <vt:lpstr>RKI‘s ability to respond to and manage a crisis</vt:lpstr>
      <vt:lpstr>RKIs specific role in national epidemiological crises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Wieler, Lothar</cp:lastModifiedBy>
  <cp:revision>157</cp:revision>
  <dcterms:created xsi:type="dcterms:W3CDTF">2015-11-02T12:29:13Z</dcterms:created>
  <dcterms:modified xsi:type="dcterms:W3CDTF">2022-06-24T08:30:14Z</dcterms:modified>
</cp:coreProperties>
</file>