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7" r:id="rId3"/>
    <p:sldMasterId id="2147483759" r:id="rId4"/>
  </p:sldMasterIdLst>
  <p:notesMasterIdLst>
    <p:notesMasterId r:id="rId21"/>
  </p:notesMasterIdLst>
  <p:sldIdLst>
    <p:sldId id="263" r:id="rId5"/>
    <p:sldId id="2147473380" r:id="rId6"/>
    <p:sldId id="824" r:id="rId7"/>
    <p:sldId id="825" r:id="rId8"/>
    <p:sldId id="826" r:id="rId9"/>
    <p:sldId id="2147473381" r:id="rId10"/>
    <p:sldId id="827" r:id="rId11"/>
    <p:sldId id="874" r:id="rId12"/>
    <p:sldId id="828" r:id="rId13"/>
    <p:sldId id="906" r:id="rId14"/>
    <p:sldId id="904" r:id="rId15"/>
    <p:sldId id="876" r:id="rId16"/>
    <p:sldId id="2147473379" r:id="rId17"/>
    <p:sldId id="2147473294" r:id="rId18"/>
    <p:sldId id="257" r:id="rId19"/>
    <p:sldId id="8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2" d="100"/>
          <a:sy n="62" d="100"/>
        </p:scale>
        <p:origin x="828"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DB042-58BB-4492-BC68-C4BFF8B818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D"/>
        </a:p>
      </dgm:t>
    </dgm:pt>
    <dgm:pt modelId="{54EADCD7-0B30-46FD-A307-1BFABCB922FE}">
      <dgm:prSet phldrT="[Text]"/>
      <dgm:spPr/>
      <dgm:t>
        <a:bodyPr/>
        <a:lstStyle/>
        <a:p>
          <a:r>
            <a:rPr lang="en-US" dirty="0"/>
            <a:t>How to advance warning systems?</a:t>
          </a:r>
          <a:endParaRPr lang="en-ID" dirty="0"/>
        </a:p>
      </dgm:t>
    </dgm:pt>
    <dgm:pt modelId="{EB9983ED-AB64-409A-B047-F78EDEA19B67}" type="parTrans" cxnId="{F9154558-2297-47B7-B4A8-9853FEE0C3B1}">
      <dgm:prSet/>
      <dgm:spPr/>
      <dgm:t>
        <a:bodyPr/>
        <a:lstStyle/>
        <a:p>
          <a:endParaRPr lang="en-ID"/>
        </a:p>
      </dgm:t>
    </dgm:pt>
    <dgm:pt modelId="{2EA20C37-DA0C-46E4-80CE-4AFFD17F4FB8}" type="sibTrans" cxnId="{F9154558-2297-47B7-B4A8-9853FEE0C3B1}">
      <dgm:prSet/>
      <dgm:spPr/>
      <dgm:t>
        <a:bodyPr/>
        <a:lstStyle/>
        <a:p>
          <a:endParaRPr lang="en-ID"/>
        </a:p>
      </dgm:t>
    </dgm:pt>
    <dgm:pt modelId="{BA08E30A-42A8-4538-8232-AAFB591B0B71}">
      <dgm:prSet phldrT="[Text]"/>
      <dgm:spPr/>
      <dgm:t>
        <a:bodyPr/>
        <a:lstStyle/>
        <a:p>
          <a:r>
            <a:rPr lang="en-US" dirty="0"/>
            <a:t>How can better data drive smarter decision?</a:t>
          </a:r>
          <a:endParaRPr lang="en-ID" dirty="0"/>
        </a:p>
      </dgm:t>
    </dgm:pt>
    <dgm:pt modelId="{D14FA3F0-412A-47E2-8731-B23C61ADBC82}" type="parTrans" cxnId="{6C5DBC57-4803-4AA2-A8D1-AD9F0DCB22AF}">
      <dgm:prSet/>
      <dgm:spPr/>
      <dgm:t>
        <a:bodyPr/>
        <a:lstStyle/>
        <a:p>
          <a:endParaRPr lang="en-ID"/>
        </a:p>
      </dgm:t>
    </dgm:pt>
    <dgm:pt modelId="{147A5C8B-7020-4C15-9F9A-9178EADA51AE}" type="sibTrans" cxnId="{6C5DBC57-4803-4AA2-A8D1-AD9F0DCB22AF}">
      <dgm:prSet/>
      <dgm:spPr/>
      <dgm:t>
        <a:bodyPr/>
        <a:lstStyle/>
        <a:p>
          <a:endParaRPr lang="en-ID"/>
        </a:p>
      </dgm:t>
    </dgm:pt>
    <dgm:pt modelId="{1B2F8625-A806-4125-90F7-896BF1865F84}">
      <dgm:prSet phldrT="[Text]"/>
      <dgm:spPr/>
      <dgm:t>
        <a:bodyPr/>
        <a:lstStyle/>
        <a:p>
          <a:r>
            <a:rPr lang="en-US" dirty="0"/>
            <a:t>How to enhance communication and trust? </a:t>
          </a:r>
          <a:endParaRPr lang="en-ID" dirty="0"/>
        </a:p>
      </dgm:t>
    </dgm:pt>
    <dgm:pt modelId="{1714AEB9-5554-48B0-A5DA-F64E06C20E65}" type="parTrans" cxnId="{FFFC476E-B657-44C6-93CA-3C0796D59A7D}">
      <dgm:prSet/>
      <dgm:spPr/>
      <dgm:t>
        <a:bodyPr/>
        <a:lstStyle/>
        <a:p>
          <a:endParaRPr lang="en-ID"/>
        </a:p>
      </dgm:t>
    </dgm:pt>
    <dgm:pt modelId="{87C7868A-C0BC-4AB4-B9E8-5B708D625118}" type="sibTrans" cxnId="{FFFC476E-B657-44C6-93CA-3C0796D59A7D}">
      <dgm:prSet/>
      <dgm:spPr/>
      <dgm:t>
        <a:bodyPr/>
        <a:lstStyle/>
        <a:p>
          <a:endParaRPr lang="en-ID"/>
        </a:p>
      </dgm:t>
    </dgm:pt>
    <dgm:pt modelId="{6C55E4D1-BF73-46F4-A243-D00E017A021A}">
      <dgm:prSet phldrT="[Text]"/>
      <dgm:spPr/>
      <dgm:t>
        <a:bodyPr/>
        <a:lstStyle/>
        <a:p>
          <a:r>
            <a:rPr lang="en-US" dirty="0"/>
            <a:t>How to improve health equity?</a:t>
          </a:r>
          <a:endParaRPr lang="en-ID" dirty="0"/>
        </a:p>
      </dgm:t>
    </dgm:pt>
    <dgm:pt modelId="{5F6F6806-356E-4320-A3D5-26F53C84F15D}" type="parTrans" cxnId="{4D10F71B-4C86-4DB6-95FD-25100C644C2D}">
      <dgm:prSet/>
      <dgm:spPr/>
      <dgm:t>
        <a:bodyPr/>
        <a:lstStyle/>
        <a:p>
          <a:endParaRPr lang="en-ID"/>
        </a:p>
      </dgm:t>
    </dgm:pt>
    <dgm:pt modelId="{86DCBA0D-7C02-405F-8A21-F6F1C0D81CAB}" type="sibTrans" cxnId="{4D10F71B-4C86-4DB6-95FD-25100C644C2D}">
      <dgm:prSet/>
      <dgm:spPr/>
      <dgm:t>
        <a:bodyPr/>
        <a:lstStyle/>
        <a:p>
          <a:endParaRPr lang="en-ID"/>
        </a:p>
      </dgm:t>
    </dgm:pt>
    <dgm:pt modelId="{386EB70F-EC5B-4E7E-81E5-EA4431792588}">
      <dgm:prSet phldrT="[Text]"/>
      <dgm:spPr/>
      <dgm:t>
        <a:bodyPr/>
        <a:lstStyle/>
        <a:p>
          <a:r>
            <a:rPr lang="en-US" dirty="0"/>
            <a:t>How to ensure access to vaccines, medicines &amp; commodities?</a:t>
          </a:r>
          <a:endParaRPr lang="en-ID" dirty="0"/>
        </a:p>
      </dgm:t>
    </dgm:pt>
    <dgm:pt modelId="{3EBB4FBD-E356-406C-85AB-807708DA6577}" type="parTrans" cxnId="{EC303C1E-9E71-4778-9429-3E5765E76435}">
      <dgm:prSet/>
      <dgm:spPr/>
      <dgm:t>
        <a:bodyPr/>
        <a:lstStyle/>
        <a:p>
          <a:endParaRPr lang="en-ID"/>
        </a:p>
      </dgm:t>
    </dgm:pt>
    <dgm:pt modelId="{2955EDE3-BB30-4CA7-AF9B-C576C4E71A10}" type="sibTrans" cxnId="{EC303C1E-9E71-4778-9429-3E5765E76435}">
      <dgm:prSet/>
      <dgm:spPr/>
      <dgm:t>
        <a:bodyPr/>
        <a:lstStyle/>
        <a:p>
          <a:endParaRPr lang="en-ID"/>
        </a:p>
      </dgm:t>
    </dgm:pt>
    <dgm:pt modelId="{6AA2AD76-4730-460B-AB23-1963F4009BDF}">
      <dgm:prSet/>
      <dgm:spPr/>
      <dgm:t>
        <a:bodyPr/>
        <a:lstStyle/>
        <a:p>
          <a:r>
            <a:rPr lang="en-US" dirty="0"/>
            <a:t>How strengthen healthcare capacity?</a:t>
          </a:r>
          <a:endParaRPr lang="en-ID" dirty="0"/>
        </a:p>
      </dgm:t>
    </dgm:pt>
    <dgm:pt modelId="{F2F3600E-7F66-4EEC-88CC-4D30F0940EA8}" type="parTrans" cxnId="{D1817110-3F61-4A20-9A16-AF63F163D5AE}">
      <dgm:prSet/>
      <dgm:spPr/>
      <dgm:t>
        <a:bodyPr/>
        <a:lstStyle/>
        <a:p>
          <a:endParaRPr lang="en-ID"/>
        </a:p>
      </dgm:t>
    </dgm:pt>
    <dgm:pt modelId="{C6288D7B-C09E-4CB1-B5CB-74DE6C7341F6}" type="sibTrans" cxnId="{D1817110-3F61-4A20-9A16-AF63F163D5AE}">
      <dgm:prSet/>
      <dgm:spPr/>
      <dgm:t>
        <a:bodyPr/>
        <a:lstStyle/>
        <a:p>
          <a:endParaRPr lang="en-ID"/>
        </a:p>
      </dgm:t>
    </dgm:pt>
    <dgm:pt modelId="{F6D47395-73D2-4C91-8558-5D5040B6FA4E}" type="pres">
      <dgm:prSet presAssocID="{3F0DB042-58BB-4492-BC68-C4BFF8B818DF}" presName="diagram" presStyleCnt="0">
        <dgm:presLayoutVars>
          <dgm:dir/>
          <dgm:resizeHandles val="exact"/>
        </dgm:presLayoutVars>
      </dgm:prSet>
      <dgm:spPr/>
    </dgm:pt>
    <dgm:pt modelId="{12E94819-765A-488D-ACBC-E1654C150E77}" type="pres">
      <dgm:prSet presAssocID="{54EADCD7-0B30-46FD-A307-1BFABCB922FE}" presName="node" presStyleLbl="node1" presStyleIdx="0" presStyleCnt="6" custLinFactNeighborX="0" custLinFactNeighborY="-2877">
        <dgm:presLayoutVars>
          <dgm:bulletEnabled val="1"/>
        </dgm:presLayoutVars>
      </dgm:prSet>
      <dgm:spPr/>
    </dgm:pt>
    <dgm:pt modelId="{794699FA-458B-46CB-A627-B2A29529E148}" type="pres">
      <dgm:prSet presAssocID="{2EA20C37-DA0C-46E4-80CE-4AFFD17F4FB8}" presName="sibTrans" presStyleCnt="0"/>
      <dgm:spPr/>
    </dgm:pt>
    <dgm:pt modelId="{D1D1EAA9-E5BF-4670-BF29-AA348DEF43FF}" type="pres">
      <dgm:prSet presAssocID="{BA08E30A-42A8-4538-8232-AAFB591B0B71}" presName="node" presStyleLbl="node1" presStyleIdx="1" presStyleCnt="6" custLinFactNeighborX="4568" custLinFactNeighborY="-1427">
        <dgm:presLayoutVars>
          <dgm:bulletEnabled val="1"/>
        </dgm:presLayoutVars>
      </dgm:prSet>
      <dgm:spPr/>
    </dgm:pt>
    <dgm:pt modelId="{0F0B107B-D3F7-47BF-882A-F0712E30180E}" type="pres">
      <dgm:prSet presAssocID="{147A5C8B-7020-4C15-9F9A-9178EADA51AE}" presName="sibTrans" presStyleCnt="0"/>
      <dgm:spPr/>
    </dgm:pt>
    <dgm:pt modelId="{DA287120-652E-40D7-9FE5-6385BFCD0233}" type="pres">
      <dgm:prSet presAssocID="{1B2F8625-A806-4125-90F7-896BF1865F84}" presName="node" presStyleLbl="node1" presStyleIdx="2" presStyleCnt="6" custLinFactNeighborX="752" custLinFactNeighborY="-792">
        <dgm:presLayoutVars>
          <dgm:bulletEnabled val="1"/>
        </dgm:presLayoutVars>
      </dgm:prSet>
      <dgm:spPr/>
    </dgm:pt>
    <dgm:pt modelId="{A23DC505-AD80-4A6E-ADAB-6DA78F7878BE}" type="pres">
      <dgm:prSet presAssocID="{87C7868A-C0BC-4AB4-B9E8-5B708D625118}" presName="sibTrans" presStyleCnt="0"/>
      <dgm:spPr/>
    </dgm:pt>
    <dgm:pt modelId="{CCCDAD72-B5A2-4A9C-BD72-D3699EA9C9A0}" type="pres">
      <dgm:prSet presAssocID="{6C55E4D1-BF73-46F4-A243-D00E017A021A}" presName="node" presStyleLbl="node1" presStyleIdx="3" presStyleCnt="6" custLinFactNeighborX="0" custLinFactNeighborY="1043">
        <dgm:presLayoutVars>
          <dgm:bulletEnabled val="1"/>
        </dgm:presLayoutVars>
      </dgm:prSet>
      <dgm:spPr/>
    </dgm:pt>
    <dgm:pt modelId="{9C142CBB-0670-4791-9C30-C6A961A55534}" type="pres">
      <dgm:prSet presAssocID="{86DCBA0D-7C02-405F-8A21-F6F1C0D81CAB}" presName="sibTrans" presStyleCnt="0"/>
      <dgm:spPr/>
    </dgm:pt>
    <dgm:pt modelId="{2050016B-3562-4230-BB2C-F55A615BE870}" type="pres">
      <dgm:prSet presAssocID="{386EB70F-EC5B-4E7E-81E5-EA4431792588}" presName="node" presStyleLbl="node1" presStyleIdx="4" presStyleCnt="6" custLinFactX="9995" custLinFactNeighborX="100000" custLinFactNeighborY="906">
        <dgm:presLayoutVars>
          <dgm:bulletEnabled val="1"/>
        </dgm:presLayoutVars>
      </dgm:prSet>
      <dgm:spPr/>
    </dgm:pt>
    <dgm:pt modelId="{D4ECC6E8-BE77-4A76-9658-987EEAAE7F9F}" type="pres">
      <dgm:prSet presAssocID="{2955EDE3-BB30-4CA7-AF9B-C576C4E71A10}" presName="sibTrans" presStyleCnt="0"/>
      <dgm:spPr/>
    </dgm:pt>
    <dgm:pt modelId="{45B80315-6C77-40E2-872A-111BE7CC6589}" type="pres">
      <dgm:prSet presAssocID="{6AA2AD76-4730-460B-AB23-1963F4009BDF}" presName="node" presStyleLbl="node1" presStyleIdx="5" presStyleCnt="6" custLinFactX="-6120" custLinFactNeighborX="-100000" custLinFactNeighborY="1427">
        <dgm:presLayoutVars>
          <dgm:bulletEnabled val="1"/>
        </dgm:presLayoutVars>
      </dgm:prSet>
      <dgm:spPr/>
    </dgm:pt>
  </dgm:ptLst>
  <dgm:cxnLst>
    <dgm:cxn modelId="{D1817110-3F61-4A20-9A16-AF63F163D5AE}" srcId="{3F0DB042-58BB-4492-BC68-C4BFF8B818DF}" destId="{6AA2AD76-4730-460B-AB23-1963F4009BDF}" srcOrd="5" destOrd="0" parTransId="{F2F3600E-7F66-4EEC-88CC-4D30F0940EA8}" sibTransId="{C6288D7B-C09E-4CB1-B5CB-74DE6C7341F6}"/>
    <dgm:cxn modelId="{4D10F71B-4C86-4DB6-95FD-25100C644C2D}" srcId="{3F0DB042-58BB-4492-BC68-C4BFF8B818DF}" destId="{6C55E4D1-BF73-46F4-A243-D00E017A021A}" srcOrd="3" destOrd="0" parTransId="{5F6F6806-356E-4320-A3D5-26F53C84F15D}" sibTransId="{86DCBA0D-7C02-405F-8A21-F6F1C0D81CAB}"/>
    <dgm:cxn modelId="{EC303C1E-9E71-4778-9429-3E5765E76435}" srcId="{3F0DB042-58BB-4492-BC68-C4BFF8B818DF}" destId="{386EB70F-EC5B-4E7E-81E5-EA4431792588}" srcOrd="4" destOrd="0" parTransId="{3EBB4FBD-E356-406C-85AB-807708DA6577}" sibTransId="{2955EDE3-BB30-4CA7-AF9B-C576C4E71A10}"/>
    <dgm:cxn modelId="{BB990668-0081-415A-88B3-0D5E9CFB3907}" type="presOf" srcId="{6AA2AD76-4730-460B-AB23-1963F4009BDF}" destId="{45B80315-6C77-40E2-872A-111BE7CC6589}" srcOrd="0" destOrd="0" presId="urn:microsoft.com/office/officeart/2005/8/layout/default"/>
    <dgm:cxn modelId="{FFFC476E-B657-44C6-93CA-3C0796D59A7D}" srcId="{3F0DB042-58BB-4492-BC68-C4BFF8B818DF}" destId="{1B2F8625-A806-4125-90F7-896BF1865F84}" srcOrd="2" destOrd="0" parTransId="{1714AEB9-5554-48B0-A5DA-F64E06C20E65}" sibTransId="{87C7868A-C0BC-4AB4-B9E8-5B708D625118}"/>
    <dgm:cxn modelId="{65E09974-E85D-4546-A786-B5B2578D42BC}" type="presOf" srcId="{BA08E30A-42A8-4538-8232-AAFB591B0B71}" destId="{D1D1EAA9-E5BF-4670-BF29-AA348DEF43FF}" srcOrd="0" destOrd="0" presId="urn:microsoft.com/office/officeart/2005/8/layout/default"/>
    <dgm:cxn modelId="{19F45976-D287-4A56-AB04-FC5AD58D4736}" type="presOf" srcId="{54EADCD7-0B30-46FD-A307-1BFABCB922FE}" destId="{12E94819-765A-488D-ACBC-E1654C150E77}" srcOrd="0" destOrd="0" presId="urn:microsoft.com/office/officeart/2005/8/layout/default"/>
    <dgm:cxn modelId="{6C5DBC57-4803-4AA2-A8D1-AD9F0DCB22AF}" srcId="{3F0DB042-58BB-4492-BC68-C4BFF8B818DF}" destId="{BA08E30A-42A8-4538-8232-AAFB591B0B71}" srcOrd="1" destOrd="0" parTransId="{D14FA3F0-412A-47E2-8731-B23C61ADBC82}" sibTransId="{147A5C8B-7020-4C15-9F9A-9178EADA51AE}"/>
    <dgm:cxn modelId="{F9154558-2297-47B7-B4A8-9853FEE0C3B1}" srcId="{3F0DB042-58BB-4492-BC68-C4BFF8B818DF}" destId="{54EADCD7-0B30-46FD-A307-1BFABCB922FE}" srcOrd="0" destOrd="0" parTransId="{EB9983ED-AB64-409A-B047-F78EDEA19B67}" sibTransId="{2EA20C37-DA0C-46E4-80CE-4AFFD17F4FB8}"/>
    <dgm:cxn modelId="{7E316B83-E6A9-40DE-A7E8-56F50E5AE22E}" type="presOf" srcId="{386EB70F-EC5B-4E7E-81E5-EA4431792588}" destId="{2050016B-3562-4230-BB2C-F55A615BE870}" srcOrd="0" destOrd="0" presId="urn:microsoft.com/office/officeart/2005/8/layout/default"/>
    <dgm:cxn modelId="{AD6DA9A7-313D-455B-AAF6-5DAD9BFEE981}" type="presOf" srcId="{1B2F8625-A806-4125-90F7-896BF1865F84}" destId="{DA287120-652E-40D7-9FE5-6385BFCD0233}" srcOrd="0" destOrd="0" presId="urn:microsoft.com/office/officeart/2005/8/layout/default"/>
    <dgm:cxn modelId="{1BE082B4-0F7A-47ED-AAEA-757D47BF7233}" type="presOf" srcId="{6C55E4D1-BF73-46F4-A243-D00E017A021A}" destId="{CCCDAD72-B5A2-4A9C-BD72-D3699EA9C9A0}" srcOrd="0" destOrd="0" presId="urn:microsoft.com/office/officeart/2005/8/layout/default"/>
    <dgm:cxn modelId="{8F18FBC9-5209-45B7-AC34-9C46F8F2FE8B}" type="presOf" srcId="{3F0DB042-58BB-4492-BC68-C4BFF8B818DF}" destId="{F6D47395-73D2-4C91-8558-5D5040B6FA4E}" srcOrd="0" destOrd="0" presId="urn:microsoft.com/office/officeart/2005/8/layout/default"/>
    <dgm:cxn modelId="{53123245-0456-4DAF-9590-13D99378905E}" type="presParOf" srcId="{F6D47395-73D2-4C91-8558-5D5040B6FA4E}" destId="{12E94819-765A-488D-ACBC-E1654C150E77}" srcOrd="0" destOrd="0" presId="urn:microsoft.com/office/officeart/2005/8/layout/default"/>
    <dgm:cxn modelId="{CECD2FA3-E3D7-4C63-BD6B-33C06601A236}" type="presParOf" srcId="{F6D47395-73D2-4C91-8558-5D5040B6FA4E}" destId="{794699FA-458B-46CB-A627-B2A29529E148}" srcOrd="1" destOrd="0" presId="urn:microsoft.com/office/officeart/2005/8/layout/default"/>
    <dgm:cxn modelId="{F25CB510-EBCD-4FB4-A3A7-1495DB861C1A}" type="presParOf" srcId="{F6D47395-73D2-4C91-8558-5D5040B6FA4E}" destId="{D1D1EAA9-E5BF-4670-BF29-AA348DEF43FF}" srcOrd="2" destOrd="0" presId="urn:microsoft.com/office/officeart/2005/8/layout/default"/>
    <dgm:cxn modelId="{11B17600-DB0F-47A9-9A1C-387E9198B197}" type="presParOf" srcId="{F6D47395-73D2-4C91-8558-5D5040B6FA4E}" destId="{0F0B107B-D3F7-47BF-882A-F0712E30180E}" srcOrd="3" destOrd="0" presId="urn:microsoft.com/office/officeart/2005/8/layout/default"/>
    <dgm:cxn modelId="{EEC7CAC5-EB8B-43D9-98AF-A7E9A2496289}" type="presParOf" srcId="{F6D47395-73D2-4C91-8558-5D5040B6FA4E}" destId="{DA287120-652E-40D7-9FE5-6385BFCD0233}" srcOrd="4" destOrd="0" presId="urn:microsoft.com/office/officeart/2005/8/layout/default"/>
    <dgm:cxn modelId="{241F9528-8E46-49DC-8360-4CD6E69C289C}" type="presParOf" srcId="{F6D47395-73D2-4C91-8558-5D5040B6FA4E}" destId="{A23DC505-AD80-4A6E-ADAB-6DA78F7878BE}" srcOrd="5" destOrd="0" presId="urn:microsoft.com/office/officeart/2005/8/layout/default"/>
    <dgm:cxn modelId="{A6BEB4A1-D6F8-4504-9ADD-EFA7C24C950A}" type="presParOf" srcId="{F6D47395-73D2-4C91-8558-5D5040B6FA4E}" destId="{CCCDAD72-B5A2-4A9C-BD72-D3699EA9C9A0}" srcOrd="6" destOrd="0" presId="urn:microsoft.com/office/officeart/2005/8/layout/default"/>
    <dgm:cxn modelId="{9115D8DC-4A61-4427-B061-220110281166}" type="presParOf" srcId="{F6D47395-73D2-4C91-8558-5D5040B6FA4E}" destId="{9C142CBB-0670-4791-9C30-C6A961A55534}" srcOrd="7" destOrd="0" presId="urn:microsoft.com/office/officeart/2005/8/layout/default"/>
    <dgm:cxn modelId="{DB8791AB-6AE8-40BB-B800-D4882A5134A7}" type="presParOf" srcId="{F6D47395-73D2-4C91-8558-5D5040B6FA4E}" destId="{2050016B-3562-4230-BB2C-F55A615BE870}" srcOrd="8" destOrd="0" presId="urn:microsoft.com/office/officeart/2005/8/layout/default"/>
    <dgm:cxn modelId="{E327E4E0-23DC-4461-906C-9BC2F497D341}" type="presParOf" srcId="{F6D47395-73D2-4C91-8558-5D5040B6FA4E}" destId="{D4ECC6E8-BE77-4A76-9658-987EEAAE7F9F}" srcOrd="9" destOrd="0" presId="urn:microsoft.com/office/officeart/2005/8/layout/default"/>
    <dgm:cxn modelId="{F1BE58AA-103B-4F64-A985-B2FB49F52885}" type="presParOf" srcId="{F6D47395-73D2-4C91-8558-5D5040B6FA4E}" destId="{45B80315-6C77-40E2-872A-111BE7CC658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94819-765A-488D-ACBC-E1654C150E77}">
      <dsp:nvSpPr>
        <dsp:cNvPr id="0" name=""/>
        <dsp:cNvSpPr/>
      </dsp:nvSpPr>
      <dsp:spPr>
        <a:xfrm>
          <a:off x="0" y="0"/>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to advance warning systems?</a:t>
          </a:r>
          <a:endParaRPr lang="en-ID" sz="2900" kern="1200" dirty="0"/>
        </a:p>
      </dsp:txBody>
      <dsp:txXfrm>
        <a:off x="0" y="0"/>
        <a:ext cx="3044527" cy="1826716"/>
      </dsp:txXfrm>
    </dsp:sp>
    <dsp:sp modelId="{D1D1EAA9-E5BF-4670-BF29-AA348DEF43FF}">
      <dsp:nvSpPr>
        <dsp:cNvPr id="0" name=""/>
        <dsp:cNvSpPr/>
      </dsp:nvSpPr>
      <dsp:spPr>
        <a:xfrm>
          <a:off x="3488053" y="0"/>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can better data drive smarter decision?</a:t>
          </a:r>
          <a:endParaRPr lang="en-ID" sz="2900" kern="1200" dirty="0"/>
        </a:p>
      </dsp:txBody>
      <dsp:txXfrm>
        <a:off x="3488053" y="0"/>
        <a:ext cx="3044527" cy="1826716"/>
      </dsp:txXfrm>
    </dsp:sp>
    <dsp:sp modelId="{DA287120-652E-40D7-9FE5-6385BFCD0233}">
      <dsp:nvSpPr>
        <dsp:cNvPr id="0" name=""/>
        <dsp:cNvSpPr/>
      </dsp:nvSpPr>
      <dsp:spPr>
        <a:xfrm>
          <a:off x="6697959" y="2077"/>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to enhance communication and trust? </a:t>
          </a:r>
          <a:endParaRPr lang="en-ID" sz="2900" kern="1200" dirty="0"/>
        </a:p>
      </dsp:txBody>
      <dsp:txXfrm>
        <a:off x="6697959" y="2077"/>
        <a:ext cx="3044527" cy="1826716"/>
      </dsp:txXfrm>
    </dsp:sp>
    <dsp:sp modelId="{CCCDAD72-B5A2-4A9C-BD72-D3699EA9C9A0}">
      <dsp:nvSpPr>
        <dsp:cNvPr id="0" name=""/>
        <dsp:cNvSpPr/>
      </dsp:nvSpPr>
      <dsp:spPr>
        <a:xfrm>
          <a:off x="0" y="2164258"/>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to improve health equity?</a:t>
          </a:r>
          <a:endParaRPr lang="en-ID" sz="2900" kern="1200" dirty="0"/>
        </a:p>
      </dsp:txBody>
      <dsp:txXfrm>
        <a:off x="0" y="2164258"/>
        <a:ext cx="3044527" cy="1826716"/>
      </dsp:txXfrm>
    </dsp:sp>
    <dsp:sp modelId="{2050016B-3562-4230-BB2C-F55A615BE870}">
      <dsp:nvSpPr>
        <dsp:cNvPr id="0" name=""/>
        <dsp:cNvSpPr/>
      </dsp:nvSpPr>
      <dsp:spPr>
        <a:xfrm>
          <a:off x="6697807" y="2164258"/>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to ensure access to vaccines, medicines &amp; commodities?</a:t>
          </a:r>
          <a:endParaRPr lang="en-ID" sz="2900" kern="1200" dirty="0"/>
        </a:p>
      </dsp:txBody>
      <dsp:txXfrm>
        <a:off x="6697807" y="2164258"/>
        <a:ext cx="3044527" cy="1826716"/>
      </dsp:txXfrm>
    </dsp:sp>
    <dsp:sp modelId="{45B80315-6C77-40E2-872A-111BE7CC6589}">
      <dsp:nvSpPr>
        <dsp:cNvPr id="0" name=""/>
        <dsp:cNvSpPr/>
      </dsp:nvSpPr>
      <dsp:spPr>
        <a:xfrm>
          <a:off x="3467107" y="2164258"/>
          <a:ext cx="3044527" cy="1826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strengthen healthcare capacity?</a:t>
          </a:r>
          <a:endParaRPr lang="en-ID" sz="2900" kern="1200" dirty="0"/>
        </a:p>
      </dsp:txBody>
      <dsp:txXfrm>
        <a:off x="3467107" y="2164258"/>
        <a:ext cx="3044527" cy="18267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95FD8-2CAD-4621-9DB1-7CA1D1BA3A1C}" type="datetimeFigureOut">
              <a:rPr lang="en-ID" smtClean="0"/>
              <a:t>23/06/2022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D12E1-6A71-48C3-AF13-8103D1CA5EDB}" type="slidenum">
              <a:rPr lang="en-ID" smtClean="0"/>
              <a:t>‹#›</a:t>
            </a:fld>
            <a:endParaRPr lang="en-ID"/>
          </a:p>
        </p:txBody>
      </p:sp>
    </p:spTree>
    <p:extLst>
      <p:ext uri="{BB962C8B-B14F-4D97-AF65-F5344CB8AC3E}">
        <p14:creationId xmlns:p14="http://schemas.microsoft.com/office/powerpoint/2010/main" val="285693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08.xml"/><Relationship Id="rId4" Type="http://schemas.openxmlformats.org/officeDocument/2006/relationships/image" Target="../media/image5.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109.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1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14.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15.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16.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17.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118.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19.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120.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129.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130.xml"/><Relationship Id="rId4" Type="http://schemas.openxmlformats.org/officeDocument/2006/relationships/image" Target="../media/image5.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131.xml"/><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134.xml"/><Relationship Id="rId4" Type="http://schemas.openxmlformats.org/officeDocument/2006/relationships/image" Target="../media/image5.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135.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136.xml"/><Relationship Id="rId4" Type="http://schemas.openxmlformats.org/officeDocument/2006/relationships/image" Target="../media/image5.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30.bin"/><Relationship Id="rId7"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3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138.xml"/><Relationship Id="rId4" Type="http://schemas.openxmlformats.org/officeDocument/2006/relationships/image" Target="../media/image5.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139.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emf"/></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5.emf"/><Relationship Id="rId4" Type="http://schemas.openxmlformats.org/officeDocument/2006/relationships/oleObject" Target="../embeddings/oleObject3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148.xml"/><Relationship Id="rId4" Type="http://schemas.openxmlformats.org/officeDocument/2006/relationships/image" Target="../media/image5.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149.xml"/><Relationship Id="rId4" Type="http://schemas.openxmlformats.org/officeDocument/2006/relationships/image" Target="../media/image5.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150.xml"/><Relationship Id="rId4" Type="http://schemas.openxmlformats.org/officeDocument/2006/relationships/image" Target="../media/image5.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15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41.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42.bin"/></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157.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158.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159.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161.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162.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1.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2.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3.bin"/></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171.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172.xml"/><Relationship Id="rId4" Type="http://schemas.openxmlformats.org/officeDocument/2006/relationships/image" Target="../media/image5.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173.xml"/><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5.emf"/><Relationship Id="rId4" Type="http://schemas.openxmlformats.org/officeDocument/2006/relationships/oleObject" Target="../embeddings/oleObject57.bin"/></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176.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177.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178.xml"/><Relationship Id="rId4" Type="http://schemas.openxmlformats.org/officeDocument/2006/relationships/image" Target="../media/image5.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179.xml"/><Relationship Id="rId4" Type="http://schemas.openxmlformats.org/officeDocument/2006/relationships/image" Target="../media/image5.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8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181.xml"/><Relationship Id="rId4" Type="http://schemas.openxmlformats.org/officeDocument/2006/relationships/image" Target="../media/image5.emf"/></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4.xml"/><Relationship Id="rId1" Type="http://schemas.openxmlformats.org/officeDocument/2006/relationships/tags" Target="../tags/tag184.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185.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4.xml"/><Relationship Id="rId1" Type="http://schemas.openxmlformats.org/officeDocument/2006/relationships/tags" Target="../tags/tag186.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4.xml"/><Relationship Id="rId1" Type="http://schemas.openxmlformats.org/officeDocument/2006/relationships/tags" Target="../tags/tag189.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4.xml"/><Relationship Id="rId1" Type="http://schemas.openxmlformats.org/officeDocument/2006/relationships/tags" Target="../tags/tag19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192.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tags" Target="../tags/tag195.xml"/><Relationship Id="rId7" Type="http://schemas.openxmlformats.org/officeDocument/2006/relationships/slideMaster" Target="../slideMasters/slideMaster4.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image" Target="../media/image1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9.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0.bin"/><Relationship Id="rId7"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5.emf"/><Relationship Id="rId4" Type="http://schemas.openxmlformats.org/officeDocument/2006/relationships/oleObject" Target="../embeddings/oleObject34.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41.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42.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62.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9.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66.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0.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jpeg"/><Relationship Id="rId5" Type="http://schemas.openxmlformats.org/officeDocument/2006/relationships/image" Target="../media/image5.emf"/><Relationship Id="rId4" Type="http://schemas.openxmlformats.org/officeDocument/2006/relationships/oleObject" Target="../embeddings/oleObject53.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7.xml"/><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5.emf"/><Relationship Id="rId4" Type="http://schemas.openxmlformats.org/officeDocument/2006/relationships/oleObject" Target="../embeddings/oleObject57.bin"/></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0.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81.xml"/><Relationship Id="rId5" Type="http://schemas.openxmlformats.org/officeDocument/2006/relationships/image" Target="../media/image3.jpeg"/><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83.xml"/><Relationship Id="rId4"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8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89.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90.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94.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95.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96.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C619-3C85-F822-939C-9FBC6986E9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6179BDE5-4025-1503-0EB9-A36D3C478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598D63D8-AD4A-C66C-4218-E0841E38B6C4}"/>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75B61813-6403-125C-B4A4-0EFBC1DEBA3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1FBD389-6308-492B-8AE8-442EDEC9A3EC}"/>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204952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FFE7-6459-3799-A8CB-897BF8EB7E06}"/>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13CC777-A26B-5597-4999-1BDE957B8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672A60D-6C9D-28D9-655F-CF05238E190E}"/>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D633A605-76AE-656B-A7F3-4256C76F130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6D223C1C-6A37-D5B9-5C5D-0DC9A1AE43D7}"/>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36422402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97611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80976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64153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237815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79460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6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27766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590463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4229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630001" y="290640"/>
            <a:ext cx="6256798"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156973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9499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09832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24936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p:cNvPicPr>
            <a:picLocks noChangeAspect="1"/>
          </p:cNvPicPr>
          <p:nvPr userDrawn="1"/>
        </p:nvPicPr>
        <p:blipFill>
          <a:blip r:embed="rId5"/>
          <a:stretch>
            <a:fillRect/>
          </a:stretch>
        </p:blipFill>
        <p:spPr>
          <a:xfrm>
            <a:off x="0" y="0"/>
            <a:ext cx="12192000" cy="6858000"/>
          </a:xfrm>
          <a:prstGeom prst="rect">
            <a:avLst/>
          </a:prstGeom>
        </p:spPr>
      </p:pic>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2185722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0322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37733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317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14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29157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p:cNvPicPr>
            <a:picLocks noChangeAspect="1"/>
          </p:cNvPicPr>
          <p:nvPr userDrawn="1"/>
        </p:nvPicPr>
        <p:blipFill>
          <a:blip r:embed="rId5"/>
          <a:srcRect l="66467"/>
          <a:stretch>
            <a:fillRect/>
          </a:stretch>
        </p:blipFill>
        <p:spPr>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p:spPr>
      </p:pic>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915140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4F4307-A164-90BC-79E0-A99203E04A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11A75C58-C6C4-0348-FBBA-2F00E1047F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D509A40-0856-F5B7-672D-31E3051D4152}"/>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AEF60B63-AE6C-DEB4-4785-7B5D4BDAAA4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112875D-599C-608A-EC3C-76915308D993}"/>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2505909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8747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32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804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rcRect r="55488"/>
          <a:stretch>
            <a:fill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p:spPr>
      </p:pic>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018711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89399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630001" y="290640"/>
            <a:ext cx="467364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868320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1444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6"/>
          <a:srcRect r="47806"/>
          <a:stretch>
            <a:fill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5" name="Title 4"/>
          <p:cNvSpPr>
            <a:spLocks noGrp="1"/>
          </p:cNvSpPr>
          <p:nvPr>
            <p:ph type="title" hasCustomPrompt="1"/>
          </p:nvPr>
        </p:nvSpPr>
        <p:spPr>
          <a:xfrm>
            <a:off x="630001" y="290640"/>
            <a:ext cx="467364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179590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34196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itle 4"/>
          <p:cNvSpPr>
            <a:spLocks noGrp="1"/>
          </p:cNvSpPr>
          <p:nvPr>
            <p:ph type="title" hasCustomPrompt="1"/>
          </p:nvPr>
        </p:nvSpPr>
        <p:spPr>
          <a:xfrm>
            <a:off x="630001" y="290640"/>
            <a:ext cx="62567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95911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974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6"/>
          <a:srcRect r="30723"/>
          <a:stretch>
            <a:fill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Title 4"/>
          <p:cNvSpPr>
            <a:spLocks noGrp="1"/>
          </p:cNvSpPr>
          <p:nvPr>
            <p:ph type="title" hasCustomPrompt="1"/>
          </p:nvPr>
        </p:nvSpPr>
        <p:spPr>
          <a:xfrm>
            <a:off x="630001" y="290640"/>
            <a:ext cx="62567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65087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174061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594850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1752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374334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542202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a:blip r:embed="rId5"/>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232400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1018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itle 4"/>
          <p:cNvSpPr>
            <a:spLocks noGrp="1"/>
          </p:cNvSpPr>
          <p:nvPr>
            <p:ph type="title" hasCustomPrompt="1"/>
          </p:nvPr>
        </p:nvSpPr>
        <p:spPr>
          <a:xfrm>
            <a:off x="630000" y="29064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89244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7514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A54E4C9-163B-4A42-BE55-CADAC3E83523}"/>
              </a:ext>
            </a:extLst>
          </p:cNvPr>
          <p:cNvPicPr>
            <a:picLocks noChangeAspect="1"/>
          </p:cNvPicPr>
          <p:nvPr userDrawn="1"/>
        </p:nvPicPr>
        <p:blipFill rotWithShape="1">
          <a:blip r:embed="rId5"/>
          <a:srcRect b="35741"/>
          <a:stretch/>
        </p:blipFill>
        <p:spPr>
          <a:xfrm>
            <a:off x="0" y="0"/>
            <a:ext cx="12192000" cy="4406900"/>
          </a:xfrm>
          <a:prstGeom prst="rect">
            <a:avLst/>
          </a:prstGeom>
        </p:spPr>
      </p:pic>
      <p:sp>
        <p:nvSpPr>
          <p:cNvPr id="19" name="Text Placeholder 5"/>
          <p:cNvSpPr>
            <a:spLocks noGrp="1"/>
          </p:cNvSpPr>
          <p:nvPr>
            <p:ph type="body" sz="quarter" idx="10" hasCustomPrompt="1"/>
          </p:nvPr>
        </p:nvSpPr>
        <p:spPr>
          <a:xfrm>
            <a:off x="5651500" y="4953001"/>
            <a:ext cx="5969002" cy="730010"/>
          </a:xfrm>
        </p:spPr>
        <p:txBody>
          <a:bodyPr lIns="91440" tIns="45720" rIns="91440" bIns="45720"/>
          <a:lstStyle>
            <a:lvl1pPr algn="r">
              <a:lnSpc>
                <a:spcPct val="100000"/>
              </a:lnSpc>
              <a:defRPr sz="4800" baseline="0">
                <a:solidFill>
                  <a:srgbClr val="002060"/>
                </a:solidFill>
                <a:latin typeface="+mn-lt"/>
                <a:ea typeface="+mn-ea"/>
                <a:cs typeface="+mn-cs"/>
              </a:defRPr>
            </a:lvl1pPr>
          </a:lstStyle>
          <a:p>
            <a:pPr lvl="0"/>
            <a:r>
              <a:rPr lang="en-US"/>
              <a:t>Presentation Title</a:t>
            </a:r>
          </a:p>
        </p:txBody>
      </p:sp>
      <p:sp>
        <p:nvSpPr>
          <p:cNvPr id="21" name="Text Placeholder 5"/>
          <p:cNvSpPr>
            <a:spLocks noGrp="1"/>
          </p:cNvSpPr>
          <p:nvPr>
            <p:ph type="body" sz="quarter" idx="11" hasCustomPrompt="1"/>
          </p:nvPr>
        </p:nvSpPr>
        <p:spPr>
          <a:xfrm>
            <a:off x="5651500" y="5683011"/>
            <a:ext cx="5969002" cy="703501"/>
          </a:xfrm>
        </p:spPr>
        <p:txBody>
          <a:bodyPr lIns="91440" tIns="45720" rIns="91440" bIns="45720"/>
          <a:lstStyle>
            <a:lvl1pPr algn="r">
              <a:lnSpc>
                <a:spcPct val="100000"/>
              </a:lnSpc>
              <a:defRPr sz="4800" baseline="0">
                <a:solidFill>
                  <a:srgbClr val="31859C"/>
                </a:solidFill>
                <a:latin typeface="+mn-lt"/>
                <a:ea typeface="+mn-ea"/>
                <a:cs typeface="+mn-cs"/>
              </a:defRPr>
            </a:lvl1pPr>
          </a:lstStyle>
          <a:p>
            <a:pPr lvl="0"/>
            <a:r>
              <a:rPr lang="en-US" dirty="0"/>
              <a:t>Subtitle</a:t>
            </a:r>
          </a:p>
        </p:txBody>
      </p:sp>
      <p:pic>
        <p:nvPicPr>
          <p:cNvPr id="9" name="Picture 28" descr="World Health Organization Logo, history, meaning, symbol, PNG">
            <a:extLst>
              <a:ext uri="{FF2B5EF4-FFF2-40B4-BE49-F238E27FC236}">
                <a16:creationId xmlns:a16="http://schemas.microsoft.com/office/drawing/2014/main" id="{0EE44C5B-9552-40C7-B7D4-B1997659BED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412041" y="5959310"/>
            <a:ext cx="1374814" cy="49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88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11241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928617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8992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613219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5945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78842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586546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872050-5DAA-4A10-BAEF-D751D8FE883E}"/>
              </a:ext>
            </a:extLst>
          </p:cNvPr>
          <p:cNvSpPr txBox="1"/>
          <p:nvPr userDrawn="1"/>
        </p:nvSpPr>
        <p:spPr>
          <a:xfrm>
            <a:off x="1016059" y="4840064"/>
            <a:ext cx="2412862" cy="400110"/>
          </a:xfrm>
          <a:prstGeom prst="rect">
            <a:avLst/>
          </a:prstGeom>
          <a:noFill/>
        </p:spPr>
        <p:txBody>
          <a:bodyPr wrap="square" rtlCol="0">
            <a:spAutoFit/>
          </a:bodyPr>
          <a:lstStyle/>
          <a:p>
            <a:pPr algn="ctr"/>
            <a:r>
              <a:rPr lang="en-US" sz="2000" dirty="0">
                <a:latin typeface="+mn-lt"/>
                <a:ea typeface="+mn-ea"/>
                <a:cs typeface="+mn-cs"/>
              </a:rPr>
              <a:t>WorldBankSouthAsia</a:t>
            </a:r>
            <a:endParaRPr lang="en-GB" sz="2000" dirty="0">
              <a:latin typeface="+mn-lt"/>
              <a:ea typeface="+mn-ea"/>
              <a:cs typeface="+mn-cs"/>
            </a:endParaRPr>
          </a:p>
        </p:txBody>
      </p:sp>
      <p:pic>
        <p:nvPicPr>
          <p:cNvPr id="9" name="Picture 2" descr="Image result for facebook twitter logos">
            <a:extLst>
              <a:ext uri="{FF2B5EF4-FFF2-40B4-BE49-F238E27FC236}">
                <a16:creationId xmlns:a16="http://schemas.microsoft.com/office/drawing/2014/main" id="{DF55F085-246E-42BD-886B-95508549C78B}"/>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75117"/>
          <a:stretch/>
        </p:blipFill>
        <p:spPr bwMode="auto">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cebook twitter logos">
            <a:extLst>
              <a:ext uri="{FF2B5EF4-FFF2-40B4-BE49-F238E27FC236}">
                <a16:creationId xmlns:a16="http://schemas.microsoft.com/office/drawing/2014/main" id="{2FD32730-D6ED-4E10-BED1-AA467DCB219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9770" r="22830"/>
          <a:stretch/>
        </p:blipFill>
        <p:spPr bwMode="auto">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
            <a:extLst>
              <a:ext uri="{FF2B5EF4-FFF2-40B4-BE49-F238E27FC236}">
                <a16:creationId xmlns:a16="http://schemas.microsoft.com/office/drawing/2014/main" id="{F90B1868-C452-48C1-BE56-1C5D18AEBB2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D147D0-1376-4CB0-95B9-C4FBBCCEB9C4}"/>
              </a:ext>
            </a:extLst>
          </p:cNvPr>
          <p:cNvSpPr txBox="1"/>
          <p:nvPr userDrawn="1"/>
        </p:nvSpPr>
        <p:spPr>
          <a:xfrm>
            <a:off x="825570" y="5538565"/>
            <a:ext cx="2412862" cy="400110"/>
          </a:xfrm>
          <a:prstGeom prst="rect">
            <a:avLst/>
          </a:prstGeom>
          <a:noFill/>
        </p:spPr>
        <p:txBody>
          <a:bodyPr wrap="square" rtlCol="0">
            <a:spAutoFit/>
          </a:bodyPr>
          <a:lstStyle/>
          <a:p>
            <a:pPr algn="ctr"/>
            <a:r>
              <a:rPr lang="en-US" sz="2000" dirty="0">
                <a:latin typeface="+mn-lt"/>
                <a:ea typeface="+mn-ea"/>
                <a:cs typeface="+mn-cs"/>
              </a:rPr>
              <a:t>WorldBankSasia</a:t>
            </a:r>
            <a:endParaRPr lang="en-GB" sz="2000" dirty="0">
              <a:latin typeface="+mn-lt"/>
              <a:ea typeface="+mn-ea"/>
              <a:cs typeface="+mn-cs"/>
            </a:endParaRPr>
          </a:p>
        </p:txBody>
      </p:sp>
      <p:sp>
        <p:nvSpPr>
          <p:cNvPr id="15" name="TextBox 14">
            <a:extLst>
              <a:ext uri="{FF2B5EF4-FFF2-40B4-BE49-F238E27FC236}">
                <a16:creationId xmlns:a16="http://schemas.microsoft.com/office/drawing/2014/main" id="{3040831E-35ED-43C6-821C-71CF93C51349}"/>
              </a:ext>
            </a:extLst>
          </p:cNvPr>
          <p:cNvSpPr txBox="1"/>
          <p:nvPr userDrawn="1"/>
        </p:nvSpPr>
        <p:spPr>
          <a:xfrm>
            <a:off x="952563" y="6203369"/>
            <a:ext cx="2412862" cy="400110"/>
          </a:xfrm>
          <a:prstGeom prst="rect">
            <a:avLst/>
          </a:prstGeom>
          <a:noFill/>
        </p:spPr>
        <p:txBody>
          <a:bodyPr wrap="square" rtlCol="0">
            <a:spAutoFit/>
          </a:bodyPr>
          <a:lstStyle/>
          <a:p>
            <a:pPr algn="ctr"/>
            <a:r>
              <a:rPr lang="en-US" sz="2000" dirty="0">
                <a:latin typeface="+mn-lt"/>
                <a:ea typeface="+mn-ea"/>
                <a:cs typeface="+mn-cs"/>
              </a:rPr>
              <a:t>worldbank.org/sar</a:t>
            </a:r>
            <a:endParaRPr lang="en-GB" sz="2000" dirty="0">
              <a:latin typeface="+mn-lt"/>
              <a:ea typeface="+mn-ea"/>
              <a:cs typeface="+mn-cs"/>
            </a:endParaRPr>
          </a:p>
        </p:txBody>
      </p:sp>
    </p:spTree>
    <p:extLst>
      <p:ext uri="{BB962C8B-B14F-4D97-AF65-F5344CB8AC3E}">
        <p14:creationId xmlns:p14="http://schemas.microsoft.com/office/powerpoint/2010/main" val="2152062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13040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230457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31837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 Placeholder 5"/>
          <p:cNvSpPr>
            <a:spLocks noGrp="1"/>
          </p:cNvSpPr>
          <p:nvPr>
            <p:ph type="body" sz="quarter" idx="10" hasCustomPrompt="1"/>
          </p:nvPr>
        </p:nvSpPr>
        <p:spPr>
          <a:xfrm>
            <a:off x="5651500" y="4953001"/>
            <a:ext cx="5969002" cy="730010"/>
          </a:xfrm>
        </p:spPr>
        <p:txBody>
          <a:bodyPr lIns="91440" tIns="45720" rIns="91440" bIns="45720"/>
          <a:lstStyle>
            <a:lvl1pPr algn="r">
              <a:lnSpc>
                <a:spcPct val="100000"/>
              </a:lnSpc>
              <a:defRPr sz="4800" baseline="0">
                <a:solidFill>
                  <a:srgbClr val="002060"/>
                </a:solidFill>
                <a:latin typeface="+mn-lt"/>
                <a:ea typeface="+mn-ea"/>
                <a:cs typeface="+mn-cs"/>
              </a:defRPr>
            </a:lvl1pPr>
          </a:lstStyle>
          <a:p>
            <a:pPr lvl="0"/>
            <a:r>
              <a:rPr lang="en-US"/>
              <a:t>Presentation Title</a:t>
            </a:r>
          </a:p>
        </p:txBody>
      </p:sp>
      <p:sp>
        <p:nvSpPr>
          <p:cNvPr id="20" name="Text Placeholder 5"/>
          <p:cNvSpPr>
            <a:spLocks noGrp="1"/>
          </p:cNvSpPr>
          <p:nvPr>
            <p:ph type="body" sz="quarter" idx="11" hasCustomPrompt="1"/>
          </p:nvPr>
        </p:nvSpPr>
        <p:spPr>
          <a:xfrm>
            <a:off x="5651500" y="5683011"/>
            <a:ext cx="5969002" cy="703501"/>
          </a:xfrm>
        </p:spPr>
        <p:txBody>
          <a:bodyPr lIns="91440" tIns="45720" rIns="91440" bIns="45720"/>
          <a:lstStyle>
            <a:lvl1pPr algn="r">
              <a:lnSpc>
                <a:spcPct val="100000"/>
              </a:lnSpc>
              <a:defRPr sz="4800" baseline="0">
                <a:solidFill>
                  <a:srgbClr val="31859C"/>
                </a:solidFill>
                <a:latin typeface="+mn-lt"/>
                <a:ea typeface="+mn-ea"/>
                <a:cs typeface="+mn-cs"/>
              </a:defRPr>
            </a:lvl1pPr>
          </a:lstStyle>
          <a:p>
            <a:pPr lvl="0"/>
            <a:r>
              <a:rPr lang="en-US"/>
              <a:t>Subtitle</a:t>
            </a:r>
          </a:p>
        </p:txBody>
      </p:sp>
      <p:pic>
        <p:nvPicPr>
          <p:cNvPr id="7" name="Picture 6">
            <a:extLst>
              <a:ext uri="{FF2B5EF4-FFF2-40B4-BE49-F238E27FC236}">
                <a16:creationId xmlns:a16="http://schemas.microsoft.com/office/drawing/2014/main" id="{CB3B821B-EF6F-4478-8C4B-ECAAA4137178}"/>
              </a:ext>
            </a:extLst>
          </p:cNvPr>
          <p:cNvPicPr>
            <a:picLocks noChangeAspect="1"/>
          </p:cNvPicPr>
          <p:nvPr userDrawn="1"/>
        </p:nvPicPr>
        <p:blipFill rotWithShape="1">
          <a:blip r:embed="rId5">
            <a:clrChange>
              <a:clrFrom>
                <a:srgbClr val="FFFFFF"/>
              </a:clrFrom>
              <a:clrTo>
                <a:srgbClr val="FFFFFF">
                  <a:alpha val="0"/>
                </a:srgbClr>
              </a:clrTo>
            </a:clrChange>
          </a:blip>
          <a:srcRect l="3997" t="7917" r="4277" b="13511"/>
          <a:stretch/>
        </p:blipFill>
        <p:spPr>
          <a:xfrm>
            <a:off x="863600" y="4589897"/>
            <a:ext cx="2330448" cy="949442"/>
          </a:xfrm>
          <a:prstGeom prst="rect">
            <a:avLst/>
          </a:prstGeom>
        </p:spPr>
      </p:pic>
      <p:pic>
        <p:nvPicPr>
          <p:cNvPr id="8" name="Picture 28" descr="World Health Organization Logo, history, meaning, symbol, PNG">
            <a:extLst>
              <a:ext uri="{FF2B5EF4-FFF2-40B4-BE49-F238E27FC236}">
                <a16:creationId xmlns:a16="http://schemas.microsoft.com/office/drawing/2014/main" id="{D5D4C2A9-83D1-4446-848F-1A8FE5688E6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50CC92-D6CB-47B3-82FF-04911FF17B98}"/>
              </a:ext>
            </a:extLst>
          </p:cNvPr>
          <p:cNvPicPr>
            <a:picLocks noChangeAspect="1"/>
          </p:cNvPicPr>
          <p:nvPr userDrawn="1"/>
        </p:nvPicPr>
        <p:blipFill rotWithShape="1">
          <a:blip r:embed="rId7"/>
          <a:srcRect b="35741"/>
          <a:stretch/>
        </p:blipFill>
        <p:spPr>
          <a:xfrm>
            <a:off x="0" y="0"/>
            <a:ext cx="12192000" cy="4406900"/>
          </a:xfrm>
          <a:prstGeom prst="rect">
            <a:avLst/>
          </a:prstGeom>
        </p:spPr>
      </p:pic>
    </p:spTree>
    <p:extLst>
      <p:ext uri="{BB962C8B-B14F-4D97-AF65-F5344CB8AC3E}">
        <p14:creationId xmlns:p14="http://schemas.microsoft.com/office/powerpoint/2010/main" val="216571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9983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06312A8-FDCA-48F9-B203-D1FF5073ED03}"/>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7"/>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pic>
        <p:nvPicPr>
          <p:cNvPr id="9" name="Picture 28" descr="World Health Organization Logo, history, meaning, symbol, PNG">
            <a:extLst>
              <a:ext uri="{FF2B5EF4-FFF2-40B4-BE49-F238E27FC236}">
                <a16:creationId xmlns:a16="http://schemas.microsoft.com/office/drawing/2014/main" id="{CE87484C-97AE-4FDE-A8B3-78DFE2F1F9B7}"/>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10887891" y="278420"/>
            <a:ext cx="873074" cy="31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47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50632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06312A8-FDCA-48F9-B203-D1FF5073ED03}"/>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7">
            <a:extLst>
              <a:ext uri="{FF2B5EF4-FFF2-40B4-BE49-F238E27FC236}">
                <a16:creationId xmlns:a16="http://schemas.microsoft.com/office/drawing/2014/main" id="{79C1082A-EE37-458E-A83A-674010309098}"/>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2640612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6753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817B73C-679F-437E-8BDC-07741BC0DCEF}"/>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8" name="Picture 28" descr="World Health Organization Logo, history, meaning, symbol, PNG">
            <a:extLst>
              <a:ext uri="{FF2B5EF4-FFF2-40B4-BE49-F238E27FC236}">
                <a16:creationId xmlns:a16="http://schemas.microsoft.com/office/drawing/2014/main" id="{84888996-F3F2-47F5-98B8-340CCF349A4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10959088" y="145026"/>
            <a:ext cx="873074" cy="311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4B8BFC0B-0227-4CBC-83C9-8E7C915B167F}"/>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2217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69812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817B73C-679F-437E-8BDC-07741BC0DCEF}"/>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7">
            <a:extLst>
              <a:ext uri="{FF2B5EF4-FFF2-40B4-BE49-F238E27FC236}">
                <a16:creationId xmlns:a16="http://schemas.microsoft.com/office/drawing/2014/main" id="{1347747A-16F5-40F6-A7F8-626D8EF95DB8}"/>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582764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57998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5844440-ED5B-449E-832D-8579EB1FDBA4}"/>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5" name="Title 4"/>
          <p:cNvSpPr>
            <a:spLocks noGrp="1"/>
          </p:cNvSpPr>
          <p:nvPr>
            <p:ph type="title" hasCustomPrompt="1"/>
          </p:nvPr>
        </p:nvSpPr>
        <p:spPr>
          <a:xfrm>
            <a:off x="630001" y="290640"/>
            <a:ext cx="1093334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28" descr="World Health Organization Logo, history, meaning, symbol, PNG">
            <a:extLst>
              <a:ext uri="{FF2B5EF4-FFF2-40B4-BE49-F238E27FC236}">
                <a16:creationId xmlns:a16="http://schemas.microsoft.com/office/drawing/2014/main" id="{CB844BCC-B46D-4BB4-8288-A3B77FF48FA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9479280" y="6245003"/>
            <a:ext cx="1546703" cy="55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101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01690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68462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51876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365233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83439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974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53173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1907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69297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3" name="Title 7"/>
          <p:cNvSpPr>
            <a:spLocks noGrp="1"/>
          </p:cNvSpPr>
          <p:nvPr>
            <p:ph type="title" hasCustomPrompt="1"/>
          </p:nvPr>
        </p:nvSpPr>
        <p:spPr>
          <a:xfrm>
            <a:off x="629325" y="290640"/>
            <a:ext cx="6277204"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05212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35213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Title 7"/>
          <p:cNvSpPr>
            <a:spLocks noGrp="1"/>
          </p:cNvSpPr>
          <p:nvPr>
            <p:ph type="title" hasCustomPrompt="1"/>
          </p:nvPr>
        </p:nvSpPr>
        <p:spPr>
          <a:xfrm>
            <a:off x="629325" y="290640"/>
            <a:ext cx="8102259"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070223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67834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490900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70725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792638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98817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75227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48812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4" name="Picture 13"/>
          <p:cNvPicPr>
            <a:picLocks noChangeAspect="1"/>
          </p:cNvPicPr>
          <p:nvPr userDrawn="1"/>
        </p:nvPicPr>
        <p:blipFill>
          <a:blip r:embed="rId5"/>
          <a:stretch>
            <a:fillRect/>
          </a:stretch>
        </p:blipFill>
        <p:spPr>
          <a:xfrm>
            <a:off x="0" y="0"/>
            <a:ext cx="12192000" cy="6858000"/>
          </a:xfrm>
          <a:prstGeom prst="rect">
            <a:avLst/>
          </a:prstGeom>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9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99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5844440-ED5B-449E-832D-8579EB1FDBA4}"/>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5" name="Title 4"/>
          <p:cNvSpPr>
            <a:spLocks noGrp="1"/>
          </p:cNvSpPr>
          <p:nvPr>
            <p:ph type="title" hasCustomPrompt="1"/>
          </p:nvPr>
        </p:nvSpPr>
        <p:spPr>
          <a:xfrm>
            <a:off x="630001" y="290640"/>
            <a:ext cx="1093334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185615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7278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rcRect l="13" t="19" r="66455"/>
          <a:stretch>
            <a:fillRect/>
          </a:stretch>
        </p:blipFill>
        <p:spPr>
          <a:xfrm>
            <a:off x="1524" y="1310"/>
            <a:ext cx="4088312" cy="6856690"/>
          </a:xfrm>
          <a:custGeom>
            <a:avLst/>
            <a:gdLst>
              <a:gd name="connsiteX0" fmla="*/ 0 w 4088312"/>
              <a:gd name="connsiteY0" fmla="*/ 0 h 6856690"/>
              <a:gd name="connsiteX1" fmla="*/ 3264933 w 4088312"/>
              <a:gd name="connsiteY1" fmla="*/ 0 h 6856690"/>
              <a:gd name="connsiteX2" fmla="*/ 4088312 w 4088312"/>
              <a:gd name="connsiteY2" fmla="*/ 3429000 h 6856690"/>
              <a:gd name="connsiteX3" fmla="*/ 3265248 w 4088312"/>
              <a:gd name="connsiteY3" fmla="*/ 6856690 h 6856690"/>
              <a:gd name="connsiteX4" fmla="*/ 0 w 4088312"/>
              <a:gd name="connsiteY4" fmla="*/ 6856690 h 685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6690">
                <a:moveTo>
                  <a:pt x="0" y="0"/>
                </a:moveTo>
                <a:lnTo>
                  <a:pt x="3264933" y="0"/>
                </a:lnTo>
                <a:lnTo>
                  <a:pt x="4088312" y="3429000"/>
                </a:lnTo>
                <a:lnTo>
                  <a:pt x="3265248" y="6856690"/>
                </a:lnTo>
                <a:lnTo>
                  <a:pt x="0" y="6856690"/>
                </a:lnTo>
                <a:close/>
              </a:path>
            </a:pathLst>
          </a:custGeom>
        </p:spPr>
      </p:pic>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78500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77273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tretch>
            <a:fillRect/>
          </a:stretch>
        </p:blipFill>
        <p:spPr>
          <a:xfrm>
            <a:off x="0" y="0"/>
            <a:ext cx="12192000" cy="6858000"/>
          </a:xfrm>
          <a:prstGeom prst="rect">
            <a:avLst/>
          </a:prstGeom>
        </p:spPr>
      </p:pic>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16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06886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rcRect r="55488"/>
          <a:stretch>
            <a:fill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p:spPr>
      </p:pic>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4026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38386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7"/>
          <p:cNvSpPr>
            <a:spLocks noGrp="1"/>
          </p:cNvSpPr>
          <p:nvPr>
            <p:ph type="title" hasCustomPrompt="1"/>
          </p:nvPr>
        </p:nvSpPr>
        <p:spPr>
          <a:xfrm>
            <a:off x="629325" y="290640"/>
            <a:ext cx="4748497"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74745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2948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6"/>
          <a:srcRect r="47806"/>
          <a:stretch>
            <a:fill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7"/>
          <p:cNvSpPr>
            <a:spLocks noGrp="1"/>
          </p:cNvSpPr>
          <p:nvPr>
            <p:ph type="title" hasCustomPrompt="1"/>
          </p:nvPr>
        </p:nvSpPr>
        <p:spPr>
          <a:xfrm>
            <a:off x="629325" y="290640"/>
            <a:ext cx="4748497" cy="332399"/>
          </a:xfrm>
        </p:spPr>
        <p:txBody>
          <a:bodyPr vert="horz"/>
          <a:lstStyle>
            <a:lvl1pPr>
              <a:defRPr>
                <a:solidFill>
                  <a:srgbClr val="FFFFF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53395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6398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6" name="Title 7"/>
          <p:cNvSpPr>
            <a:spLocks noGrp="1"/>
          </p:cNvSpPr>
          <p:nvPr>
            <p:ph type="title" hasCustomPrompt="1"/>
          </p:nvPr>
        </p:nvSpPr>
        <p:spPr>
          <a:xfrm>
            <a:off x="629325" y="290640"/>
            <a:ext cx="6255171"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75213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5148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Picture 14"/>
          <p:cNvPicPr>
            <a:picLocks noChangeAspect="1"/>
          </p:cNvPicPr>
          <p:nvPr userDrawn="1"/>
        </p:nvPicPr>
        <p:blipFill>
          <a:blip r:embed="rId6"/>
          <a:srcRect r="30723"/>
          <a:stretch>
            <a:fill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3" name="Title 7"/>
          <p:cNvSpPr>
            <a:spLocks noGrp="1"/>
          </p:cNvSpPr>
          <p:nvPr>
            <p:ph type="title" hasCustomPrompt="1"/>
          </p:nvPr>
        </p:nvSpPr>
        <p:spPr>
          <a:xfrm>
            <a:off x="629325" y="290640"/>
            <a:ext cx="6255171" cy="332399"/>
          </a:xfrm>
        </p:spPr>
        <p:txBody>
          <a:bodyPr vert="horz"/>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17680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80088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686636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2406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20001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688567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a:blip r:embed="rId5"/>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1094871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737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EB237A4-9CC4-4866-96D2-441B9E6E8855}"/>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4"/>
          <p:cNvSpPr>
            <a:spLocks noGrp="1"/>
          </p:cNvSpPr>
          <p:nvPr>
            <p:ph type="title" hasCustomPrompt="1"/>
          </p:nvPr>
        </p:nvSpPr>
        <p:spPr>
          <a:xfrm>
            <a:off x="630001" y="290640"/>
            <a:ext cx="109331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97499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994046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4" name="Title 7"/>
          <p:cNvSpPr>
            <a:spLocks noGrp="1"/>
          </p:cNvSpPr>
          <p:nvPr>
            <p:ph type="title" hasCustomPrompt="1"/>
          </p:nvPr>
        </p:nvSpPr>
        <p:spPr>
          <a:xfrm>
            <a:off x="629324" y="290640"/>
            <a:ext cx="10933876" cy="332399"/>
          </a:xfrm>
        </p:spPr>
        <p:txBody>
          <a:bodyPr vert="horz"/>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542652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2787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12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29873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489497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1025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52205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10369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535968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139557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872050-5DAA-4A10-BAEF-D751D8FE883E}"/>
              </a:ext>
            </a:extLst>
          </p:cNvPr>
          <p:cNvSpPr txBox="1"/>
          <p:nvPr userDrawn="1"/>
        </p:nvSpPr>
        <p:spPr>
          <a:xfrm>
            <a:off x="1016059" y="4840064"/>
            <a:ext cx="2412862" cy="400110"/>
          </a:xfrm>
          <a:prstGeom prst="rect">
            <a:avLst/>
          </a:prstGeom>
          <a:noFill/>
        </p:spPr>
        <p:txBody>
          <a:bodyPr wrap="square" rtlCol="0">
            <a:spAutoFit/>
          </a:bodyPr>
          <a:lstStyle/>
          <a:p>
            <a:pPr algn="ctr"/>
            <a:r>
              <a:rPr lang="en-US" sz="2000" dirty="0">
                <a:latin typeface="+mn-lt"/>
                <a:ea typeface="+mn-ea"/>
                <a:cs typeface="+mn-cs"/>
              </a:rPr>
              <a:t>WorldBankSouthAsia</a:t>
            </a:r>
            <a:endParaRPr lang="en-GB" sz="2000" dirty="0">
              <a:latin typeface="+mn-lt"/>
              <a:ea typeface="+mn-ea"/>
              <a:cs typeface="+mn-cs"/>
            </a:endParaRPr>
          </a:p>
        </p:txBody>
      </p:sp>
      <p:pic>
        <p:nvPicPr>
          <p:cNvPr id="11" name="Picture 2" descr="Image result for facebook twitter logos">
            <a:extLst>
              <a:ext uri="{FF2B5EF4-FFF2-40B4-BE49-F238E27FC236}">
                <a16:creationId xmlns:a16="http://schemas.microsoft.com/office/drawing/2014/main" id="{DF55F085-246E-42BD-886B-95508549C78B}"/>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75117"/>
          <a:stretch/>
        </p:blipFill>
        <p:spPr bwMode="auto">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cebook twitter logos">
            <a:extLst>
              <a:ext uri="{FF2B5EF4-FFF2-40B4-BE49-F238E27FC236}">
                <a16:creationId xmlns:a16="http://schemas.microsoft.com/office/drawing/2014/main" id="{2FD32730-D6ED-4E10-BED1-AA467DCB219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9770" r="22830"/>
          <a:stretch/>
        </p:blipFill>
        <p:spPr bwMode="auto">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
            <a:extLst>
              <a:ext uri="{FF2B5EF4-FFF2-40B4-BE49-F238E27FC236}">
                <a16:creationId xmlns:a16="http://schemas.microsoft.com/office/drawing/2014/main" id="{F90B1868-C452-48C1-BE56-1C5D18AEBB2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D147D0-1376-4CB0-95B9-C4FBBCCEB9C4}"/>
              </a:ext>
            </a:extLst>
          </p:cNvPr>
          <p:cNvSpPr txBox="1"/>
          <p:nvPr userDrawn="1"/>
        </p:nvSpPr>
        <p:spPr>
          <a:xfrm>
            <a:off x="825570" y="5538565"/>
            <a:ext cx="2412862" cy="400110"/>
          </a:xfrm>
          <a:prstGeom prst="rect">
            <a:avLst/>
          </a:prstGeom>
          <a:noFill/>
        </p:spPr>
        <p:txBody>
          <a:bodyPr wrap="square" rtlCol="0">
            <a:spAutoFit/>
          </a:bodyPr>
          <a:lstStyle/>
          <a:p>
            <a:pPr algn="ctr"/>
            <a:r>
              <a:rPr lang="en-US" sz="2000" dirty="0">
                <a:latin typeface="+mn-lt"/>
                <a:ea typeface="+mn-ea"/>
                <a:cs typeface="+mn-cs"/>
              </a:rPr>
              <a:t>WorldBankSasia</a:t>
            </a:r>
            <a:endParaRPr lang="en-GB" sz="2000" dirty="0">
              <a:latin typeface="+mn-lt"/>
              <a:ea typeface="+mn-ea"/>
              <a:cs typeface="+mn-cs"/>
            </a:endParaRPr>
          </a:p>
        </p:txBody>
      </p:sp>
      <p:sp>
        <p:nvSpPr>
          <p:cNvPr id="15" name="TextBox 14">
            <a:extLst>
              <a:ext uri="{FF2B5EF4-FFF2-40B4-BE49-F238E27FC236}">
                <a16:creationId xmlns:a16="http://schemas.microsoft.com/office/drawing/2014/main" id="{3040831E-35ED-43C6-821C-71CF93C51349}"/>
              </a:ext>
            </a:extLst>
          </p:cNvPr>
          <p:cNvSpPr txBox="1"/>
          <p:nvPr userDrawn="1"/>
        </p:nvSpPr>
        <p:spPr>
          <a:xfrm>
            <a:off x="952563" y="6203369"/>
            <a:ext cx="2412862" cy="400110"/>
          </a:xfrm>
          <a:prstGeom prst="rect">
            <a:avLst/>
          </a:prstGeom>
          <a:noFill/>
        </p:spPr>
        <p:txBody>
          <a:bodyPr wrap="square" rtlCol="0">
            <a:spAutoFit/>
          </a:bodyPr>
          <a:lstStyle/>
          <a:p>
            <a:pPr algn="ctr"/>
            <a:r>
              <a:rPr lang="en-US" sz="2000" dirty="0">
                <a:latin typeface="+mn-lt"/>
                <a:ea typeface="+mn-ea"/>
                <a:cs typeface="+mn-cs"/>
              </a:rPr>
              <a:t>worldbank.org/sar</a:t>
            </a:r>
            <a:endParaRPr lang="en-GB" sz="2000" dirty="0">
              <a:latin typeface="+mn-lt"/>
              <a:ea typeface="+mn-ea"/>
              <a:cs typeface="+mn-cs"/>
            </a:endParaRPr>
          </a:p>
        </p:txBody>
      </p:sp>
    </p:spTree>
    <p:extLst>
      <p:ext uri="{BB962C8B-B14F-4D97-AF65-F5344CB8AC3E}">
        <p14:creationId xmlns:p14="http://schemas.microsoft.com/office/powerpoint/2010/main" val="1599751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3854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485105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329468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 name="Picture 12"/>
          <p:cNvPicPr>
            <a:picLocks noChangeAspect="1"/>
          </p:cNvPicPr>
          <p:nvPr userDrawn="1"/>
        </p:nvPicPr>
        <p:blipFill>
          <a:blip r:embed="rId6"/>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49329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29704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2005045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33088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3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87899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EB237A4-9CC4-4866-96D2-441B9E6E8855}"/>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4"/>
          <p:cNvSpPr>
            <a:spLocks noGrp="1"/>
          </p:cNvSpPr>
          <p:nvPr>
            <p:ph type="title" hasCustomPrompt="1"/>
          </p:nvPr>
        </p:nvSpPr>
        <p:spPr>
          <a:xfrm>
            <a:off x="630001" y="290640"/>
            <a:ext cx="109331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56" name="Picture 28" descr="World Health Organization Logo, history, meaning, symbol, PNG">
            <a:extLst>
              <a:ext uri="{FF2B5EF4-FFF2-40B4-BE49-F238E27FC236}">
                <a16:creationId xmlns:a16="http://schemas.microsoft.com/office/drawing/2014/main" id="{A09E0F01-485D-4FA2-AB73-19FC61E2587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9479280" y="6178902"/>
            <a:ext cx="1546703" cy="55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23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53279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459356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140021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latin typeface="+mn-lt"/>
                <a:ea typeface="+mn-ea"/>
                <a:cs typeface="+mn-cs"/>
                <a:sym typeface="+mn-lt"/>
              </a:rPr>
              <a:t>Agenda</a:t>
            </a:r>
          </a:p>
        </p:txBody>
      </p:sp>
    </p:spTree>
    <p:extLst>
      <p:ext uri="{BB962C8B-B14F-4D97-AF65-F5344CB8AC3E}">
        <p14:creationId xmlns:p14="http://schemas.microsoft.com/office/powerpoint/2010/main" val="3688420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921141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840765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976286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373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833278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33345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449547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50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0603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164564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97611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24652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64153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2984386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79460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865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B899-3212-6089-A9B6-91A2732C75D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72F9F495-A728-99F6-C457-3936CBB03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DD953A9-C10D-19D5-A00C-C43368558A41}"/>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F4A7A334-C9C8-4155-0171-04DCEAE963CA}"/>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275C774D-4966-00E1-068A-89C292F32097}"/>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2805801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27766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473458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4229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630001" y="290640"/>
            <a:ext cx="6256798"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286583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9499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463628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24936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p:cNvPicPr>
            <a:picLocks noChangeAspect="1"/>
          </p:cNvPicPr>
          <p:nvPr userDrawn="1"/>
        </p:nvPicPr>
        <p:blipFill>
          <a:blip r:embed="rId5"/>
          <a:stretch>
            <a:fillRect/>
          </a:stretch>
        </p:blipFill>
        <p:spPr>
          <a:xfrm>
            <a:off x="0" y="0"/>
            <a:ext cx="12192000" cy="6858000"/>
          </a:xfrm>
          <a:prstGeom prst="rect">
            <a:avLst/>
          </a:prstGeom>
        </p:spPr>
      </p:pic>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2751177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0322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410382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317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8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29157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p:cNvPicPr>
            <a:picLocks noChangeAspect="1"/>
          </p:cNvPicPr>
          <p:nvPr userDrawn="1"/>
        </p:nvPicPr>
        <p:blipFill>
          <a:blip r:embed="rId5"/>
          <a:srcRect l="66467"/>
          <a:stretch>
            <a:fillRect/>
          </a:stretch>
        </p:blipFill>
        <p:spPr>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p:spPr>
      </p:pic>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441447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8747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8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804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rcRect r="55488"/>
          <a:stretch>
            <a:fill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p:spPr>
      </p:pic>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08927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89399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630001" y="290640"/>
            <a:ext cx="467364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639498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D455-EB2A-294B-0BD4-22C5D3F9E0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E6081EF0-1177-414C-B31E-7EC1262B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EAA93A-14DC-A52A-51D5-41E20D5B329B}"/>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BFBF48FC-2DC7-6DCB-CFEA-F6157DDEB89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E3CDE18-457D-13DF-B175-5724AA0415E6}"/>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2925307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1444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6"/>
          <a:srcRect r="47806"/>
          <a:stretch>
            <a:fill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5" name="Title 4"/>
          <p:cNvSpPr>
            <a:spLocks noGrp="1"/>
          </p:cNvSpPr>
          <p:nvPr>
            <p:ph type="title" hasCustomPrompt="1"/>
          </p:nvPr>
        </p:nvSpPr>
        <p:spPr>
          <a:xfrm>
            <a:off x="630001" y="290640"/>
            <a:ext cx="467364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84817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34196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itle 4"/>
          <p:cNvSpPr>
            <a:spLocks noGrp="1"/>
          </p:cNvSpPr>
          <p:nvPr>
            <p:ph type="title" hasCustomPrompt="1"/>
          </p:nvPr>
        </p:nvSpPr>
        <p:spPr>
          <a:xfrm>
            <a:off x="630001" y="290640"/>
            <a:ext cx="62567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159585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974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6"/>
          <a:srcRect r="30723"/>
          <a:stretch>
            <a:fill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p:spPr>
      </p:pic>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Title 4"/>
          <p:cNvSpPr>
            <a:spLocks noGrp="1"/>
          </p:cNvSpPr>
          <p:nvPr>
            <p:ph type="title" hasCustomPrompt="1"/>
          </p:nvPr>
        </p:nvSpPr>
        <p:spPr>
          <a:xfrm>
            <a:off x="630001" y="290640"/>
            <a:ext cx="62567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554958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174061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9222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1752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75818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542202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a:blip r:embed="rId5"/>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2322456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1018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mn-lt"/>
              <a:ea typeface="+mn-ea"/>
              <a:cs typeface="+mn-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itle 4"/>
          <p:cNvSpPr>
            <a:spLocks noGrp="1"/>
          </p:cNvSpPr>
          <p:nvPr>
            <p:ph type="title" hasCustomPrompt="1"/>
          </p:nvPr>
        </p:nvSpPr>
        <p:spPr>
          <a:xfrm>
            <a:off x="630000" y="29064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282627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11241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409575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8992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242514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5945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931870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882F-7DE3-B0E9-A35B-D9AEC88D2BFE}"/>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644EE85-8BDE-74CD-AE42-CD976F1CD4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EC2CF547-9C6E-4C94-1BFC-8944329CC7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A4F9F218-640A-FC35-4853-6DB407960ED8}"/>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6" name="Footer Placeholder 5">
            <a:extLst>
              <a:ext uri="{FF2B5EF4-FFF2-40B4-BE49-F238E27FC236}">
                <a16:creationId xmlns:a16="http://schemas.microsoft.com/office/drawing/2014/main" id="{7DF14CF3-5CFF-3B12-61F5-EAFE80318104}"/>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2EA8FC8-379C-3E05-F25D-D4EC3438A57B}"/>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3639253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586546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872050-5DAA-4A10-BAEF-D751D8FE883E}"/>
              </a:ext>
            </a:extLst>
          </p:cNvPr>
          <p:cNvSpPr txBox="1"/>
          <p:nvPr userDrawn="1"/>
        </p:nvSpPr>
        <p:spPr>
          <a:xfrm>
            <a:off x="1016059" y="4840064"/>
            <a:ext cx="2412862" cy="400110"/>
          </a:xfrm>
          <a:prstGeom prst="rect">
            <a:avLst/>
          </a:prstGeom>
          <a:noFill/>
        </p:spPr>
        <p:txBody>
          <a:bodyPr wrap="square" rtlCol="0">
            <a:spAutoFit/>
          </a:bodyPr>
          <a:lstStyle/>
          <a:p>
            <a:pPr algn="ctr"/>
            <a:r>
              <a:rPr lang="en-US" sz="2000" dirty="0">
                <a:latin typeface="+mn-lt"/>
                <a:ea typeface="+mn-ea"/>
                <a:cs typeface="+mn-cs"/>
              </a:rPr>
              <a:t>WorldBankSouthAsia</a:t>
            </a:r>
            <a:endParaRPr lang="en-GB" sz="2000" dirty="0">
              <a:latin typeface="+mn-lt"/>
              <a:ea typeface="+mn-ea"/>
              <a:cs typeface="+mn-cs"/>
            </a:endParaRPr>
          </a:p>
        </p:txBody>
      </p:sp>
      <p:pic>
        <p:nvPicPr>
          <p:cNvPr id="9" name="Picture 2" descr="Image result for facebook twitter logos">
            <a:extLst>
              <a:ext uri="{FF2B5EF4-FFF2-40B4-BE49-F238E27FC236}">
                <a16:creationId xmlns:a16="http://schemas.microsoft.com/office/drawing/2014/main" id="{DF55F085-246E-42BD-886B-95508549C78B}"/>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75117"/>
          <a:stretch/>
        </p:blipFill>
        <p:spPr bwMode="auto">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cebook twitter logos">
            <a:extLst>
              <a:ext uri="{FF2B5EF4-FFF2-40B4-BE49-F238E27FC236}">
                <a16:creationId xmlns:a16="http://schemas.microsoft.com/office/drawing/2014/main" id="{2FD32730-D6ED-4E10-BED1-AA467DCB219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9770" r="22830"/>
          <a:stretch/>
        </p:blipFill>
        <p:spPr bwMode="auto">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
            <a:extLst>
              <a:ext uri="{FF2B5EF4-FFF2-40B4-BE49-F238E27FC236}">
                <a16:creationId xmlns:a16="http://schemas.microsoft.com/office/drawing/2014/main" id="{F90B1868-C452-48C1-BE56-1C5D18AEBB2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D147D0-1376-4CB0-95B9-C4FBBCCEB9C4}"/>
              </a:ext>
            </a:extLst>
          </p:cNvPr>
          <p:cNvSpPr txBox="1"/>
          <p:nvPr userDrawn="1"/>
        </p:nvSpPr>
        <p:spPr>
          <a:xfrm>
            <a:off x="825570" y="5538565"/>
            <a:ext cx="2412862" cy="400110"/>
          </a:xfrm>
          <a:prstGeom prst="rect">
            <a:avLst/>
          </a:prstGeom>
          <a:noFill/>
        </p:spPr>
        <p:txBody>
          <a:bodyPr wrap="square" rtlCol="0">
            <a:spAutoFit/>
          </a:bodyPr>
          <a:lstStyle/>
          <a:p>
            <a:pPr algn="ctr"/>
            <a:r>
              <a:rPr lang="en-US" sz="2000" dirty="0">
                <a:latin typeface="+mn-lt"/>
                <a:ea typeface="+mn-ea"/>
                <a:cs typeface="+mn-cs"/>
              </a:rPr>
              <a:t>WorldBankSasia</a:t>
            </a:r>
            <a:endParaRPr lang="en-GB" sz="2000" dirty="0">
              <a:latin typeface="+mn-lt"/>
              <a:ea typeface="+mn-ea"/>
              <a:cs typeface="+mn-cs"/>
            </a:endParaRPr>
          </a:p>
        </p:txBody>
      </p:sp>
      <p:sp>
        <p:nvSpPr>
          <p:cNvPr id="15" name="TextBox 14">
            <a:extLst>
              <a:ext uri="{FF2B5EF4-FFF2-40B4-BE49-F238E27FC236}">
                <a16:creationId xmlns:a16="http://schemas.microsoft.com/office/drawing/2014/main" id="{3040831E-35ED-43C6-821C-71CF93C51349}"/>
              </a:ext>
            </a:extLst>
          </p:cNvPr>
          <p:cNvSpPr txBox="1"/>
          <p:nvPr userDrawn="1"/>
        </p:nvSpPr>
        <p:spPr>
          <a:xfrm>
            <a:off x="952563" y="6203369"/>
            <a:ext cx="2412862" cy="400110"/>
          </a:xfrm>
          <a:prstGeom prst="rect">
            <a:avLst/>
          </a:prstGeom>
          <a:noFill/>
        </p:spPr>
        <p:txBody>
          <a:bodyPr wrap="square" rtlCol="0">
            <a:spAutoFit/>
          </a:bodyPr>
          <a:lstStyle/>
          <a:p>
            <a:pPr algn="ctr"/>
            <a:r>
              <a:rPr lang="en-US" sz="2000" dirty="0">
                <a:latin typeface="+mn-lt"/>
                <a:ea typeface="+mn-ea"/>
                <a:cs typeface="+mn-cs"/>
              </a:rPr>
              <a:t>worldbank.org/sar</a:t>
            </a:r>
            <a:endParaRPr lang="en-GB" sz="2000" dirty="0">
              <a:latin typeface="+mn-lt"/>
              <a:ea typeface="+mn-ea"/>
              <a:cs typeface="+mn-cs"/>
            </a:endParaRPr>
          </a:p>
        </p:txBody>
      </p:sp>
    </p:spTree>
    <p:extLst>
      <p:ext uri="{BB962C8B-B14F-4D97-AF65-F5344CB8AC3E}">
        <p14:creationId xmlns:p14="http://schemas.microsoft.com/office/powerpoint/2010/main" val="3950473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13040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1962748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31837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 Placeholder 5"/>
          <p:cNvSpPr>
            <a:spLocks noGrp="1"/>
          </p:cNvSpPr>
          <p:nvPr>
            <p:ph type="body" sz="quarter" idx="10" hasCustomPrompt="1"/>
          </p:nvPr>
        </p:nvSpPr>
        <p:spPr>
          <a:xfrm>
            <a:off x="5651500" y="4953001"/>
            <a:ext cx="5969002" cy="730010"/>
          </a:xfrm>
        </p:spPr>
        <p:txBody>
          <a:bodyPr lIns="91440" tIns="45720" rIns="91440" bIns="45720"/>
          <a:lstStyle>
            <a:lvl1pPr algn="r">
              <a:lnSpc>
                <a:spcPct val="100000"/>
              </a:lnSpc>
              <a:defRPr sz="4800" baseline="0">
                <a:solidFill>
                  <a:srgbClr val="002060"/>
                </a:solidFill>
                <a:latin typeface="+mn-lt"/>
                <a:ea typeface="+mn-ea"/>
                <a:cs typeface="+mn-cs"/>
              </a:defRPr>
            </a:lvl1pPr>
          </a:lstStyle>
          <a:p>
            <a:pPr lvl="0"/>
            <a:r>
              <a:rPr lang="en-US"/>
              <a:t>Presentation Title</a:t>
            </a:r>
          </a:p>
        </p:txBody>
      </p:sp>
      <p:sp>
        <p:nvSpPr>
          <p:cNvPr id="20" name="Text Placeholder 5"/>
          <p:cNvSpPr>
            <a:spLocks noGrp="1"/>
          </p:cNvSpPr>
          <p:nvPr>
            <p:ph type="body" sz="quarter" idx="11" hasCustomPrompt="1"/>
          </p:nvPr>
        </p:nvSpPr>
        <p:spPr>
          <a:xfrm>
            <a:off x="5651500" y="5683011"/>
            <a:ext cx="5969002" cy="703501"/>
          </a:xfrm>
        </p:spPr>
        <p:txBody>
          <a:bodyPr lIns="91440" tIns="45720" rIns="91440" bIns="45720"/>
          <a:lstStyle>
            <a:lvl1pPr algn="r">
              <a:lnSpc>
                <a:spcPct val="100000"/>
              </a:lnSpc>
              <a:defRPr sz="4800" baseline="0">
                <a:solidFill>
                  <a:srgbClr val="31859C"/>
                </a:solidFill>
                <a:latin typeface="+mn-lt"/>
                <a:ea typeface="+mn-ea"/>
                <a:cs typeface="+mn-cs"/>
              </a:defRPr>
            </a:lvl1pPr>
          </a:lstStyle>
          <a:p>
            <a:pPr lvl="0"/>
            <a:r>
              <a:rPr lang="en-US"/>
              <a:t>Subtitle</a:t>
            </a:r>
          </a:p>
        </p:txBody>
      </p:sp>
      <p:pic>
        <p:nvPicPr>
          <p:cNvPr id="7" name="Picture 6">
            <a:extLst>
              <a:ext uri="{FF2B5EF4-FFF2-40B4-BE49-F238E27FC236}">
                <a16:creationId xmlns:a16="http://schemas.microsoft.com/office/drawing/2014/main" id="{CB3B821B-EF6F-4478-8C4B-ECAAA4137178}"/>
              </a:ext>
            </a:extLst>
          </p:cNvPr>
          <p:cNvPicPr>
            <a:picLocks noChangeAspect="1"/>
          </p:cNvPicPr>
          <p:nvPr userDrawn="1"/>
        </p:nvPicPr>
        <p:blipFill rotWithShape="1">
          <a:blip r:embed="rId5">
            <a:clrChange>
              <a:clrFrom>
                <a:srgbClr val="FFFFFF"/>
              </a:clrFrom>
              <a:clrTo>
                <a:srgbClr val="FFFFFF">
                  <a:alpha val="0"/>
                </a:srgbClr>
              </a:clrTo>
            </a:clrChange>
          </a:blip>
          <a:srcRect l="3997" t="7917" r="4277" b="13511"/>
          <a:stretch/>
        </p:blipFill>
        <p:spPr>
          <a:xfrm>
            <a:off x="863600" y="4589897"/>
            <a:ext cx="2330448" cy="949442"/>
          </a:xfrm>
          <a:prstGeom prst="rect">
            <a:avLst/>
          </a:prstGeom>
        </p:spPr>
      </p:pic>
      <p:pic>
        <p:nvPicPr>
          <p:cNvPr id="8" name="Picture 28" descr="World Health Organization Logo, history, meaning, symbol, PNG">
            <a:extLst>
              <a:ext uri="{FF2B5EF4-FFF2-40B4-BE49-F238E27FC236}">
                <a16:creationId xmlns:a16="http://schemas.microsoft.com/office/drawing/2014/main" id="{D5D4C2A9-83D1-4446-848F-1A8FE5688E6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50CC92-D6CB-47B3-82FF-04911FF17B98}"/>
              </a:ext>
            </a:extLst>
          </p:cNvPr>
          <p:cNvPicPr>
            <a:picLocks noChangeAspect="1"/>
          </p:cNvPicPr>
          <p:nvPr userDrawn="1"/>
        </p:nvPicPr>
        <p:blipFill rotWithShape="1">
          <a:blip r:embed="rId7"/>
          <a:srcRect b="35741"/>
          <a:stretch/>
        </p:blipFill>
        <p:spPr>
          <a:xfrm>
            <a:off x="0" y="0"/>
            <a:ext cx="12192000" cy="4406900"/>
          </a:xfrm>
          <a:prstGeom prst="rect">
            <a:avLst/>
          </a:prstGeom>
        </p:spPr>
      </p:pic>
    </p:spTree>
    <p:extLst>
      <p:ext uri="{BB962C8B-B14F-4D97-AF65-F5344CB8AC3E}">
        <p14:creationId xmlns:p14="http://schemas.microsoft.com/office/powerpoint/2010/main" val="1898631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9983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06312A8-FDCA-48F9-B203-D1FF5073ED03}"/>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7"/>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pic>
        <p:nvPicPr>
          <p:cNvPr id="9" name="Picture 28" descr="World Health Organization Logo, history, meaning, symbol, PNG">
            <a:extLst>
              <a:ext uri="{FF2B5EF4-FFF2-40B4-BE49-F238E27FC236}">
                <a16:creationId xmlns:a16="http://schemas.microsoft.com/office/drawing/2014/main" id="{CE87484C-97AE-4FDE-A8B3-78DFE2F1F9B7}"/>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10887891" y="278420"/>
            <a:ext cx="873074" cy="31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115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50632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06312A8-FDCA-48F9-B203-D1FF5073ED03}"/>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7">
            <a:extLst>
              <a:ext uri="{FF2B5EF4-FFF2-40B4-BE49-F238E27FC236}">
                <a16:creationId xmlns:a16="http://schemas.microsoft.com/office/drawing/2014/main" id="{79C1082A-EE37-458E-A83A-674010309098}"/>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820292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6753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817B73C-679F-437E-8BDC-07741BC0DCEF}"/>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8" name="Picture 28" descr="World Health Organization Logo, history, meaning, symbol, PNG">
            <a:extLst>
              <a:ext uri="{FF2B5EF4-FFF2-40B4-BE49-F238E27FC236}">
                <a16:creationId xmlns:a16="http://schemas.microsoft.com/office/drawing/2014/main" id="{84888996-F3F2-47F5-98B8-340CCF349A4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10959088" y="145026"/>
            <a:ext cx="873074" cy="311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4B8BFC0B-0227-4CBC-83C9-8E7C915B167F}"/>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2763152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69812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817B73C-679F-437E-8BDC-07741BC0DCEF}"/>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dirty="0">
              <a:solidFill>
                <a:srgbClr val="FFFFFF"/>
              </a:solidFill>
              <a:latin typeface="+mn-lt"/>
              <a:ea typeface="+mn-ea"/>
              <a:cs typeface="+mn-cs"/>
              <a:sym typeface="Calibri" panose="020F0502020204030204" pitchFamily="34" charset="0"/>
            </a:endParaRP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7">
            <a:extLst>
              <a:ext uri="{FF2B5EF4-FFF2-40B4-BE49-F238E27FC236}">
                <a16:creationId xmlns:a16="http://schemas.microsoft.com/office/drawing/2014/main" id="{1347747A-16F5-40F6-A7F8-626D8EF95DB8}"/>
              </a:ext>
            </a:extLst>
          </p:cNvPr>
          <p:cNvSpPr>
            <a:spLocks noGrp="1"/>
          </p:cNvSpPr>
          <p:nvPr>
            <p:ph type="title" hasCustomPrompt="1"/>
          </p:nvPr>
        </p:nvSpPr>
        <p:spPr>
          <a:xfrm>
            <a:off x="629326" y="434327"/>
            <a:ext cx="10258565" cy="443198"/>
          </a:xfrm>
        </p:spPr>
        <p:txBody>
          <a:bodyPr vert="horz"/>
          <a:lstStyle>
            <a:lvl1pPr>
              <a:defRPr sz="3200">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932586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01690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589542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51876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3130426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83439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96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368B-C259-D60D-AAB3-43DFB701ADDD}"/>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9F743467-8969-C04B-CA11-48EA798CE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1BF651-E279-7C2B-0F45-13D43C437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403500F2-6E3A-70B1-6482-58EA4AB594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2B50B-663C-A0E9-D2EC-40E7165C7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1B09D4CA-9A2B-BC86-704D-C2B70CD62DA0}"/>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8" name="Footer Placeholder 7">
            <a:extLst>
              <a:ext uri="{FF2B5EF4-FFF2-40B4-BE49-F238E27FC236}">
                <a16:creationId xmlns:a16="http://schemas.microsoft.com/office/drawing/2014/main" id="{974FABEE-1F91-63BB-9001-45087757A6E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5DA7851E-4B4A-406B-F8B5-B23CDA63DE13}"/>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1489306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53173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06694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69297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3" name="Title 7"/>
          <p:cNvSpPr>
            <a:spLocks noGrp="1"/>
          </p:cNvSpPr>
          <p:nvPr>
            <p:ph type="title" hasCustomPrompt="1"/>
          </p:nvPr>
        </p:nvSpPr>
        <p:spPr>
          <a:xfrm>
            <a:off x="629325" y="290640"/>
            <a:ext cx="6277204"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11077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35213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Title 7"/>
          <p:cNvSpPr>
            <a:spLocks noGrp="1"/>
          </p:cNvSpPr>
          <p:nvPr>
            <p:ph type="title" hasCustomPrompt="1"/>
          </p:nvPr>
        </p:nvSpPr>
        <p:spPr>
          <a:xfrm>
            <a:off x="629325" y="290640"/>
            <a:ext cx="8102259"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749073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67834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58384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70725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029183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98817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67813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48812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4" name="Picture 13"/>
          <p:cNvPicPr>
            <a:picLocks noChangeAspect="1"/>
          </p:cNvPicPr>
          <p:nvPr userDrawn="1"/>
        </p:nvPicPr>
        <p:blipFill>
          <a:blip r:embed="rId5"/>
          <a:stretch>
            <a:fillRect/>
          </a:stretch>
        </p:blipFill>
        <p:spPr>
          <a:xfrm>
            <a:off x="0" y="0"/>
            <a:ext cx="12192000" cy="6858000"/>
          </a:xfrm>
          <a:prstGeom prst="rect">
            <a:avLst/>
          </a:prstGeom>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46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7278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rcRect l="13" t="19" r="66455"/>
          <a:stretch>
            <a:fillRect/>
          </a:stretch>
        </p:blipFill>
        <p:spPr>
          <a:xfrm>
            <a:off x="1524" y="1310"/>
            <a:ext cx="4088312" cy="6856690"/>
          </a:xfrm>
          <a:custGeom>
            <a:avLst/>
            <a:gdLst>
              <a:gd name="connsiteX0" fmla="*/ 0 w 4088312"/>
              <a:gd name="connsiteY0" fmla="*/ 0 h 6856690"/>
              <a:gd name="connsiteX1" fmla="*/ 3264933 w 4088312"/>
              <a:gd name="connsiteY1" fmla="*/ 0 h 6856690"/>
              <a:gd name="connsiteX2" fmla="*/ 4088312 w 4088312"/>
              <a:gd name="connsiteY2" fmla="*/ 3429000 h 6856690"/>
              <a:gd name="connsiteX3" fmla="*/ 3265248 w 4088312"/>
              <a:gd name="connsiteY3" fmla="*/ 6856690 h 6856690"/>
              <a:gd name="connsiteX4" fmla="*/ 0 w 4088312"/>
              <a:gd name="connsiteY4" fmla="*/ 6856690 h 685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6690">
                <a:moveTo>
                  <a:pt x="0" y="0"/>
                </a:moveTo>
                <a:lnTo>
                  <a:pt x="3264933" y="0"/>
                </a:lnTo>
                <a:lnTo>
                  <a:pt x="4088312" y="3429000"/>
                </a:lnTo>
                <a:lnTo>
                  <a:pt x="3265248" y="6856690"/>
                </a:lnTo>
                <a:lnTo>
                  <a:pt x="0" y="6856690"/>
                </a:lnTo>
                <a:close/>
              </a:path>
            </a:pathLst>
          </a:custGeom>
        </p:spPr>
      </p:pic>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951727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77273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p:cNvPicPr>
            <a:picLocks noChangeAspect="1"/>
          </p:cNvPicPr>
          <p:nvPr userDrawn="1"/>
        </p:nvPicPr>
        <p:blipFill>
          <a:blip r:embed="rId5"/>
          <a:stretch>
            <a:fillRect/>
          </a:stretch>
        </p:blipFill>
        <p:spPr>
          <a:xfrm>
            <a:off x="0" y="0"/>
            <a:ext cx="12192000" cy="6858000"/>
          </a:xfrm>
          <a:prstGeom prst="rect">
            <a:avLst/>
          </a:prstGeom>
        </p:spPr>
      </p:pic>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84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06886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rcRect r="55488"/>
          <a:stretch>
            <a:fill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p:spPr>
      </p:pic>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861833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9789-3A17-7C4A-1761-4E897286D914}"/>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834C1A30-DA3A-0BCD-704D-7620AA12A375}"/>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4" name="Footer Placeholder 3">
            <a:extLst>
              <a:ext uri="{FF2B5EF4-FFF2-40B4-BE49-F238E27FC236}">
                <a16:creationId xmlns:a16="http://schemas.microsoft.com/office/drawing/2014/main" id="{B10F2BBE-7A7A-87D4-BB1E-6C9D8906B769}"/>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157B462F-9826-67C5-D95E-4790D5C12D26}"/>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3098699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38386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7"/>
          <p:cNvSpPr>
            <a:spLocks noGrp="1"/>
          </p:cNvSpPr>
          <p:nvPr>
            <p:ph type="title" hasCustomPrompt="1"/>
          </p:nvPr>
        </p:nvSpPr>
        <p:spPr>
          <a:xfrm>
            <a:off x="629325" y="290640"/>
            <a:ext cx="4748497"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805353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2948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a:blip r:embed="rId6"/>
          <a:srcRect r="47806"/>
          <a:stretch>
            <a:fill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7"/>
          <p:cNvSpPr>
            <a:spLocks noGrp="1"/>
          </p:cNvSpPr>
          <p:nvPr>
            <p:ph type="title" hasCustomPrompt="1"/>
          </p:nvPr>
        </p:nvSpPr>
        <p:spPr>
          <a:xfrm>
            <a:off x="629325" y="290640"/>
            <a:ext cx="4748497" cy="332399"/>
          </a:xfrm>
        </p:spPr>
        <p:txBody>
          <a:bodyPr vert="horz"/>
          <a:lstStyle>
            <a:lvl1pPr>
              <a:defRPr>
                <a:solidFill>
                  <a:srgbClr val="FFFFF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562218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6398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p:cNvPicPr>
            <a:picLocks noChangeAspect="1"/>
          </p:cNvPicPr>
          <p:nvPr userDrawn="1"/>
        </p:nvPicPr>
        <p:blipFill>
          <a:blip r:embed="rId6"/>
          <a:stretch>
            <a:fillRect/>
          </a:stretch>
        </p:blipFill>
        <p:spPr>
          <a:xfrm>
            <a:off x="0" y="0"/>
            <a:ext cx="12192000" cy="6858000"/>
          </a:xfrm>
          <a:prstGeom prst="rect">
            <a:avLst/>
          </a:pr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6" name="Title 7"/>
          <p:cNvSpPr>
            <a:spLocks noGrp="1"/>
          </p:cNvSpPr>
          <p:nvPr>
            <p:ph type="title" hasCustomPrompt="1"/>
          </p:nvPr>
        </p:nvSpPr>
        <p:spPr>
          <a:xfrm>
            <a:off x="629325" y="290640"/>
            <a:ext cx="6255171" cy="332399"/>
          </a:xfrm>
        </p:spPr>
        <p:txBody>
          <a:bodyPr vert="horz"/>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57503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5148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Picture 14"/>
          <p:cNvPicPr>
            <a:picLocks noChangeAspect="1"/>
          </p:cNvPicPr>
          <p:nvPr userDrawn="1"/>
        </p:nvPicPr>
        <p:blipFill>
          <a:blip r:embed="rId6"/>
          <a:srcRect r="30723"/>
          <a:stretch>
            <a:fill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p:spPr>
      </p:pic>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3" name="Title 7"/>
          <p:cNvSpPr>
            <a:spLocks noGrp="1"/>
          </p:cNvSpPr>
          <p:nvPr>
            <p:ph type="title" hasCustomPrompt="1"/>
          </p:nvPr>
        </p:nvSpPr>
        <p:spPr>
          <a:xfrm>
            <a:off x="629325" y="290640"/>
            <a:ext cx="6255171" cy="332399"/>
          </a:xfrm>
        </p:spPr>
        <p:txBody>
          <a:bodyPr vert="horz"/>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06758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80088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408765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2406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840967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688567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a:blip r:embed="rId5"/>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2572309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994046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4" name="Title 7"/>
          <p:cNvSpPr>
            <a:spLocks noGrp="1"/>
          </p:cNvSpPr>
          <p:nvPr>
            <p:ph type="title" hasCustomPrompt="1"/>
          </p:nvPr>
        </p:nvSpPr>
        <p:spPr>
          <a:xfrm>
            <a:off x="629324" y="290640"/>
            <a:ext cx="10933876" cy="332399"/>
          </a:xfrm>
        </p:spPr>
        <p:txBody>
          <a:bodyPr vert="horz"/>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205938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2787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0" y="0"/>
            <a:ext cx="12192000" cy="6858000"/>
          </a:xfrm>
          <a:prstGeom prst="rect">
            <a:avLst/>
          </a:prstGeom>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04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29873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4290011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2C37DA-E5C8-B623-B86E-A82B9D5BF6BA}"/>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3" name="Footer Placeholder 2">
            <a:extLst>
              <a:ext uri="{FF2B5EF4-FFF2-40B4-BE49-F238E27FC236}">
                <a16:creationId xmlns:a16="http://schemas.microsoft.com/office/drawing/2014/main" id="{9CFE36FC-1DA9-01E1-DB44-9CF91CD6ED75}"/>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FB010C7E-D99F-7FEA-B57F-BE9B4D1B72EB}"/>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3344552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1025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77161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10369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3064656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139557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872050-5DAA-4A10-BAEF-D751D8FE883E}"/>
              </a:ext>
            </a:extLst>
          </p:cNvPr>
          <p:cNvSpPr txBox="1"/>
          <p:nvPr userDrawn="1"/>
        </p:nvSpPr>
        <p:spPr>
          <a:xfrm>
            <a:off x="1016059" y="4840064"/>
            <a:ext cx="2412862" cy="400110"/>
          </a:xfrm>
          <a:prstGeom prst="rect">
            <a:avLst/>
          </a:prstGeom>
          <a:noFill/>
        </p:spPr>
        <p:txBody>
          <a:bodyPr wrap="square" rtlCol="0">
            <a:spAutoFit/>
          </a:bodyPr>
          <a:lstStyle/>
          <a:p>
            <a:pPr algn="ctr"/>
            <a:r>
              <a:rPr lang="en-US" sz="2000" dirty="0">
                <a:latin typeface="+mn-lt"/>
                <a:ea typeface="+mn-ea"/>
                <a:cs typeface="+mn-cs"/>
              </a:rPr>
              <a:t>WorldBankSouthAsia</a:t>
            </a:r>
            <a:endParaRPr lang="en-GB" sz="2000" dirty="0">
              <a:latin typeface="+mn-lt"/>
              <a:ea typeface="+mn-ea"/>
              <a:cs typeface="+mn-cs"/>
            </a:endParaRPr>
          </a:p>
        </p:txBody>
      </p:sp>
      <p:pic>
        <p:nvPicPr>
          <p:cNvPr id="11" name="Picture 2" descr="Image result for facebook twitter logos">
            <a:extLst>
              <a:ext uri="{FF2B5EF4-FFF2-40B4-BE49-F238E27FC236}">
                <a16:creationId xmlns:a16="http://schemas.microsoft.com/office/drawing/2014/main" id="{DF55F085-246E-42BD-886B-95508549C78B}"/>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75117"/>
          <a:stretch/>
        </p:blipFill>
        <p:spPr bwMode="auto">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cebook twitter logos">
            <a:extLst>
              <a:ext uri="{FF2B5EF4-FFF2-40B4-BE49-F238E27FC236}">
                <a16:creationId xmlns:a16="http://schemas.microsoft.com/office/drawing/2014/main" id="{2FD32730-D6ED-4E10-BED1-AA467DCB219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9770" r="22830"/>
          <a:stretch/>
        </p:blipFill>
        <p:spPr bwMode="auto">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
            <a:extLst>
              <a:ext uri="{FF2B5EF4-FFF2-40B4-BE49-F238E27FC236}">
                <a16:creationId xmlns:a16="http://schemas.microsoft.com/office/drawing/2014/main" id="{F90B1868-C452-48C1-BE56-1C5D18AEBB2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D147D0-1376-4CB0-95B9-C4FBBCCEB9C4}"/>
              </a:ext>
            </a:extLst>
          </p:cNvPr>
          <p:cNvSpPr txBox="1"/>
          <p:nvPr userDrawn="1"/>
        </p:nvSpPr>
        <p:spPr>
          <a:xfrm>
            <a:off x="825570" y="5538565"/>
            <a:ext cx="2412862" cy="400110"/>
          </a:xfrm>
          <a:prstGeom prst="rect">
            <a:avLst/>
          </a:prstGeom>
          <a:noFill/>
        </p:spPr>
        <p:txBody>
          <a:bodyPr wrap="square" rtlCol="0">
            <a:spAutoFit/>
          </a:bodyPr>
          <a:lstStyle/>
          <a:p>
            <a:pPr algn="ctr"/>
            <a:r>
              <a:rPr lang="en-US" sz="2000" dirty="0">
                <a:latin typeface="+mn-lt"/>
                <a:ea typeface="+mn-ea"/>
                <a:cs typeface="+mn-cs"/>
              </a:rPr>
              <a:t>WorldBankSasia</a:t>
            </a:r>
            <a:endParaRPr lang="en-GB" sz="2000" dirty="0">
              <a:latin typeface="+mn-lt"/>
              <a:ea typeface="+mn-ea"/>
              <a:cs typeface="+mn-cs"/>
            </a:endParaRPr>
          </a:p>
        </p:txBody>
      </p:sp>
      <p:sp>
        <p:nvSpPr>
          <p:cNvPr id="15" name="TextBox 14">
            <a:extLst>
              <a:ext uri="{FF2B5EF4-FFF2-40B4-BE49-F238E27FC236}">
                <a16:creationId xmlns:a16="http://schemas.microsoft.com/office/drawing/2014/main" id="{3040831E-35ED-43C6-821C-71CF93C51349}"/>
              </a:ext>
            </a:extLst>
          </p:cNvPr>
          <p:cNvSpPr txBox="1"/>
          <p:nvPr userDrawn="1"/>
        </p:nvSpPr>
        <p:spPr>
          <a:xfrm>
            <a:off x="952563" y="6203369"/>
            <a:ext cx="2412862" cy="400110"/>
          </a:xfrm>
          <a:prstGeom prst="rect">
            <a:avLst/>
          </a:prstGeom>
          <a:noFill/>
        </p:spPr>
        <p:txBody>
          <a:bodyPr wrap="square" rtlCol="0">
            <a:spAutoFit/>
          </a:bodyPr>
          <a:lstStyle/>
          <a:p>
            <a:pPr algn="ctr"/>
            <a:r>
              <a:rPr lang="en-US" sz="2000" dirty="0">
                <a:latin typeface="+mn-lt"/>
                <a:ea typeface="+mn-ea"/>
                <a:cs typeface="+mn-cs"/>
              </a:rPr>
              <a:t>worldbank.org/sar</a:t>
            </a:r>
            <a:endParaRPr lang="en-GB" sz="2000" dirty="0">
              <a:latin typeface="+mn-lt"/>
              <a:ea typeface="+mn-ea"/>
              <a:cs typeface="+mn-cs"/>
            </a:endParaRPr>
          </a:p>
        </p:txBody>
      </p:sp>
    </p:spTree>
    <p:extLst>
      <p:ext uri="{BB962C8B-B14F-4D97-AF65-F5344CB8AC3E}">
        <p14:creationId xmlns:p14="http://schemas.microsoft.com/office/powerpoint/2010/main" val="1850508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3854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Tree>
    <p:extLst>
      <p:ext uri="{BB962C8B-B14F-4D97-AF65-F5344CB8AC3E}">
        <p14:creationId xmlns:p14="http://schemas.microsoft.com/office/powerpoint/2010/main" val="2837820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329468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 name="Picture 12"/>
          <p:cNvPicPr>
            <a:picLocks noChangeAspect="1"/>
          </p:cNvPicPr>
          <p:nvPr userDrawn="1"/>
        </p:nvPicPr>
        <p:blipFill>
          <a:blip r:embed="rId6"/>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2210892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29704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2397719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33088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889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53279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4629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140021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latin typeface="+mn-lt"/>
                <a:ea typeface="+mn-ea"/>
                <a:cs typeface="+mn-cs"/>
                <a:sym typeface="+mn-lt"/>
              </a:rPr>
              <a:t>Agenda</a:t>
            </a:r>
          </a:p>
        </p:txBody>
      </p:sp>
    </p:spTree>
    <p:extLst>
      <p:ext uri="{BB962C8B-B14F-4D97-AF65-F5344CB8AC3E}">
        <p14:creationId xmlns:p14="http://schemas.microsoft.com/office/powerpoint/2010/main" val="2639088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921141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116374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FE6E-E9C8-1B75-1B41-44924B828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D10CB585-ACB4-03B4-8DE2-2E025BE95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810A54DE-230C-C475-D203-3189EDCB6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2A803-BDD3-9E61-E003-DCF95B1D1CCD}"/>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6" name="Footer Placeholder 5">
            <a:extLst>
              <a:ext uri="{FF2B5EF4-FFF2-40B4-BE49-F238E27FC236}">
                <a16:creationId xmlns:a16="http://schemas.microsoft.com/office/drawing/2014/main" id="{1384090E-1997-2FED-45A3-25DC620A3C24}"/>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84E9DB6-6467-A2C2-723E-18A568F88CF0}"/>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1934224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976286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113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833278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5"/>
          <a:stretch>
            <a:fillRect/>
          </a:stretch>
        </p:blipFill>
        <p:spPr>
          <a:xfrm>
            <a:off x="0" y="0"/>
            <a:ext cx="12192000" cy="6858000"/>
          </a:xfrm>
          <a:prstGeom prst="rect">
            <a:avLst/>
          </a:prstGeom>
        </p:spPr>
      </p:pic>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96669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449547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a:blip r:embed="rId5"/>
          <a:stretch>
            <a:fillRect/>
          </a:stretch>
        </p:blipFill>
        <p:spPr>
          <a:xfrm>
            <a:off x="0" y="0"/>
            <a:ext cx="12192000" cy="6858000"/>
          </a:xfrm>
          <a:prstGeom prst="rect">
            <a:avLst/>
          </a:prstGeom>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9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1331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2907077563"/>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3718704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47138315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6/23/2022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411219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5610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98019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DAFB-6B7C-F7E2-0340-5883BDCA3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10902181-ED72-3ED0-BF88-315AEEB29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52E72A13-6F50-41AF-4FFE-EC00ACF90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0FE4D-184C-BD6E-2CBC-8318855D15D6}"/>
              </a:ext>
            </a:extLst>
          </p:cNvPr>
          <p:cNvSpPr>
            <a:spLocks noGrp="1"/>
          </p:cNvSpPr>
          <p:nvPr>
            <p:ph type="dt" sz="half" idx="10"/>
          </p:nvPr>
        </p:nvSpPr>
        <p:spPr/>
        <p:txBody>
          <a:bodyPr/>
          <a:lstStyle/>
          <a:p>
            <a:fld id="{DAD0F4ED-2EED-4220-AED3-A82691FCAD25}" type="datetimeFigureOut">
              <a:rPr lang="en-ID" smtClean="0"/>
              <a:t>23/06/2022</a:t>
            </a:fld>
            <a:endParaRPr lang="en-ID"/>
          </a:p>
        </p:txBody>
      </p:sp>
      <p:sp>
        <p:nvSpPr>
          <p:cNvPr id="6" name="Footer Placeholder 5">
            <a:extLst>
              <a:ext uri="{FF2B5EF4-FFF2-40B4-BE49-F238E27FC236}">
                <a16:creationId xmlns:a16="http://schemas.microsoft.com/office/drawing/2014/main" id="{C222DBC3-9864-6868-49A5-4D248A18472E}"/>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8A2ABF35-E909-7BA2-FFC9-33F4EA78B9C4}"/>
              </a:ext>
            </a:extLst>
          </p:cNvPr>
          <p:cNvSpPr>
            <a:spLocks noGrp="1"/>
          </p:cNvSpPr>
          <p:nvPr>
            <p:ph type="sldNum" sz="quarter" idx="12"/>
          </p:nvPr>
        </p:nvSpPr>
        <p:spPr/>
        <p:txBody>
          <a:bodyPr/>
          <a:lstStyle/>
          <a:p>
            <a:fld id="{67082119-B14E-420A-AD4D-BCFD2A3A666F}" type="slidenum">
              <a:rPr lang="en-ID" smtClean="0"/>
              <a:t>‹#›</a:t>
            </a:fld>
            <a:endParaRPr lang="en-ID"/>
          </a:p>
        </p:txBody>
      </p:sp>
    </p:spTree>
    <p:extLst>
      <p:ext uri="{BB962C8B-B14F-4D97-AF65-F5344CB8AC3E}">
        <p14:creationId xmlns:p14="http://schemas.microsoft.com/office/powerpoint/2010/main" val="11229782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261719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6/23/2022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608824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6/23/2022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4032247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659446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97373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7514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A54E4C9-163B-4A42-BE55-CADAC3E83523}"/>
              </a:ext>
            </a:extLst>
          </p:cNvPr>
          <p:cNvPicPr>
            <a:picLocks noChangeAspect="1"/>
          </p:cNvPicPr>
          <p:nvPr userDrawn="1"/>
        </p:nvPicPr>
        <p:blipFill rotWithShape="1">
          <a:blip r:embed="rId5"/>
          <a:srcRect b="35741"/>
          <a:stretch/>
        </p:blipFill>
        <p:spPr>
          <a:xfrm>
            <a:off x="0" y="0"/>
            <a:ext cx="12192000" cy="4406900"/>
          </a:xfrm>
          <a:prstGeom prst="rect">
            <a:avLst/>
          </a:prstGeom>
        </p:spPr>
      </p:pic>
      <p:sp>
        <p:nvSpPr>
          <p:cNvPr id="19" name="Text Placeholder 5"/>
          <p:cNvSpPr>
            <a:spLocks noGrp="1"/>
          </p:cNvSpPr>
          <p:nvPr>
            <p:ph type="body" sz="quarter" idx="10" hasCustomPrompt="1"/>
          </p:nvPr>
        </p:nvSpPr>
        <p:spPr>
          <a:xfrm>
            <a:off x="5651500" y="4953001"/>
            <a:ext cx="5969002" cy="730010"/>
          </a:xfrm>
        </p:spPr>
        <p:txBody>
          <a:bodyPr lIns="91440" tIns="45720" rIns="91440" bIns="45720"/>
          <a:lstStyle>
            <a:lvl1pPr algn="r">
              <a:lnSpc>
                <a:spcPct val="100000"/>
              </a:lnSpc>
              <a:defRPr sz="4800" baseline="0">
                <a:solidFill>
                  <a:srgbClr val="002060"/>
                </a:solidFill>
                <a:latin typeface="+mn-lt"/>
                <a:ea typeface="+mn-ea"/>
                <a:cs typeface="+mn-cs"/>
              </a:defRPr>
            </a:lvl1pPr>
          </a:lstStyle>
          <a:p>
            <a:pPr lvl="0"/>
            <a:r>
              <a:rPr lang="en-US"/>
              <a:t>Presentation Title</a:t>
            </a:r>
          </a:p>
        </p:txBody>
      </p:sp>
      <p:sp>
        <p:nvSpPr>
          <p:cNvPr id="21" name="Text Placeholder 5"/>
          <p:cNvSpPr>
            <a:spLocks noGrp="1"/>
          </p:cNvSpPr>
          <p:nvPr>
            <p:ph type="body" sz="quarter" idx="11" hasCustomPrompt="1"/>
          </p:nvPr>
        </p:nvSpPr>
        <p:spPr>
          <a:xfrm>
            <a:off x="5651500" y="5683011"/>
            <a:ext cx="5969002" cy="703501"/>
          </a:xfrm>
        </p:spPr>
        <p:txBody>
          <a:bodyPr lIns="91440" tIns="45720" rIns="91440" bIns="45720"/>
          <a:lstStyle>
            <a:lvl1pPr algn="r">
              <a:lnSpc>
                <a:spcPct val="100000"/>
              </a:lnSpc>
              <a:defRPr sz="4800" baseline="0">
                <a:solidFill>
                  <a:srgbClr val="31859C"/>
                </a:solidFill>
                <a:latin typeface="+mn-lt"/>
                <a:ea typeface="+mn-ea"/>
                <a:cs typeface="+mn-cs"/>
              </a:defRPr>
            </a:lvl1pPr>
          </a:lstStyle>
          <a:p>
            <a:pPr lvl="0"/>
            <a:r>
              <a:rPr lang="en-US" dirty="0"/>
              <a:t>Subtitle</a:t>
            </a:r>
          </a:p>
        </p:txBody>
      </p:sp>
      <p:pic>
        <p:nvPicPr>
          <p:cNvPr id="9" name="Picture 28" descr="World Health Organization Logo, history, meaning, symbol, PNG">
            <a:extLst>
              <a:ext uri="{FF2B5EF4-FFF2-40B4-BE49-F238E27FC236}">
                <a16:creationId xmlns:a16="http://schemas.microsoft.com/office/drawing/2014/main" id="{0EE44C5B-9552-40C7-B7D4-B1997659BED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412041" y="5959310"/>
            <a:ext cx="1374814" cy="49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814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57998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5844440-ED5B-449E-832D-8579EB1FDBA4}"/>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5" name="Title 4"/>
          <p:cNvSpPr>
            <a:spLocks noGrp="1"/>
          </p:cNvSpPr>
          <p:nvPr>
            <p:ph type="title" hasCustomPrompt="1"/>
          </p:nvPr>
        </p:nvSpPr>
        <p:spPr>
          <a:xfrm>
            <a:off x="630001" y="290640"/>
            <a:ext cx="1093334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28" descr="World Health Organization Logo, history, meaning, symbol, PNG">
            <a:extLst>
              <a:ext uri="{FF2B5EF4-FFF2-40B4-BE49-F238E27FC236}">
                <a16:creationId xmlns:a16="http://schemas.microsoft.com/office/drawing/2014/main" id="{CB844BCC-B46D-4BB4-8288-A3B77FF48FA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9479280" y="6245003"/>
            <a:ext cx="1546703" cy="55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22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99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5844440-ED5B-449E-832D-8579EB1FDBA4}"/>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5" name="Title 4"/>
          <p:cNvSpPr>
            <a:spLocks noGrp="1"/>
          </p:cNvSpPr>
          <p:nvPr>
            <p:ph type="title" hasCustomPrompt="1"/>
          </p:nvPr>
        </p:nvSpPr>
        <p:spPr>
          <a:xfrm>
            <a:off x="630001" y="290640"/>
            <a:ext cx="1093334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980274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737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EB237A4-9CC4-4866-96D2-441B9E6E8855}"/>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4"/>
          <p:cNvSpPr>
            <a:spLocks noGrp="1"/>
          </p:cNvSpPr>
          <p:nvPr>
            <p:ph type="title" hasCustomPrompt="1"/>
          </p:nvPr>
        </p:nvSpPr>
        <p:spPr>
          <a:xfrm>
            <a:off x="630001" y="290640"/>
            <a:ext cx="109331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813526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87899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EB237A4-9CC4-4866-96D2-441B9E6E8855}"/>
              </a:ext>
            </a:extLst>
          </p:cNvPr>
          <p:cNvSpPr/>
          <p:nvPr userDrawn="1">
            <p:custDataLst>
              <p:tags r:id="rId2"/>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dirty="0">
              <a:solidFill>
                <a:srgbClr val="FFFFFF"/>
              </a:solidFill>
              <a:latin typeface="+mn-lt"/>
              <a:ea typeface="+mn-ea"/>
              <a:cs typeface="+mn-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2022 by Boston Consulting Group. All rights reserved.</a:t>
            </a:r>
          </a:p>
        </p:txBody>
      </p:sp>
      <p:sp>
        <p:nvSpPr>
          <p:cNvPr id="6" name="Title 4"/>
          <p:cNvSpPr>
            <a:spLocks noGrp="1"/>
          </p:cNvSpPr>
          <p:nvPr>
            <p:ph type="title" hasCustomPrompt="1"/>
          </p:nvPr>
        </p:nvSpPr>
        <p:spPr>
          <a:xfrm>
            <a:off x="630001" y="290640"/>
            <a:ext cx="1093319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56" name="Picture 28" descr="World Health Organization Logo, history, meaning, symbol, PNG">
            <a:extLst>
              <a:ext uri="{FF2B5EF4-FFF2-40B4-BE49-F238E27FC236}">
                <a16:creationId xmlns:a16="http://schemas.microsoft.com/office/drawing/2014/main" id="{A09E0F01-485D-4FA2-AB73-19FC61E2587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7309" b="19199"/>
          <a:stretch/>
        </p:blipFill>
        <p:spPr bwMode="auto">
          <a:xfrm>
            <a:off x="9479280" y="6178902"/>
            <a:ext cx="1546703" cy="55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905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oleObject" Target="../embeddings/oleObject1.bin"/><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tags" Target="../tags/tag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image" Target="../media/image1.emf"/><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6" Type="http://schemas.openxmlformats.org/officeDocument/2006/relationships/tags" Target="../tags/tag98.xml"/><Relationship Id="rId7" Type="http://schemas.openxmlformats.org/officeDocument/2006/relationships/slideLayout" Target="../slideLayouts/slideLayout101.xml"/><Relationship Id="rId71" Type="http://schemas.openxmlformats.org/officeDocument/2006/relationships/slideLayout" Target="../slideLayouts/slideLayout165.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74" Type="http://schemas.openxmlformats.org/officeDocument/2006/relationships/theme" Target="../theme/theme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61" Type="http://schemas.openxmlformats.org/officeDocument/2006/relationships/slideLayout" Target="../slideLayouts/slideLayout15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slideLayout" Target="../slideLayouts/slideLayout167.xml"/><Relationship Id="rId78" Type="http://schemas.openxmlformats.org/officeDocument/2006/relationships/image" Target="../media/image1.emf"/><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77" Type="http://schemas.openxmlformats.org/officeDocument/2006/relationships/oleObject" Target="../embeddings/oleObject1.bin"/><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slideLayout" Target="../slideLayouts/slideLayout166.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slideLayout" Target="../slideLayouts/slideLayout164.xml"/><Relationship Id="rId75" Type="http://schemas.openxmlformats.org/officeDocument/2006/relationships/tags" Target="../tags/tag97.xml"/><Relationship Id="rId1" Type="http://schemas.openxmlformats.org/officeDocument/2006/relationships/slideLayout" Target="../slideLayouts/slideLayout95.xml"/><Relationship Id="rId6"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0EF9A-4ED5-5230-C69E-7C832798F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D53A4B0-0321-01F7-6B00-30104AD28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FF26EC25-0AC2-707F-2D2F-7B4440A3C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0F4ED-2EED-4220-AED3-A82691FCAD25}" type="datetimeFigureOut">
              <a:rPr lang="en-ID" smtClean="0"/>
              <a:t>23/06/2022</a:t>
            </a:fld>
            <a:endParaRPr lang="en-ID"/>
          </a:p>
        </p:txBody>
      </p:sp>
      <p:sp>
        <p:nvSpPr>
          <p:cNvPr id="5" name="Footer Placeholder 4">
            <a:extLst>
              <a:ext uri="{FF2B5EF4-FFF2-40B4-BE49-F238E27FC236}">
                <a16:creationId xmlns:a16="http://schemas.microsoft.com/office/drawing/2014/main" id="{2FFB8375-724C-BAC6-618E-2FF44F53A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A5B59F3A-8FC6-9387-921C-1BD9F3C93B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82119-B14E-420A-AD4D-BCFD2A3A666F}" type="slidenum">
              <a:rPr lang="en-ID" smtClean="0"/>
              <a:t>‹#›</a:t>
            </a:fld>
            <a:endParaRPr lang="en-ID"/>
          </a:p>
        </p:txBody>
      </p:sp>
    </p:spTree>
    <p:extLst>
      <p:ext uri="{BB962C8B-B14F-4D97-AF65-F5344CB8AC3E}">
        <p14:creationId xmlns:p14="http://schemas.microsoft.com/office/powerpoint/2010/main" val="153656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4"/>
            </p:custDataLst>
            <p:extLst>
              <p:ext uri="{D42A27DB-BD31-4B8C-83A1-F6EECF244321}">
                <p14:modId xmlns:p14="http://schemas.microsoft.com/office/powerpoint/2010/main" val="343368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5"/>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2068796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6/23/2022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extLst>
      <p:ext uri="{BB962C8B-B14F-4D97-AF65-F5344CB8AC3E}">
        <p14:creationId xmlns:p14="http://schemas.microsoft.com/office/powerpoint/2010/main" val="368758878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43368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6"/>
            </p:custDataLst>
          </p:nvPr>
        </p:nvSpPr>
        <p:spPr>
          <a:xfrm>
            <a:off x="0" y="0"/>
            <a:ext cx="158750" cy="158750"/>
          </a:xfrm>
          <a:prstGeom prst="rect">
            <a:avLst/>
          </a:prstGeom>
          <a:solidFill>
            <a:srgbClr val="00689B"/>
          </a:solidFill>
          <a:ln w="9525" cap="rnd" cmpd="sng" algn="ctr">
            <a:solidFill>
              <a:srgbClr val="0068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mn-lt"/>
              <a:ea typeface="+mn-ea"/>
              <a:cs typeface="+mn-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59464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 id="2147483825" r:id="rId66"/>
    <p:sldLayoutId id="2147483826" r:id="rId67"/>
    <p:sldLayoutId id="2147483827" r:id="rId68"/>
    <p:sldLayoutId id="2147483828" r:id="rId69"/>
    <p:sldLayoutId id="2147483829" r:id="rId70"/>
    <p:sldLayoutId id="2147483830" r:id="rId71"/>
    <p:sldLayoutId id="2147483831" r:id="rId72"/>
    <p:sldLayoutId id="2147483832"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37.png"/><Relationship Id="rId4" Type="http://schemas.openxmlformats.org/officeDocument/2006/relationships/slideLayout" Target="../slideLayouts/slideLayout16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378F-020B-4205-AD0B-A9E5AE56A518}"/>
              </a:ext>
            </a:extLst>
          </p:cNvPr>
          <p:cNvPicPr>
            <a:picLocks noChangeAspect="1"/>
          </p:cNvPicPr>
          <p:nvPr/>
        </p:nvPicPr>
        <p:blipFill>
          <a:blip r:embed="rId2"/>
          <a:stretch>
            <a:fillRect/>
          </a:stretch>
        </p:blipFill>
        <p:spPr>
          <a:xfrm>
            <a:off x="0" y="20321"/>
            <a:ext cx="12192000" cy="6837680"/>
          </a:xfrm>
          <a:prstGeom prst="rect">
            <a:avLst/>
          </a:prstGeom>
        </p:spPr>
      </p:pic>
      <p:sp>
        <p:nvSpPr>
          <p:cNvPr id="5" name="Rectangle 4">
            <a:extLst>
              <a:ext uri="{FF2B5EF4-FFF2-40B4-BE49-F238E27FC236}">
                <a16:creationId xmlns:a16="http://schemas.microsoft.com/office/drawing/2014/main" id="{D836D6A6-CC18-463D-99B7-42086E2247D7}"/>
              </a:ext>
            </a:extLst>
          </p:cNvPr>
          <p:cNvSpPr/>
          <p:nvPr/>
        </p:nvSpPr>
        <p:spPr>
          <a:xfrm>
            <a:off x="581024" y="-27304"/>
            <a:ext cx="5419083" cy="44183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Health system strengthening for pandemic preparedness and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Yodi Mahendradhata</a:t>
            </a:r>
            <a:endParaRPr kumimoji="0" lang="en-ID"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86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18983-35EB-128F-7783-EB2AF0AD921E}"/>
              </a:ext>
            </a:extLst>
          </p:cNvPr>
          <p:cNvPicPr>
            <a:picLocks noChangeAspect="1"/>
          </p:cNvPicPr>
          <p:nvPr/>
        </p:nvPicPr>
        <p:blipFill>
          <a:blip r:embed="rId2"/>
          <a:stretch>
            <a:fillRect/>
          </a:stretch>
        </p:blipFill>
        <p:spPr>
          <a:xfrm>
            <a:off x="1051424" y="186058"/>
            <a:ext cx="10089151" cy="6485883"/>
          </a:xfrm>
          <a:prstGeom prst="rect">
            <a:avLst/>
          </a:prstGeom>
        </p:spPr>
      </p:pic>
    </p:spTree>
    <p:extLst>
      <p:ext uri="{BB962C8B-B14F-4D97-AF65-F5344CB8AC3E}">
        <p14:creationId xmlns:p14="http://schemas.microsoft.com/office/powerpoint/2010/main" val="391149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FCBE8-7C70-D072-9F34-3E8CF37B7623}"/>
              </a:ext>
            </a:extLst>
          </p:cNvPr>
          <p:cNvPicPr>
            <a:picLocks noChangeAspect="1"/>
          </p:cNvPicPr>
          <p:nvPr/>
        </p:nvPicPr>
        <p:blipFill>
          <a:blip r:embed="rId2"/>
          <a:stretch>
            <a:fillRect/>
          </a:stretch>
        </p:blipFill>
        <p:spPr>
          <a:xfrm>
            <a:off x="1031375" y="0"/>
            <a:ext cx="10129249" cy="6858000"/>
          </a:xfrm>
          <a:prstGeom prst="rect">
            <a:avLst/>
          </a:prstGeom>
        </p:spPr>
      </p:pic>
    </p:spTree>
    <p:extLst>
      <p:ext uri="{BB962C8B-B14F-4D97-AF65-F5344CB8AC3E}">
        <p14:creationId xmlns:p14="http://schemas.microsoft.com/office/powerpoint/2010/main" val="478766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FC3A-C5E6-4FE8-96B0-608DF4798078}"/>
              </a:ext>
            </a:extLst>
          </p:cNvPr>
          <p:cNvSpPr>
            <a:spLocks noGrp="1"/>
          </p:cNvSpPr>
          <p:nvPr>
            <p:ph type="title"/>
          </p:nvPr>
        </p:nvSpPr>
        <p:spPr>
          <a:xfrm>
            <a:off x="2231135" y="431292"/>
            <a:ext cx="7729728" cy="1188720"/>
          </a:xfrm>
        </p:spPr>
        <p:txBody>
          <a:bodyPr/>
          <a:lstStyle/>
          <a:p>
            <a:r>
              <a:rPr lang="en-US" dirty="0"/>
              <a:t>Lessons from covid-19 pandemic*</a:t>
            </a:r>
            <a:endParaRPr lang="en-ID" dirty="0"/>
          </a:p>
        </p:txBody>
      </p:sp>
      <p:graphicFrame>
        <p:nvGraphicFramePr>
          <p:cNvPr id="4" name="Content Placeholder 3">
            <a:extLst>
              <a:ext uri="{FF2B5EF4-FFF2-40B4-BE49-F238E27FC236}">
                <a16:creationId xmlns:a16="http://schemas.microsoft.com/office/drawing/2014/main" id="{4CEE9CD9-765E-4875-B923-234175721815}"/>
              </a:ext>
            </a:extLst>
          </p:cNvPr>
          <p:cNvGraphicFramePr>
            <a:graphicFrameLocks noGrp="1"/>
          </p:cNvGraphicFramePr>
          <p:nvPr>
            <p:ph idx="1"/>
          </p:nvPr>
        </p:nvGraphicFramePr>
        <p:xfrm>
          <a:off x="1224755" y="2047875"/>
          <a:ext cx="9742487" cy="399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465716F-2045-440B-B16F-81DBE3D1660B}"/>
              </a:ext>
            </a:extLst>
          </p:cNvPr>
          <p:cNvSpPr txBox="1"/>
          <p:nvPr/>
        </p:nvSpPr>
        <p:spPr>
          <a:xfrm>
            <a:off x="1224755" y="6276213"/>
            <a:ext cx="4848225" cy="381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*Ref: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Maxmen</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(2021)</a:t>
            </a:r>
            <a:endParaRPr kumimoji="0" lang="en-ID"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37907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1133452" y="541058"/>
            <a:ext cx="9925096" cy="845809"/>
          </a:xfrm>
          <a:noFill/>
          <a:ln/>
          <a:extLst>
            <a:ext uri="{909E8E84-426E-40DD-AFC4-6F175D3DCCD1}">
              <a14:hiddenFill xmlns:a14="http://schemas.microsoft.com/office/drawing/2010/main">
                <a:solidFill>
                  <a:srgbClr val="FFFFFF"/>
                </a:solidFill>
              </a14:hiddenFill>
            </a:ext>
          </a:extLst>
        </p:spPr>
        <p:txBody>
          <a:bodyPr vert="horz" wrap="square" anchor="ctr" anchorCtr="0">
            <a:spAutoFit/>
          </a:bodyPr>
          <a:lstStyle/>
          <a:p>
            <a:pPr>
              <a:lnSpc>
                <a:spcPct val="108000"/>
              </a:lnSpc>
            </a:pPr>
            <a:r>
              <a:rPr lang="en-US" sz="2800" b="1" dirty="0">
                <a:solidFill>
                  <a:srgbClr val="002060"/>
                </a:solidFill>
                <a:latin typeface="+mn-lt"/>
              </a:rPr>
              <a:t>WHO - 10 Proposals to Strengthen the Global Health Architecture </a:t>
            </a:r>
            <a:r>
              <a:rPr lang="en-US" dirty="0">
                <a:solidFill>
                  <a:srgbClr val="002060"/>
                </a:solidFill>
                <a:latin typeface="+mn-lt"/>
              </a:rPr>
              <a:t>for Health Emergency Preparedness &amp; Response (May 2022)</a:t>
            </a:r>
            <a:endParaRPr lang="en-US" dirty="0">
              <a:solidFill>
                <a:srgbClr val="002060"/>
              </a:solidFill>
            </a:endParaRPr>
          </a:p>
        </p:txBody>
      </p:sp>
      <p:pic>
        <p:nvPicPr>
          <p:cNvPr id="8" name="Picture 7">
            <a:extLst>
              <a:ext uri="{FF2B5EF4-FFF2-40B4-BE49-F238E27FC236}">
                <a16:creationId xmlns:a16="http://schemas.microsoft.com/office/drawing/2014/main" id="{41B71B0E-4D75-486D-8789-3F5705D6EBB6}"/>
              </a:ext>
            </a:extLst>
          </p:cNvPr>
          <p:cNvPicPr>
            <a:picLocks noChangeAspect="1"/>
          </p:cNvPicPr>
          <p:nvPr/>
        </p:nvPicPr>
        <p:blipFill>
          <a:blip r:embed="rId2"/>
          <a:stretch>
            <a:fillRect/>
          </a:stretch>
        </p:blipFill>
        <p:spPr>
          <a:xfrm>
            <a:off x="1590034" y="1951021"/>
            <a:ext cx="2447663" cy="347484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DE39236-16A4-4713-BD56-961A0CF0F584}"/>
              </a:ext>
            </a:extLst>
          </p:cNvPr>
          <p:cNvPicPr>
            <a:picLocks noChangeAspect="1"/>
          </p:cNvPicPr>
          <p:nvPr/>
        </p:nvPicPr>
        <p:blipFill rotWithShape="1">
          <a:blip r:embed="rId3"/>
          <a:srcRect l="8257" t="17392"/>
          <a:stretch/>
        </p:blipFill>
        <p:spPr>
          <a:xfrm>
            <a:off x="2541945" y="4458167"/>
            <a:ext cx="2632574" cy="1649130"/>
          </a:xfrm>
          <a:prstGeom prst="rect">
            <a:avLst/>
          </a:prstGeom>
          <a:ln>
            <a:solidFill>
              <a:srgbClr val="002060"/>
            </a:solidFill>
          </a:ln>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38DF4B3B-D7C8-403F-9D5C-3628DCF2C6A6}"/>
              </a:ext>
            </a:extLst>
          </p:cNvPr>
          <p:cNvGrpSpPr/>
          <p:nvPr/>
        </p:nvGrpSpPr>
        <p:grpSpPr>
          <a:xfrm>
            <a:off x="5391438" y="1969782"/>
            <a:ext cx="5900143" cy="4017915"/>
            <a:chOff x="5391438" y="1969782"/>
            <a:chExt cx="5900143" cy="4017915"/>
          </a:xfrm>
        </p:grpSpPr>
        <p:pic>
          <p:nvPicPr>
            <p:cNvPr id="3" name="Picture 2">
              <a:extLst>
                <a:ext uri="{FF2B5EF4-FFF2-40B4-BE49-F238E27FC236}">
                  <a16:creationId xmlns:a16="http://schemas.microsoft.com/office/drawing/2014/main" id="{8A5BE00A-D896-4C6E-ADC7-EF66F355FEED}"/>
                </a:ext>
              </a:extLst>
            </p:cNvPr>
            <p:cNvPicPr>
              <a:picLocks noChangeAspect="1"/>
            </p:cNvPicPr>
            <p:nvPr/>
          </p:nvPicPr>
          <p:blipFill>
            <a:blip r:embed="rId4"/>
            <a:stretch>
              <a:fillRect/>
            </a:stretch>
          </p:blipFill>
          <p:spPr>
            <a:xfrm>
              <a:off x="7189739" y="2289803"/>
              <a:ext cx="3179053" cy="3230153"/>
            </a:xfrm>
            <a:prstGeom prst="rect">
              <a:avLst/>
            </a:prstGeom>
          </p:spPr>
        </p:pic>
        <p:sp>
          <p:nvSpPr>
            <p:cNvPr id="6" name="Arrow: Right 5">
              <a:extLst>
                <a:ext uri="{FF2B5EF4-FFF2-40B4-BE49-F238E27FC236}">
                  <a16:creationId xmlns:a16="http://schemas.microsoft.com/office/drawing/2014/main" id="{5529D2DA-A8CA-4909-BBE8-E8DF54779F35}"/>
                </a:ext>
              </a:extLst>
            </p:cNvPr>
            <p:cNvSpPr/>
            <p:nvPr/>
          </p:nvSpPr>
          <p:spPr>
            <a:xfrm>
              <a:off x="5391438" y="3389587"/>
              <a:ext cx="786438" cy="597716"/>
            </a:xfrm>
            <a:prstGeom prst="rightArrow">
              <a:avLst/>
            </a:prstGeom>
            <a:solidFill>
              <a:srgbClr val="002060"/>
            </a:solidFill>
            <a:ln w="9525"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4E7BCBC-5D9C-4C6F-BE1D-A8152065244D}"/>
                </a:ext>
              </a:extLst>
            </p:cNvPr>
            <p:cNvSpPr txBox="1"/>
            <p:nvPr/>
          </p:nvSpPr>
          <p:spPr>
            <a:xfrm>
              <a:off x="5928596" y="1969782"/>
              <a:ext cx="2082890" cy="67321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alibri"/>
                  <a:ea typeface="+mn-ea"/>
                  <a:cs typeface="+mn-cs"/>
                </a:rPr>
                <a:t>From all major reports &amp; &gt;300 r</a:t>
              </a:r>
              <a:r>
                <a:rPr kumimoji="0" lang="en-GB" sz="1800" b="1" i="0" u="none" strike="noStrike" kern="0" cap="none" spc="0" normalizeH="0" baseline="0" noProof="0" dirty="0" err="1">
                  <a:ln>
                    <a:noFill/>
                  </a:ln>
                  <a:solidFill>
                    <a:srgbClr val="000000"/>
                  </a:solidFill>
                  <a:effectLst/>
                  <a:uLnTx/>
                  <a:uFillTx/>
                  <a:latin typeface="Calibri"/>
                  <a:ea typeface="+mn-ea"/>
                  <a:cs typeface="+mn-cs"/>
                </a:rPr>
                <a:t>ecs</a:t>
              </a:r>
              <a:r>
                <a:rPr kumimoji="0" lang="en-GB" sz="1800" b="1" i="0" u="none" strike="noStrike" kern="0" cap="none" spc="0" normalizeH="0" baseline="0" noProof="0" dirty="0">
                  <a:ln>
                    <a:noFill/>
                  </a:ln>
                  <a:solidFill>
                    <a:srgbClr val="000000"/>
                  </a:solidFill>
                  <a:effectLst/>
                  <a:uLnTx/>
                  <a:uFillTx/>
                  <a:latin typeface="Calibri"/>
                  <a:ea typeface="+mn-ea"/>
                  <a:cs typeface="+mn-cs"/>
                </a:rPr>
                <a:t>…</a:t>
              </a:r>
              <a:endParaRPr kumimoji="0" lang="en-US" sz="1800" b="1" i="0" u="none" strike="noStrike" kern="0" cap="none" spc="0" normalizeH="0" baseline="0" noProof="0" dirty="0">
                <a:ln>
                  <a:noFill/>
                </a:ln>
                <a:solidFill>
                  <a:srgbClr val="00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DCAB923-4832-4C85-9218-61FECAA38714}"/>
                </a:ext>
              </a:extLst>
            </p:cNvPr>
            <p:cNvSpPr txBox="1"/>
            <p:nvPr/>
          </p:nvSpPr>
          <p:spPr>
            <a:xfrm>
              <a:off x="9032243" y="5314481"/>
              <a:ext cx="2259338" cy="67321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alibri"/>
                  <a:ea typeface="+mn-ea"/>
                  <a:cs typeface="+mn-cs"/>
                </a:rPr>
                <a:t>…to 10 major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alibri"/>
                  <a:ea typeface="+mn-ea"/>
                  <a:cs typeface="+mn-cs"/>
                </a:rPr>
                <a:t>p</a:t>
              </a:r>
              <a:r>
                <a:rPr kumimoji="0" lang="en-GB" sz="1800" b="1" i="0" u="none" strike="noStrike" kern="0" cap="none" spc="0" normalizeH="0" baseline="0" noProof="0" dirty="0" err="1">
                  <a:ln>
                    <a:noFill/>
                  </a:ln>
                  <a:solidFill>
                    <a:srgbClr val="000000"/>
                  </a:solidFill>
                  <a:effectLst/>
                  <a:uLnTx/>
                  <a:uFillTx/>
                  <a:latin typeface="Calibri"/>
                  <a:ea typeface="+mn-ea"/>
                  <a:cs typeface="+mn-cs"/>
                </a:rPr>
                <a:t>roposals</a:t>
              </a:r>
              <a:r>
                <a:rPr kumimoji="0" lang="en-GB" sz="1800" b="1" i="0" u="none" strike="noStrike" kern="0" cap="none" spc="0" normalizeH="0" baseline="0" noProof="0" dirty="0">
                  <a:ln>
                    <a:noFill/>
                  </a:ln>
                  <a:solidFill>
                    <a:srgbClr val="000000"/>
                  </a:solidFill>
                  <a:effectLst/>
                  <a:uLnTx/>
                  <a:uFillTx/>
                  <a:latin typeface="Calibri"/>
                  <a:ea typeface="+mn-ea"/>
                  <a:cs typeface="+mn-cs"/>
                </a:rPr>
                <a:t> in 3 key areas</a:t>
              </a:r>
              <a:endParaRPr kumimoji="0" lang="en-US" sz="1800" b="1" i="0" u="none" strike="noStrike" kern="0" cap="none" spc="0" normalizeH="0" baseline="0" noProof="0" dirty="0">
                <a:ln>
                  <a:noFill/>
                </a:ln>
                <a:solidFill>
                  <a:srgbClr val="000000"/>
                </a:solidFill>
                <a:effectLst/>
                <a:uLnTx/>
                <a:uFillTx/>
                <a:latin typeface="Calibri"/>
                <a:ea typeface="+mn-ea"/>
                <a:cs typeface="+mn-cs"/>
              </a:endParaRPr>
            </a:p>
          </p:txBody>
        </p:sp>
      </p:grpSp>
      <p:sp>
        <p:nvSpPr>
          <p:cNvPr id="10" name="Text Placeholder 5">
            <a:extLst>
              <a:ext uri="{FF2B5EF4-FFF2-40B4-BE49-F238E27FC236}">
                <a16:creationId xmlns:a16="http://schemas.microsoft.com/office/drawing/2014/main" id="{F0C952D9-8E03-A75C-BB4A-4A4D50536606}"/>
              </a:ext>
            </a:extLst>
          </p:cNvPr>
          <p:cNvSpPr>
            <a:spLocks noGrp="1"/>
          </p:cNvSpPr>
          <p:nvPr>
            <p:ph type="body" sz="quarter" idx="10"/>
          </p:nvPr>
        </p:nvSpPr>
        <p:spPr>
          <a:xfrm>
            <a:off x="987010" y="6366509"/>
            <a:ext cx="9883171" cy="331893"/>
          </a:xfrm>
        </p:spPr>
        <p:txBody>
          <a:bodyPr/>
          <a:lstStyle/>
          <a:p>
            <a:pPr algn="l">
              <a:buNone/>
            </a:pPr>
            <a:r>
              <a:rPr lang="en-US" sz="1600" dirty="0"/>
              <a:t>Source: Building Global Health Resilience - Report of Health Working Group 2</a:t>
            </a:r>
          </a:p>
        </p:txBody>
      </p:sp>
    </p:spTree>
    <p:extLst>
      <p:ext uri="{BB962C8B-B14F-4D97-AF65-F5344CB8AC3E}">
        <p14:creationId xmlns:p14="http://schemas.microsoft.com/office/powerpoint/2010/main" val="10136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1119302" y="534611"/>
            <a:ext cx="9986951" cy="845809"/>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pPr>
              <a:lnSpc>
                <a:spcPct val="108000"/>
              </a:lnSpc>
            </a:pPr>
            <a:r>
              <a:rPr lang="en-US" sz="2800" b="1" dirty="0">
                <a:solidFill>
                  <a:srgbClr val="002060"/>
                </a:solidFill>
                <a:latin typeface="+mn-lt"/>
              </a:rPr>
              <a:t>G20 Indonesian Presidency is advancing 3 of the WHO proposals </a:t>
            </a:r>
            <a:r>
              <a:rPr lang="en-US" dirty="0">
                <a:solidFill>
                  <a:srgbClr val="002060"/>
                </a:solidFill>
                <a:latin typeface="+mn-lt"/>
              </a:rPr>
              <a:t>to strengthen the Global Health Architecture for Health Emergencies</a:t>
            </a:r>
            <a:endParaRPr lang="en-US" dirty="0">
              <a:solidFill>
                <a:srgbClr val="002060"/>
              </a:solidFill>
            </a:endParaRPr>
          </a:p>
        </p:txBody>
      </p:sp>
      <p:sp>
        <p:nvSpPr>
          <p:cNvPr id="53" name="TextBox 52">
            <a:extLst>
              <a:ext uri="{FF2B5EF4-FFF2-40B4-BE49-F238E27FC236}">
                <a16:creationId xmlns:a16="http://schemas.microsoft.com/office/drawing/2014/main" id="{2820F539-8302-4409-B4C7-D6D3EF7DA466}"/>
              </a:ext>
            </a:extLst>
          </p:cNvPr>
          <p:cNvSpPr txBox="1">
            <a:spLocks/>
          </p:cNvSpPr>
          <p:nvPr/>
        </p:nvSpPr>
        <p:spPr>
          <a:xfrm>
            <a:off x="757097" y="2045762"/>
            <a:ext cx="3348104" cy="2045078"/>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Leadership </a:t>
            </a:r>
            <a:r>
              <a:rPr kumimoji="0" lang="en-GB"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Global Health Emergency Council &amp; WHO Emergency Committee</a:t>
            </a:r>
          </a:p>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Regulation</a:t>
            </a:r>
            <a:r>
              <a:rPr kumimoji="0" lang="en-GB"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 IHR (2005) amendments </a:t>
            </a:r>
          </a:p>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Accountability</a:t>
            </a:r>
            <a:r>
              <a:rPr kumimoji="0" lang="en-GB"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 UHPRs &amp; independent monitoring</a:t>
            </a:r>
            <a:endPar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endParaRPr>
          </a:p>
        </p:txBody>
      </p:sp>
      <p:sp>
        <p:nvSpPr>
          <p:cNvPr id="77" name="TextBox 76">
            <a:extLst>
              <a:ext uri="{FF2B5EF4-FFF2-40B4-BE49-F238E27FC236}">
                <a16:creationId xmlns:a16="http://schemas.microsoft.com/office/drawing/2014/main" id="{9AD18895-A8E6-442C-AF23-46CB78B2F40C}"/>
              </a:ext>
            </a:extLst>
          </p:cNvPr>
          <p:cNvSpPr txBox="1">
            <a:spLocks/>
          </p:cNvSpPr>
          <p:nvPr/>
        </p:nvSpPr>
        <p:spPr>
          <a:xfrm>
            <a:off x="7920360" y="2614627"/>
            <a:ext cx="3508261" cy="1987994"/>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Capacity</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 rapid health emergency teams </a:t>
            </a:r>
          </a:p>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Coordination</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 of strategy, finance, operations &amp; monitor </a:t>
            </a:r>
          </a:p>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Collaboration Networks – </a:t>
            </a:r>
            <a:r>
              <a:rPr kumimoji="0" lang="en-US" sz="16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surveillance,</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 </a:t>
            </a:r>
            <a:r>
              <a:rPr kumimoji="0" lang="en-US" sz="16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access to countermeasures, </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community protection, and clinical care</a:t>
            </a:r>
            <a:endParaRPr kumimoji="0" lang="en-US" sz="16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sp>
        <p:nvSpPr>
          <p:cNvPr id="79" name="TextBox 78">
            <a:extLst>
              <a:ext uri="{FF2B5EF4-FFF2-40B4-BE49-F238E27FC236}">
                <a16:creationId xmlns:a16="http://schemas.microsoft.com/office/drawing/2014/main" id="{EC950A7D-7C40-4A8C-991E-42479BC9A6B0}"/>
              </a:ext>
            </a:extLst>
          </p:cNvPr>
          <p:cNvSpPr txBox="1"/>
          <p:nvPr/>
        </p:nvSpPr>
        <p:spPr>
          <a:xfrm>
            <a:off x="3521419" y="5274368"/>
            <a:ext cx="6562148" cy="1046440"/>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12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Catalytic, gap-filling funding  </a:t>
            </a:r>
            <a:r>
              <a:rPr kumimoji="0" lang="en-GB" sz="16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 Financial Intermediary Fund (FIF)</a:t>
            </a:r>
            <a:endParaRPr kumimoji="0" lang="en-GB"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Predictable preparedness financing </a:t>
            </a:r>
            <a:r>
              <a:rPr kumimoji="0" lang="en-GB" sz="16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 health &amp; finance coordination platform</a:t>
            </a:r>
          </a:p>
          <a:p>
            <a:pPr marL="0" marR="0" lvl="0" indent="0" algn="l" defTabSz="914400" rtl="0" eaLnBrk="1" fontAlgn="auto" latinLnBrk="0" hangingPunct="1">
              <a:lnSpc>
                <a:spcPct val="100000"/>
              </a:lnSpc>
              <a:spcBef>
                <a:spcPts val="0"/>
              </a:spcBef>
              <a:spcAft>
                <a:spcPts val="12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Rapidly scalable response financing – </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expanded contingency fund</a:t>
            </a:r>
          </a:p>
        </p:txBody>
      </p:sp>
      <p:grpSp>
        <p:nvGrpSpPr>
          <p:cNvPr id="19" name="Group 18">
            <a:extLst>
              <a:ext uri="{FF2B5EF4-FFF2-40B4-BE49-F238E27FC236}">
                <a16:creationId xmlns:a16="http://schemas.microsoft.com/office/drawing/2014/main" id="{36CD91B9-89F6-4C83-A2B1-56FC4B77374C}"/>
              </a:ext>
            </a:extLst>
          </p:cNvPr>
          <p:cNvGrpSpPr/>
          <p:nvPr/>
        </p:nvGrpSpPr>
        <p:grpSpPr>
          <a:xfrm>
            <a:off x="4100279" y="2141647"/>
            <a:ext cx="429215" cy="1598216"/>
            <a:chOff x="4220707" y="848641"/>
            <a:chExt cx="429215" cy="1598216"/>
          </a:xfrm>
        </p:grpSpPr>
        <p:cxnSp>
          <p:nvCxnSpPr>
            <p:cNvPr id="82" name="LineSpecialityDiamond 70">
              <a:extLst>
                <a:ext uri="{FF2B5EF4-FFF2-40B4-BE49-F238E27FC236}">
                  <a16:creationId xmlns:a16="http://schemas.microsoft.com/office/drawing/2014/main" id="{33F73EDC-2BBD-44F2-AC65-ED2D708F57DA}"/>
                </a:ext>
              </a:extLst>
            </p:cNvPr>
            <p:cNvCxnSpPr>
              <a:cxnSpLocks/>
            </p:cNvCxnSpPr>
            <p:nvPr>
              <p:custDataLst>
                <p:tags r:id="rId3"/>
              </p:custDataLst>
            </p:nvPr>
          </p:nvCxnSpPr>
          <p:spPr>
            <a:xfrm>
              <a:off x="4220707" y="1743974"/>
              <a:ext cx="429215"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CB12665-068F-4D48-8731-82EE7A266739}"/>
                </a:ext>
              </a:extLst>
            </p:cNvPr>
            <p:cNvCxnSpPr>
              <a:cxnSpLocks/>
            </p:cNvCxnSpPr>
            <p:nvPr/>
          </p:nvCxnSpPr>
          <p:spPr>
            <a:xfrm>
              <a:off x="4220707" y="848641"/>
              <a:ext cx="0" cy="15982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87" name="LineSpecialityDiamond 70">
            <a:extLst>
              <a:ext uri="{FF2B5EF4-FFF2-40B4-BE49-F238E27FC236}">
                <a16:creationId xmlns:a16="http://schemas.microsoft.com/office/drawing/2014/main" id="{E56249D0-4F8A-4A0B-AA9D-BC179F7B4459}"/>
              </a:ext>
            </a:extLst>
          </p:cNvPr>
          <p:cNvCxnSpPr>
            <a:cxnSpLocks/>
          </p:cNvCxnSpPr>
          <p:nvPr>
            <p:custDataLst>
              <p:tags r:id="rId1"/>
            </p:custDataLst>
          </p:nvPr>
        </p:nvCxnSpPr>
        <p:spPr>
          <a:xfrm flipH="1">
            <a:off x="7267713" y="3034484"/>
            <a:ext cx="471679"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C3D3641-8B6D-4B38-87FA-E8953911129D}"/>
              </a:ext>
            </a:extLst>
          </p:cNvPr>
          <p:cNvCxnSpPr>
            <a:cxnSpLocks/>
          </p:cNvCxnSpPr>
          <p:nvPr/>
        </p:nvCxnSpPr>
        <p:spPr>
          <a:xfrm>
            <a:off x="7730514" y="2741610"/>
            <a:ext cx="0" cy="158453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3066DB5A-ED78-4D6E-BDE6-E8841B9EE09D}"/>
              </a:ext>
            </a:extLst>
          </p:cNvPr>
          <p:cNvGrpSpPr/>
          <p:nvPr/>
        </p:nvGrpSpPr>
        <p:grpSpPr>
          <a:xfrm>
            <a:off x="3521419" y="4766876"/>
            <a:ext cx="5703252" cy="346165"/>
            <a:chOff x="3146227" y="6531770"/>
            <a:chExt cx="3936240" cy="252282"/>
          </a:xfrm>
        </p:grpSpPr>
        <p:cxnSp>
          <p:nvCxnSpPr>
            <p:cNvPr id="71" name="LineSpecialityDiamond 70">
              <a:extLst>
                <a:ext uri="{FF2B5EF4-FFF2-40B4-BE49-F238E27FC236}">
                  <a16:creationId xmlns:a16="http://schemas.microsoft.com/office/drawing/2014/main" id="{10E5555D-D6CC-4539-8790-C29CC4C1C69E}"/>
                </a:ext>
              </a:extLst>
            </p:cNvPr>
            <p:cNvCxnSpPr>
              <a:cxnSpLocks/>
            </p:cNvCxnSpPr>
            <p:nvPr>
              <p:custDataLst>
                <p:tags r:id="rId2"/>
              </p:custDataLst>
            </p:nvPr>
          </p:nvCxnSpPr>
          <p:spPr>
            <a:xfrm flipV="1">
              <a:off x="4837187" y="6531770"/>
              <a:ext cx="0" cy="250443"/>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5E36584-6605-4EBD-AB8A-2A1BC0623D99}"/>
                </a:ext>
              </a:extLst>
            </p:cNvPr>
            <p:cNvCxnSpPr>
              <a:cxnSpLocks/>
            </p:cNvCxnSpPr>
            <p:nvPr/>
          </p:nvCxnSpPr>
          <p:spPr>
            <a:xfrm flipV="1">
              <a:off x="3146227" y="6784052"/>
              <a:ext cx="3936240"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6B6EE13A-B062-4005-A7A5-2BE4ABE4D416}"/>
              </a:ext>
            </a:extLst>
          </p:cNvPr>
          <p:cNvPicPr>
            <a:picLocks noChangeAspect="1"/>
          </p:cNvPicPr>
          <p:nvPr/>
        </p:nvPicPr>
        <p:blipFill>
          <a:blip r:embed="rId5"/>
          <a:stretch>
            <a:fillRect/>
          </a:stretch>
        </p:blipFill>
        <p:spPr>
          <a:xfrm>
            <a:off x="4388593" y="1699084"/>
            <a:ext cx="3054869" cy="3183302"/>
          </a:xfrm>
          <a:prstGeom prst="rect">
            <a:avLst/>
          </a:prstGeom>
        </p:spPr>
      </p:pic>
      <p:sp>
        <p:nvSpPr>
          <p:cNvPr id="15" name="Text Placeholder 5">
            <a:extLst>
              <a:ext uri="{FF2B5EF4-FFF2-40B4-BE49-F238E27FC236}">
                <a16:creationId xmlns:a16="http://schemas.microsoft.com/office/drawing/2014/main" id="{6C7D0310-458D-7900-5746-CCE72B075102}"/>
              </a:ext>
            </a:extLst>
          </p:cNvPr>
          <p:cNvSpPr>
            <a:spLocks noGrp="1"/>
          </p:cNvSpPr>
          <p:nvPr>
            <p:ph type="body" sz="quarter" idx="10"/>
          </p:nvPr>
        </p:nvSpPr>
        <p:spPr>
          <a:xfrm>
            <a:off x="974441" y="6482134"/>
            <a:ext cx="9883171" cy="331893"/>
          </a:xfrm>
        </p:spPr>
        <p:txBody>
          <a:bodyPr/>
          <a:lstStyle/>
          <a:p>
            <a:pPr algn="l">
              <a:buNone/>
            </a:pPr>
            <a:r>
              <a:rPr lang="en-US" sz="1600" dirty="0"/>
              <a:t>Source: Building Global Health Resilience - Report of Health Working Group 2</a:t>
            </a:r>
          </a:p>
        </p:txBody>
      </p:sp>
    </p:spTree>
    <p:extLst>
      <p:ext uri="{BB962C8B-B14F-4D97-AF65-F5344CB8AC3E}">
        <p14:creationId xmlns:p14="http://schemas.microsoft.com/office/powerpoint/2010/main" val="425019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33033-D449-D39F-A58E-1618CDF6D3EC}"/>
              </a:ext>
            </a:extLst>
          </p:cNvPr>
          <p:cNvPicPr>
            <a:picLocks noChangeAspect="1"/>
          </p:cNvPicPr>
          <p:nvPr/>
        </p:nvPicPr>
        <p:blipFill>
          <a:blip r:embed="rId2"/>
          <a:stretch>
            <a:fillRect/>
          </a:stretch>
        </p:blipFill>
        <p:spPr>
          <a:xfrm>
            <a:off x="760287" y="0"/>
            <a:ext cx="5143500" cy="6858000"/>
          </a:xfrm>
          <a:prstGeom prst="rect">
            <a:avLst/>
          </a:prstGeom>
        </p:spPr>
      </p:pic>
      <p:pic>
        <p:nvPicPr>
          <p:cNvPr id="4" name="Picture 3">
            <a:extLst>
              <a:ext uri="{FF2B5EF4-FFF2-40B4-BE49-F238E27FC236}">
                <a16:creationId xmlns:a16="http://schemas.microsoft.com/office/drawing/2014/main" id="{AD2B528B-0E17-CAB3-0F79-32E8F46A9721}"/>
              </a:ext>
            </a:extLst>
          </p:cNvPr>
          <p:cNvPicPr>
            <a:picLocks noChangeAspect="1"/>
          </p:cNvPicPr>
          <p:nvPr/>
        </p:nvPicPr>
        <p:blipFill>
          <a:blip r:embed="rId3"/>
          <a:stretch>
            <a:fillRect/>
          </a:stretch>
        </p:blipFill>
        <p:spPr>
          <a:xfrm>
            <a:off x="5903787" y="161817"/>
            <a:ext cx="5989835" cy="3267183"/>
          </a:xfrm>
          <a:prstGeom prst="rect">
            <a:avLst/>
          </a:prstGeom>
        </p:spPr>
      </p:pic>
      <p:pic>
        <p:nvPicPr>
          <p:cNvPr id="5" name="Picture 4">
            <a:extLst>
              <a:ext uri="{FF2B5EF4-FFF2-40B4-BE49-F238E27FC236}">
                <a16:creationId xmlns:a16="http://schemas.microsoft.com/office/drawing/2014/main" id="{77C729E7-58A9-DB21-1FE6-001929DE7EC2}"/>
              </a:ext>
            </a:extLst>
          </p:cNvPr>
          <p:cNvPicPr>
            <a:picLocks noChangeAspect="1"/>
          </p:cNvPicPr>
          <p:nvPr/>
        </p:nvPicPr>
        <p:blipFill>
          <a:blip r:embed="rId4"/>
          <a:stretch>
            <a:fillRect/>
          </a:stretch>
        </p:blipFill>
        <p:spPr>
          <a:xfrm>
            <a:off x="6596437" y="3429000"/>
            <a:ext cx="5143500" cy="3427660"/>
          </a:xfrm>
          <a:prstGeom prst="rect">
            <a:avLst/>
          </a:prstGeom>
        </p:spPr>
      </p:pic>
    </p:spTree>
    <p:extLst>
      <p:ext uri="{BB962C8B-B14F-4D97-AF65-F5344CB8AC3E}">
        <p14:creationId xmlns:p14="http://schemas.microsoft.com/office/powerpoint/2010/main" val="329285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2D0F1-7DCA-46C9-969A-D760547A33B0}"/>
              </a:ext>
            </a:extLst>
          </p:cNvPr>
          <p:cNvPicPr>
            <a:picLocks noChangeAspect="1"/>
          </p:cNvPicPr>
          <p:nvPr/>
        </p:nvPicPr>
        <p:blipFill>
          <a:blip r:embed="rId2"/>
          <a:stretch>
            <a:fillRect/>
          </a:stretch>
        </p:blipFill>
        <p:spPr>
          <a:xfrm>
            <a:off x="0" y="300037"/>
            <a:ext cx="12192000" cy="6257925"/>
          </a:xfrm>
          <a:prstGeom prst="rect">
            <a:avLst/>
          </a:prstGeom>
        </p:spPr>
      </p:pic>
      <p:sp>
        <p:nvSpPr>
          <p:cNvPr id="3" name="Rectangle 2">
            <a:extLst>
              <a:ext uri="{FF2B5EF4-FFF2-40B4-BE49-F238E27FC236}">
                <a16:creationId xmlns:a16="http://schemas.microsoft.com/office/drawing/2014/main" id="{6D90CCB7-EEF2-4751-AD21-1805DB4E1527}"/>
              </a:ext>
            </a:extLst>
          </p:cNvPr>
          <p:cNvSpPr/>
          <p:nvPr/>
        </p:nvSpPr>
        <p:spPr>
          <a:xfrm>
            <a:off x="0" y="4859676"/>
            <a:ext cx="6883685" cy="13767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ymahendradhata@ugm.ac.id</a:t>
            </a:r>
            <a:endParaRPr kumimoji="0" lang="en-ID"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4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AEF7B-3044-14BB-41A9-439E570D9915}"/>
              </a:ext>
            </a:extLst>
          </p:cNvPr>
          <p:cNvPicPr>
            <a:picLocks noChangeAspect="1"/>
          </p:cNvPicPr>
          <p:nvPr/>
        </p:nvPicPr>
        <p:blipFill>
          <a:blip r:embed="rId2"/>
          <a:stretch>
            <a:fillRect/>
          </a:stretch>
        </p:blipFill>
        <p:spPr>
          <a:xfrm>
            <a:off x="295275" y="571500"/>
            <a:ext cx="11601450" cy="5715000"/>
          </a:xfrm>
          <a:prstGeom prst="rect">
            <a:avLst/>
          </a:prstGeom>
        </p:spPr>
      </p:pic>
      <p:sp>
        <p:nvSpPr>
          <p:cNvPr id="3" name="TextBox 2">
            <a:extLst>
              <a:ext uri="{FF2B5EF4-FFF2-40B4-BE49-F238E27FC236}">
                <a16:creationId xmlns:a16="http://schemas.microsoft.com/office/drawing/2014/main" id="{76A81602-EEF3-C96D-5C43-6F3F4454649E}"/>
              </a:ext>
            </a:extLst>
          </p:cNvPr>
          <p:cNvSpPr txBox="1"/>
          <p:nvPr/>
        </p:nvSpPr>
        <p:spPr>
          <a:xfrm>
            <a:off x="893851" y="6316038"/>
            <a:ext cx="7921376" cy="369332"/>
          </a:xfrm>
          <a:prstGeom prst="rect">
            <a:avLst/>
          </a:prstGeom>
          <a:noFill/>
        </p:spPr>
        <p:txBody>
          <a:bodyPr wrap="square" rtlCol="0">
            <a:spAutoFit/>
          </a:bodyPr>
          <a:lstStyle/>
          <a:p>
            <a:r>
              <a:rPr lang="en-US" dirty="0"/>
              <a:t>*Ref: https://worldhealthorg.shinyapps.io/covid/</a:t>
            </a:r>
            <a:endParaRPr lang="en-ID" dirty="0"/>
          </a:p>
        </p:txBody>
      </p:sp>
    </p:spTree>
    <p:extLst>
      <p:ext uri="{BB962C8B-B14F-4D97-AF65-F5344CB8AC3E}">
        <p14:creationId xmlns:p14="http://schemas.microsoft.com/office/powerpoint/2010/main" val="138806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F67DBE-DC14-47AA-A094-996B202413D5}"/>
              </a:ext>
            </a:extLst>
          </p:cNvPr>
          <p:cNvPicPr>
            <a:picLocks noGrp="1" noChangeAspect="1"/>
          </p:cNvPicPr>
          <p:nvPr>
            <p:ph idx="1"/>
          </p:nvPr>
        </p:nvPicPr>
        <p:blipFill>
          <a:blip r:embed="rId2"/>
          <a:stretch>
            <a:fillRect/>
          </a:stretch>
        </p:blipFill>
        <p:spPr>
          <a:xfrm>
            <a:off x="6743700" y="3912982"/>
            <a:ext cx="4894471" cy="2447235"/>
          </a:xfrm>
          <a:prstGeom prst="rect">
            <a:avLst/>
          </a:prstGeom>
        </p:spPr>
      </p:pic>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1115568" y="1200151"/>
            <a:ext cx="3794760" cy="4543804"/>
          </a:xfrm>
        </p:spPr>
        <p:txBody>
          <a:bodyPr>
            <a:normAutofit/>
          </a:bodyPr>
          <a:lstStyle/>
          <a:p>
            <a:r>
              <a:rPr lang="en-US" sz="3200" dirty="0"/>
              <a:t>“Everything starts with smarter surveillance. If you don’t look, you don’t see. If you don’t see, you will always respond too late”</a:t>
            </a:r>
          </a:p>
          <a:p>
            <a:endParaRPr lang="en-US" dirty="0"/>
          </a:p>
          <a:p>
            <a:r>
              <a:rPr lang="en-US" sz="2000" dirty="0"/>
              <a:t>Jeremy Farrar (2021)</a:t>
            </a:r>
            <a:endParaRPr lang="en-ID" sz="2000" dirty="0"/>
          </a:p>
        </p:txBody>
      </p:sp>
      <p:pic>
        <p:nvPicPr>
          <p:cNvPr id="6" name="Picture 5">
            <a:extLst>
              <a:ext uri="{FF2B5EF4-FFF2-40B4-BE49-F238E27FC236}">
                <a16:creationId xmlns:a16="http://schemas.microsoft.com/office/drawing/2014/main" id="{323992B7-F979-4230-A8A2-22971FE80686}"/>
              </a:ext>
            </a:extLst>
          </p:cNvPr>
          <p:cNvPicPr>
            <a:picLocks noChangeAspect="1"/>
          </p:cNvPicPr>
          <p:nvPr/>
        </p:nvPicPr>
        <p:blipFill>
          <a:blip r:embed="rId3"/>
          <a:stretch>
            <a:fillRect/>
          </a:stretch>
        </p:blipFill>
        <p:spPr>
          <a:xfrm>
            <a:off x="6703113" y="497783"/>
            <a:ext cx="4935058" cy="2778817"/>
          </a:xfrm>
          <a:prstGeom prst="rect">
            <a:avLst/>
          </a:prstGeom>
        </p:spPr>
      </p:pic>
    </p:spTree>
    <p:extLst>
      <p:ext uri="{BB962C8B-B14F-4D97-AF65-F5344CB8AC3E}">
        <p14:creationId xmlns:p14="http://schemas.microsoft.com/office/powerpoint/2010/main" val="214222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1115568" y="1200151"/>
            <a:ext cx="3794760" cy="4543804"/>
          </a:xfrm>
        </p:spPr>
        <p:txBody>
          <a:bodyPr>
            <a:normAutofit/>
          </a:bodyPr>
          <a:lstStyle/>
          <a:p>
            <a:r>
              <a:rPr lang="en-US" sz="4400" dirty="0"/>
              <a:t>“We were doing elegant math on crappy data”</a:t>
            </a:r>
          </a:p>
          <a:p>
            <a:endParaRPr lang="en-US" dirty="0"/>
          </a:p>
          <a:p>
            <a:r>
              <a:rPr lang="en-US" sz="2000" dirty="0"/>
              <a:t>Jennifer Nuzzo (2021)</a:t>
            </a:r>
            <a:endParaRPr lang="en-ID" sz="2000" dirty="0"/>
          </a:p>
        </p:txBody>
      </p:sp>
      <p:pic>
        <p:nvPicPr>
          <p:cNvPr id="9" name="Picture 8">
            <a:extLst>
              <a:ext uri="{FF2B5EF4-FFF2-40B4-BE49-F238E27FC236}">
                <a16:creationId xmlns:a16="http://schemas.microsoft.com/office/drawing/2014/main" id="{A02B66BA-5A24-4912-9601-7FCC15A524DF}"/>
              </a:ext>
            </a:extLst>
          </p:cNvPr>
          <p:cNvPicPr>
            <a:picLocks noChangeAspect="1"/>
          </p:cNvPicPr>
          <p:nvPr/>
        </p:nvPicPr>
        <p:blipFill>
          <a:blip r:embed="rId2"/>
          <a:stretch>
            <a:fillRect/>
          </a:stretch>
        </p:blipFill>
        <p:spPr>
          <a:xfrm>
            <a:off x="7180756" y="3546701"/>
            <a:ext cx="4181475" cy="2986768"/>
          </a:xfrm>
          <a:prstGeom prst="rect">
            <a:avLst/>
          </a:prstGeom>
        </p:spPr>
      </p:pic>
      <p:pic>
        <p:nvPicPr>
          <p:cNvPr id="10" name="Picture 9">
            <a:extLst>
              <a:ext uri="{FF2B5EF4-FFF2-40B4-BE49-F238E27FC236}">
                <a16:creationId xmlns:a16="http://schemas.microsoft.com/office/drawing/2014/main" id="{C8CDB344-04A4-44B3-819D-4A578C46E817}"/>
              </a:ext>
            </a:extLst>
          </p:cNvPr>
          <p:cNvPicPr>
            <a:picLocks noChangeAspect="1"/>
          </p:cNvPicPr>
          <p:nvPr/>
        </p:nvPicPr>
        <p:blipFill>
          <a:blip r:embed="rId3"/>
          <a:stretch>
            <a:fillRect/>
          </a:stretch>
        </p:blipFill>
        <p:spPr>
          <a:xfrm>
            <a:off x="6579588" y="324531"/>
            <a:ext cx="5383812" cy="3024188"/>
          </a:xfrm>
          <a:prstGeom prst="rect">
            <a:avLst/>
          </a:prstGeom>
        </p:spPr>
      </p:pic>
    </p:spTree>
    <p:extLst>
      <p:ext uri="{BB962C8B-B14F-4D97-AF65-F5344CB8AC3E}">
        <p14:creationId xmlns:p14="http://schemas.microsoft.com/office/powerpoint/2010/main" val="23079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834834" y="695325"/>
            <a:ext cx="4511842" cy="5467349"/>
          </a:xfrm>
        </p:spPr>
        <p:txBody>
          <a:bodyPr>
            <a:normAutofit fontScale="92500" lnSpcReduction="10000"/>
          </a:bodyPr>
          <a:lstStyle/>
          <a:p>
            <a:r>
              <a:rPr lang="en-US" sz="4400" dirty="0"/>
              <a:t>“The pseudo-academization of conspiracy theories is at its nascency - and that is only going to get worse in the next pandemic,”</a:t>
            </a:r>
            <a:endParaRPr lang="en-US" dirty="0"/>
          </a:p>
          <a:p>
            <a:endParaRPr lang="en-US" sz="2000" dirty="0"/>
          </a:p>
          <a:p>
            <a:r>
              <a:rPr lang="en-US" sz="2000" dirty="0"/>
              <a:t>Nahid </a:t>
            </a:r>
            <a:r>
              <a:rPr lang="en-US" sz="2000" dirty="0" err="1"/>
              <a:t>Bhadelia</a:t>
            </a:r>
            <a:r>
              <a:rPr lang="en-US" sz="2000" dirty="0"/>
              <a:t> (2021)</a:t>
            </a:r>
            <a:endParaRPr lang="en-ID" sz="2000" dirty="0"/>
          </a:p>
        </p:txBody>
      </p:sp>
      <p:pic>
        <p:nvPicPr>
          <p:cNvPr id="6" name="Picture 5">
            <a:extLst>
              <a:ext uri="{FF2B5EF4-FFF2-40B4-BE49-F238E27FC236}">
                <a16:creationId xmlns:a16="http://schemas.microsoft.com/office/drawing/2014/main" id="{E1E88CEB-9738-4C05-B3AD-0337025C3035}"/>
              </a:ext>
            </a:extLst>
          </p:cNvPr>
          <p:cNvPicPr>
            <a:picLocks noChangeAspect="1"/>
          </p:cNvPicPr>
          <p:nvPr/>
        </p:nvPicPr>
        <p:blipFill>
          <a:blip r:embed="rId2"/>
          <a:stretch>
            <a:fillRect/>
          </a:stretch>
        </p:blipFill>
        <p:spPr>
          <a:xfrm>
            <a:off x="6355671" y="319087"/>
            <a:ext cx="5484933" cy="2647727"/>
          </a:xfrm>
          <a:prstGeom prst="rect">
            <a:avLst/>
          </a:prstGeom>
        </p:spPr>
      </p:pic>
      <p:pic>
        <p:nvPicPr>
          <p:cNvPr id="2" name="Picture 1">
            <a:extLst>
              <a:ext uri="{FF2B5EF4-FFF2-40B4-BE49-F238E27FC236}">
                <a16:creationId xmlns:a16="http://schemas.microsoft.com/office/drawing/2014/main" id="{CDA039CD-02E6-4D13-8A58-C8ACF6660EBF}"/>
              </a:ext>
            </a:extLst>
          </p:cNvPr>
          <p:cNvPicPr>
            <a:picLocks noChangeAspect="1"/>
          </p:cNvPicPr>
          <p:nvPr/>
        </p:nvPicPr>
        <p:blipFill>
          <a:blip r:embed="rId3"/>
          <a:stretch>
            <a:fillRect/>
          </a:stretch>
        </p:blipFill>
        <p:spPr>
          <a:xfrm>
            <a:off x="6417421" y="3476849"/>
            <a:ext cx="5454058" cy="3062064"/>
          </a:xfrm>
          <a:prstGeom prst="rect">
            <a:avLst/>
          </a:prstGeom>
        </p:spPr>
      </p:pic>
    </p:spTree>
    <p:extLst>
      <p:ext uri="{BB962C8B-B14F-4D97-AF65-F5344CB8AC3E}">
        <p14:creationId xmlns:p14="http://schemas.microsoft.com/office/powerpoint/2010/main" val="325792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D2D01-C73F-4C42-BCF0-5E4D731798F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3019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834833" y="695325"/>
            <a:ext cx="4699191" cy="5467349"/>
          </a:xfrm>
        </p:spPr>
        <p:txBody>
          <a:bodyPr>
            <a:normAutofit fontScale="92500"/>
          </a:bodyPr>
          <a:lstStyle/>
          <a:p>
            <a:r>
              <a:rPr lang="en-US" sz="4400" dirty="0"/>
              <a:t>“People acknowledge this is important, but see it as too hard to fix. We can’t come out of COVID-19 and not have equity be front and </a:t>
            </a:r>
            <a:r>
              <a:rPr lang="en-US" sz="4400" dirty="0" err="1"/>
              <a:t>centre</a:t>
            </a:r>
            <a:r>
              <a:rPr lang="en-US" sz="4400" dirty="0"/>
              <a:t>.”</a:t>
            </a:r>
            <a:endParaRPr lang="en-US" dirty="0"/>
          </a:p>
          <a:p>
            <a:endParaRPr lang="en-US" sz="2000" dirty="0"/>
          </a:p>
          <a:p>
            <a:r>
              <a:rPr lang="en-US" sz="2000" dirty="0"/>
              <a:t>Jennifer Nuzzo (2021)</a:t>
            </a:r>
            <a:endParaRPr lang="en-ID" sz="2000" dirty="0"/>
          </a:p>
        </p:txBody>
      </p:sp>
      <p:pic>
        <p:nvPicPr>
          <p:cNvPr id="2" name="Picture 1">
            <a:extLst>
              <a:ext uri="{FF2B5EF4-FFF2-40B4-BE49-F238E27FC236}">
                <a16:creationId xmlns:a16="http://schemas.microsoft.com/office/drawing/2014/main" id="{AA9251EC-C72B-4086-AE88-9BBD6B5FE0B0}"/>
              </a:ext>
            </a:extLst>
          </p:cNvPr>
          <p:cNvPicPr>
            <a:picLocks noChangeAspect="1"/>
          </p:cNvPicPr>
          <p:nvPr/>
        </p:nvPicPr>
        <p:blipFill>
          <a:blip r:embed="rId2"/>
          <a:stretch>
            <a:fillRect/>
          </a:stretch>
        </p:blipFill>
        <p:spPr>
          <a:xfrm>
            <a:off x="6657978" y="423863"/>
            <a:ext cx="5039933" cy="2795588"/>
          </a:xfrm>
          <a:prstGeom prst="rect">
            <a:avLst/>
          </a:prstGeom>
        </p:spPr>
      </p:pic>
      <p:pic>
        <p:nvPicPr>
          <p:cNvPr id="6" name="Picture 5">
            <a:extLst>
              <a:ext uri="{FF2B5EF4-FFF2-40B4-BE49-F238E27FC236}">
                <a16:creationId xmlns:a16="http://schemas.microsoft.com/office/drawing/2014/main" id="{572DAB0F-DFD1-43D6-96E0-4FB0731993FB}"/>
              </a:ext>
            </a:extLst>
          </p:cNvPr>
          <p:cNvPicPr>
            <a:picLocks noChangeAspect="1"/>
          </p:cNvPicPr>
          <p:nvPr/>
        </p:nvPicPr>
        <p:blipFill>
          <a:blip r:embed="rId3"/>
          <a:stretch>
            <a:fillRect/>
          </a:stretch>
        </p:blipFill>
        <p:spPr>
          <a:xfrm>
            <a:off x="6727980" y="3638549"/>
            <a:ext cx="4969932" cy="2795587"/>
          </a:xfrm>
          <a:prstGeom prst="rect">
            <a:avLst/>
          </a:prstGeom>
        </p:spPr>
      </p:pic>
    </p:spTree>
    <p:extLst>
      <p:ext uri="{BB962C8B-B14F-4D97-AF65-F5344CB8AC3E}">
        <p14:creationId xmlns:p14="http://schemas.microsoft.com/office/powerpoint/2010/main" val="296424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834833" y="695325"/>
            <a:ext cx="4699191" cy="5467349"/>
          </a:xfrm>
        </p:spPr>
        <p:txBody>
          <a:bodyPr>
            <a:normAutofit fontScale="70000" lnSpcReduction="20000"/>
          </a:bodyPr>
          <a:lstStyle/>
          <a:p>
            <a:r>
              <a:rPr lang="en-US" sz="4400" dirty="0"/>
              <a:t>“The pandemic highlighted the human resources challenges the healthcare system has been struggling with. The pandemic has exposed the fragility of medical supply chains….The existing healthcare infrastructure is still inadequate to deal with the rise of COVID-19 cases.”</a:t>
            </a:r>
            <a:endParaRPr lang="en-US" dirty="0"/>
          </a:p>
          <a:p>
            <a:endParaRPr lang="en-US" sz="2000" dirty="0"/>
          </a:p>
          <a:p>
            <a:r>
              <a:rPr lang="en-US" sz="2600" dirty="0"/>
              <a:t>Mahendradhata et al (2021)</a:t>
            </a:r>
            <a:endParaRPr lang="en-ID" sz="2600" dirty="0"/>
          </a:p>
        </p:txBody>
      </p:sp>
      <p:pic>
        <p:nvPicPr>
          <p:cNvPr id="3" name="Picture 2">
            <a:extLst>
              <a:ext uri="{FF2B5EF4-FFF2-40B4-BE49-F238E27FC236}">
                <a16:creationId xmlns:a16="http://schemas.microsoft.com/office/drawing/2014/main" id="{9C0BDB52-465B-4F6B-A8FA-CCDD40EF7080}"/>
              </a:ext>
            </a:extLst>
          </p:cNvPr>
          <p:cNvPicPr>
            <a:picLocks noChangeAspect="1"/>
          </p:cNvPicPr>
          <p:nvPr/>
        </p:nvPicPr>
        <p:blipFill>
          <a:blip r:embed="rId2"/>
          <a:stretch>
            <a:fillRect/>
          </a:stretch>
        </p:blipFill>
        <p:spPr>
          <a:xfrm>
            <a:off x="6732059" y="355284"/>
            <a:ext cx="5240868" cy="2947988"/>
          </a:xfrm>
          <a:prstGeom prst="rect">
            <a:avLst/>
          </a:prstGeom>
        </p:spPr>
      </p:pic>
      <p:pic>
        <p:nvPicPr>
          <p:cNvPr id="5" name="Picture 4">
            <a:extLst>
              <a:ext uri="{FF2B5EF4-FFF2-40B4-BE49-F238E27FC236}">
                <a16:creationId xmlns:a16="http://schemas.microsoft.com/office/drawing/2014/main" id="{ABBFFD89-406A-4D79-ACE1-DBA466B77F53}"/>
              </a:ext>
            </a:extLst>
          </p:cNvPr>
          <p:cNvPicPr>
            <a:picLocks noChangeAspect="1"/>
          </p:cNvPicPr>
          <p:nvPr/>
        </p:nvPicPr>
        <p:blipFill>
          <a:blip r:embed="rId3"/>
          <a:stretch>
            <a:fillRect/>
          </a:stretch>
        </p:blipFill>
        <p:spPr>
          <a:xfrm>
            <a:off x="6753225" y="3554728"/>
            <a:ext cx="5219702" cy="3131821"/>
          </a:xfrm>
          <a:prstGeom prst="rect">
            <a:avLst/>
          </a:prstGeom>
        </p:spPr>
      </p:pic>
    </p:spTree>
    <p:extLst>
      <p:ext uri="{BB962C8B-B14F-4D97-AF65-F5344CB8AC3E}">
        <p14:creationId xmlns:p14="http://schemas.microsoft.com/office/powerpoint/2010/main" val="328659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B603B-D339-4A24-B418-D1CB9A1B5C64}"/>
              </a:ext>
            </a:extLst>
          </p:cNvPr>
          <p:cNvSpPr>
            <a:spLocks noGrp="1"/>
          </p:cNvSpPr>
          <p:nvPr>
            <p:ph type="body" sz="half" idx="2"/>
          </p:nvPr>
        </p:nvSpPr>
        <p:spPr>
          <a:xfrm>
            <a:off x="494088" y="423863"/>
            <a:ext cx="5335211" cy="6205537"/>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“With the COVID-19 pandemic, globally, we now face unprecedented challenges to access essential medicines and other health commodities. Drug shortages, hoarding of medicines and supplies, and the circulation of falsified health products have already exacerbated this once in a century global health challenge.”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Kohler &amp; Mackey (2020)</a:t>
            </a:r>
          </a:p>
        </p:txBody>
      </p:sp>
      <p:pic>
        <p:nvPicPr>
          <p:cNvPr id="5" name="Picture 4">
            <a:extLst>
              <a:ext uri="{FF2B5EF4-FFF2-40B4-BE49-F238E27FC236}">
                <a16:creationId xmlns:a16="http://schemas.microsoft.com/office/drawing/2014/main" id="{AC0F1C08-6828-45DA-91B1-51C378B94772}"/>
              </a:ext>
            </a:extLst>
          </p:cNvPr>
          <p:cNvPicPr>
            <a:picLocks noChangeAspect="1"/>
          </p:cNvPicPr>
          <p:nvPr/>
        </p:nvPicPr>
        <p:blipFill>
          <a:blip r:embed="rId2"/>
          <a:stretch>
            <a:fillRect/>
          </a:stretch>
        </p:blipFill>
        <p:spPr>
          <a:xfrm>
            <a:off x="6657974" y="3832622"/>
            <a:ext cx="5144786" cy="2893942"/>
          </a:xfrm>
          <a:prstGeom prst="rect">
            <a:avLst/>
          </a:prstGeom>
        </p:spPr>
      </p:pic>
      <p:pic>
        <p:nvPicPr>
          <p:cNvPr id="2" name="Picture 1">
            <a:extLst>
              <a:ext uri="{FF2B5EF4-FFF2-40B4-BE49-F238E27FC236}">
                <a16:creationId xmlns:a16="http://schemas.microsoft.com/office/drawing/2014/main" id="{6795AC54-613A-488A-A1B3-705D861D2FB4}"/>
              </a:ext>
            </a:extLst>
          </p:cNvPr>
          <p:cNvPicPr>
            <a:picLocks noChangeAspect="1"/>
          </p:cNvPicPr>
          <p:nvPr/>
        </p:nvPicPr>
        <p:blipFill>
          <a:blip r:embed="rId3"/>
          <a:stretch>
            <a:fillRect/>
          </a:stretch>
        </p:blipFill>
        <p:spPr>
          <a:xfrm>
            <a:off x="6657974" y="423863"/>
            <a:ext cx="5138831" cy="2893942"/>
          </a:xfrm>
          <a:prstGeom prst="rect">
            <a:avLst/>
          </a:prstGeom>
        </p:spPr>
      </p:pic>
    </p:spTree>
    <p:extLst>
      <p:ext uri="{BB962C8B-B14F-4D97-AF65-F5344CB8AC3E}">
        <p14:creationId xmlns:p14="http://schemas.microsoft.com/office/powerpoint/2010/main" val="6187740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wuxFXDRtGv0h8_0nisCD1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wuxFXDRtGv0h8_0nisCD1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7VYaMj2BCuxdGFb1jbuYO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7VYaMj2BCuxdGFb1jbuYO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7VYaMj2BCuxdGFb1jbuYO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2Tfb7C_uHoEf7ec56AHcw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uMzwbwZmYwS2ZT6eGaZr5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AJBM5vbjprZzbmhAC_wp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JHhyuTiHV52EyYmkIPKVo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vC39vaoPN9wmc5EoEcriC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9PeKHHUamEvBF6DXGzrqI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QRhv.xShq9a8tapXqbQ6d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Rhv.xShq9a8tapXqbQ6d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CvRUM2ZwQ7rHlx_jBTG.R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CvRUM2ZwQ7rHlx_jBTG.R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opSuqvaEunOKzRd75Ynb3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vvtiefWm4.YUYZ0e8mg.M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EGTygmxwpI2ZlunC3k81T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AGeMlhULf7zT_1xyWsSH0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ixumPkomyd83FRDyz5Vpz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2Tfb7C_uHoEf7ec56AHcw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UGo0bzFtU3lPmP1tyVHof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vyi2N2XYqOeG3U74OdFN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5. Source"/>
</p:tagLst>
</file>

<file path=ppt/tags/tag1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NH9NsPIPKrrIHJr8gr06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01.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MzwbwZmYwS2ZT6eGaZr5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AJBM5vbjprZzbmhAC_wp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JHhyuTiHV52EyYmkIPKVo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C39vaoPN9wmc5EoEcriC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9PeKHHUamEvBF6DXGzrqI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QRhv.xShq9a8tapXqbQ6d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QRhv.xShq9a8tapXqbQ6d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CvRUM2ZwQ7rHlx_jBTG.R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wuxFXDRtGv0h8_0nisCD1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vRUM2ZwQ7rHlx_jBTG.R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pSuqvaEunOKzRd75Ynb3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vtiefWm4.YUYZ0e8mg.M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GTygmxwpI2ZlunC3k81T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uxFXDRtGv0h8_0nisCD1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AGeMlhULf7zT_1xyWsSH0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xumPkomyd83FRDyz5Vpz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UGo0bzFtU3lPmP1tyVHof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kvyi2N2XYqOeG3U74OdF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VYaMj2BCuxdGFb1jbuYO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ENH9NsPIPKrrIHJr8gr06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World Bank Grid 16:9 V2 - 13697">
  <a:themeElements>
    <a:clrScheme name="The World Bank updated">
      <a:dk1>
        <a:srgbClr val="000000"/>
      </a:dk1>
      <a:lt1>
        <a:sysClr val="window" lastClr="FFFFFF"/>
      </a:lt1>
      <a:dk2>
        <a:srgbClr val="002060"/>
      </a:dk2>
      <a:lt2>
        <a:srgbClr val="F2F2F2"/>
      </a:lt2>
      <a:accent1>
        <a:srgbClr val="001236"/>
      </a:accent1>
      <a:accent2>
        <a:srgbClr val="001848"/>
      </a:accent2>
      <a:accent3>
        <a:srgbClr val="31859C"/>
      </a:accent3>
      <a:accent4>
        <a:srgbClr val="93CCDD"/>
      </a:accent4>
      <a:accent5>
        <a:srgbClr val="29BA74"/>
      </a:accent5>
      <a:accent6>
        <a:srgbClr val="414145"/>
      </a:accent6>
      <a:hlink>
        <a:srgbClr val="FFC000"/>
      </a:hlink>
      <a:folHlink>
        <a:srgbClr val="4784FF"/>
      </a:folHlink>
    </a:clrScheme>
    <a:fontScheme name="Custom 20">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w="9525" cap="rnd" cmpd="sng" algn="ctr">
          <a:solidFill>
            <a:srgbClr val="00206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ln cap="rnd">
          <a:noFill/>
        </a:ln>
      </a:spPr>
      <a:bodyPr vert="horz" wrap="square" lIns="0" tIns="0" rIns="0" bIns="0" rtlCol="0">
        <a:noAutofit/>
      </a:bodyPr>
      <a:lstStyle>
        <a:defPPr algn="l">
          <a:defRPr sz="1800" dirty="0" smtClean="0">
            <a:latin typeface="+mn-lt"/>
          </a:defRPr>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The World Bank Grid 16:9 V2 - 13697">
  <a:themeElements>
    <a:clrScheme name="The World Bank updated">
      <a:dk1>
        <a:srgbClr val="000000"/>
      </a:dk1>
      <a:lt1>
        <a:sysClr val="window" lastClr="FFFFFF"/>
      </a:lt1>
      <a:dk2>
        <a:srgbClr val="002060"/>
      </a:dk2>
      <a:lt2>
        <a:srgbClr val="F2F2F2"/>
      </a:lt2>
      <a:accent1>
        <a:srgbClr val="001236"/>
      </a:accent1>
      <a:accent2>
        <a:srgbClr val="001848"/>
      </a:accent2>
      <a:accent3>
        <a:srgbClr val="31859C"/>
      </a:accent3>
      <a:accent4>
        <a:srgbClr val="93CCDD"/>
      </a:accent4>
      <a:accent5>
        <a:srgbClr val="29BA74"/>
      </a:accent5>
      <a:accent6>
        <a:srgbClr val="414145"/>
      </a:accent6>
      <a:hlink>
        <a:srgbClr val="FFC000"/>
      </a:hlink>
      <a:folHlink>
        <a:srgbClr val="4784FF"/>
      </a:folHlink>
    </a:clrScheme>
    <a:fontScheme name="Custom 20">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w="9525" cap="rnd" cmpd="sng" algn="ctr">
          <a:solidFill>
            <a:srgbClr val="00206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ln cap="rnd">
          <a:noFill/>
        </a:ln>
      </a:spPr>
      <a:bodyPr vert="horz" wrap="square" lIns="0" tIns="0" rIns="0" bIns="0" rtlCol="0">
        <a:noAutofit/>
      </a:bodyPr>
      <a:lstStyle>
        <a:defPPr algn="l">
          <a:defRPr sz="1800" dirty="0" smtClean="0">
            <a:latin typeface="+mn-lt"/>
          </a:defRPr>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468</Words>
  <Application>Microsoft Office PowerPoint</Application>
  <PresentationFormat>Widescreen</PresentationFormat>
  <Paragraphs>48</Paragraphs>
  <Slides>16</Slides>
  <Notes>0</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27" baseType="lpstr">
      <vt:lpstr>Arial</vt:lpstr>
      <vt:lpstr>Calibri</vt:lpstr>
      <vt:lpstr>Calibri Light</vt:lpstr>
      <vt:lpstr>Gill Sans MT</vt:lpstr>
      <vt:lpstr>Segoe UI</vt:lpstr>
      <vt:lpstr>Trebuchet MS</vt:lpstr>
      <vt:lpstr>Office Theme</vt:lpstr>
      <vt:lpstr>The World Bank Grid 16:9 V2 - 13697</vt:lpstr>
      <vt:lpstr>Parcel</vt:lpstr>
      <vt:lpstr>1_The World Bank Grid 16:9 V2 - 13697</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covid-19 pandemic*</vt:lpstr>
      <vt:lpstr>WHO - 10 Proposals to Strengthen the Global Health Architecture for Health Emergency Preparedness &amp; Response (May 2022)</vt:lpstr>
      <vt:lpstr>G20 Indonesian Presidency is advancing 3 of the WHO proposals to strengthen the Global Health Architecture for Health Emergencies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Yodi Mahendradhata  DR. M.SC.</dc:creator>
  <cp:lastModifiedBy>Yodi Mahendradhata  DR. M.SC.</cp:lastModifiedBy>
  <cp:revision>2</cp:revision>
  <dcterms:created xsi:type="dcterms:W3CDTF">2022-06-23T14:33:14Z</dcterms:created>
  <dcterms:modified xsi:type="dcterms:W3CDTF">2022-06-24T01:21:31Z</dcterms:modified>
</cp:coreProperties>
</file>