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301" r:id="rId2"/>
    <p:sldId id="1377" r:id="rId3"/>
    <p:sldId id="1443" r:id="rId4"/>
    <p:sldId id="445" r:id="rId5"/>
    <p:sldId id="1435" r:id="rId6"/>
    <p:sldId id="490" r:id="rId7"/>
    <p:sldId id="488" r:id="rId8"/>
    <p:sldId id="1434" r:id="rId9"/>
    <p:sldId id="1396" r:id="rId10"/>
    <p:sldId id="1397" r:id="rId11"/>
    <p:sldId id="1398" r:id="rId12"/>
    <p:sldId id="1444" r:id="rId13"/>
    <p:sldId id="568" r:id="rId14"/>
    <p:sldId id="491" r:id="rId15"/>
    <p:sldId id="1447" r:id="rId16"/>
    <p:sldId id="484" r:id="rId17"/>
    <p:sldId id="138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0058"/>
    <a:srgbClr val="7E0942"/>
    <a:srgbClr val="2B2660"/>
    <a:srgbClr val="D6B344"/>
    <a:srgbClr val="E8D3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656" autoAdjust="0"/>
    <p:restoredTop sz="95820" autoAdjust="0"/>
  </p:normalViewPr>
  <p:slideViewPr>
    <p:cSldViewPr snapToGrid="0">
      <p:cViewPr varScale="1">
        <p:scale>
          <a:sx n="107" d="100"/>
          <a:sy n="107" d="100"/>
        </p:scale>
        <p:origin x="192" y="160"/>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1828800" cy="18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B0B88A-DF10-4923-B03C-51E725C64575}" type="datetimeFigureOut">
              <a:rPr lang="en-US" smtClean="0"/>
              <a:t>6/21/22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67E7CC-B3E3-4315-8451-C5CD47555E08}" type="slidenum">
              <a:rPr lang="en-US" smtClean="0"/>
              <a:t>‹#›</a:t>
            </a:fld>
            <a:endParaRPr lang="en-US"/>
          </a:p>
        </p:txBody>
      </p:sp>
    </p:spTree>
    <p:extLst>
      <p:ext uri="{BB962C8B-B14F-4D97-AF65-F5344CB8AC3E}">
        <p14:creationId xmlns:p14="http://schemas.microsoft.com/office/powerpoint/2010/main" val="1087001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This indicator tracks the change in the number of heatwaves experienced by vulnerable populations around the world.</a:t>
            </a:r>
            <a:endParaRPr lang="es-ES" dirty="0"/>
          </a:p>
          <a:p>
            <a:endParaRPr lang="en-US" dirty="0"/>
          </a:p>
          <a:p>
            <a:r>
              <a:rPr lang="en-US" dirty="0"/>
              <a:t>Exposure to extremes of heat results in a range of health consequences, including heat stress and heat stroke, worsening heart disease, and acute kidney injury. Populations over 65 and newborns are particularly vulnerable to these effects, and are being exposed to heatwaves in increasing numbers. </a:t>
            </a:r>
            <a:endParaRPr lang="es-ES" dirty="0">
              <a:cs typeface="Calibri"/>
            </a:endParaRPr>
          </a:p>
          <a:p>
            <a:endParaRPr lang="en-US" dirty="0"/>
          </a:p>
          <a:p>
            <a:r>
              <a:rPr lang="en-US" dirty="0"/>
              <a:t>This indicator tracks the change in the number of heatwave exposure events (with one exposure event being one heatwave experienced by one person aged over 65 or children from birth to 1 year old) and days of heatwave exposure in this population compared with the average number of events in the reference period (1986–2005). </a:t>
            </a:r>
            <a:endParaRPr lang="es-ES" dirty="0"/>
          </a:p>
          <a:p>
            <a:endParaRPr lang="en-US" dirty="0">
              <a:cs typeface="Calibri"/>
            </a:endParaRPr>
          </a:p>
          <a:p>
            <a:r>
              <a:rPr lang="en-US" dirty="0"/>
              <a:t>A heatwave was defined as a period of at least two days where both the daily minimum and maximum temperatures are above the 95th percentile of their respective </a:t>
            </a:r>
            <a:r>
              <a:rPr lang="en-US" dirty="0" err="1"/>
              <a:t>climatologies</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Calibri" panose="020F0502020204030204" pitchFamily="34" charset="0"/>
              </a:rPr>
              <a:t>Results show a steady increase in the person-days of exposure for adults over 65 years, with the last 10 years seeing an annual average of 2.9 billion additional events and 3.1 billion more person-days of exposure (or an average of 4.1 days per person &gt;65 years) in 2020, with respect to the 1986-2005 baseline. </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For children under 1 year, there were an </a:t>
            </a:r>
            <a:r>
              <a:rPr lang="en-GB" sz="1800" dirty="0">
                <a:effectLst/>
                <a:latin typeface="Calibri" panose="020F0502020204030204" pitchFamily="34" charset="0"/>
                <a:ea typeface="Calibri" panose="020F0502020204030204" pitchFamily="34" charset="0"/>
                <a:cs typeface="Calibri" panose="020F0502020204030204" pitchFamily="34" charset="0"/>
              </a:rPr>
              <a:t>estimated 626 million additional person-days of exposure (4.6 days per person &lt;1 year) affecting this vulnerable group in 2020, compared with baseline years.</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s-ES" dirty="0"/>
          </a:p>
          <a:p>
            <a:endParaRPr lang="en-US" dirty="0">
              <a:cs typeface="Calibri"/>
            </a:endParaRPr>
          </a:p>
          <a:p>
            <a:r>
              <a:rPr lang="en-US" dirty="0"/>
              <a:t>Data sources:</a:t>
            </a:r>
            <a:endParaRPr lang="es-ES" dirty="0"/>
          </a:p>
          <a:p>
            <a:pPr marL="228600" indent="-228600">
              <a:buAutoNum type="arabicPeriod"/>
            </a:pPr>
            <a:r>
              <a:rPr lang="en-US" dirty="0"/>
              <a:t>ERA5 reanalysis, 2021. European Centre for Medium-Range Weather Forecasts. </a:t>
            </a:r>
            <a:endParaRPr lang="en-US" dirty="0">
              <a:cs typeface="+mn-lt"/>
            </a:endParaRPr>
          </a:p>
          <a:p>
            <a:pPr marL="228600" indent="-228600">
              <a:buAutoNum type="arabicPeriod"/>
            </a:pPr>
            <a:r>
              <a:rPr lang="en-US" dirty="0"/>
              <a:t>Gridded Population of the World. 4 ed (GPWv4), 2021. NASA </a:t>
            </a:r>
            <a:endParaRPr lang="en-US" dirty="0">
              <a:cs typeface="+mn-lt"/>
            </a:endParaRPr>
          </a:p>
          <a:p>
            <a:pPr marL="228600" indent="-228600">
              <a:buAutoNum type="arabicPeriod"/>
            </a:pPr>
            <a:r>
              <a:rPr lang="en-US" dirty="0" err="1"/>
              <a:t>Histsoc</a:t>
            </a:r>
            <a:r>
              <a:rPr lang="en-US" dirty="0"/>
              <a:t> dataset, 2021. Inter-Sectoral Impact Model Intercomparison Project – 2021 Revision of World Population Prospects, 2021. United Nations DESA/Population Division</a:t>
            </a:r>
          </a:p>
          <a:p>
            <a:pPr marL="228600" indent="-228600">
              <a:buAutoNum type="arabicPeriod"/>
            </a:pPr>
            <a:r>
              <a:rPr lang="en-AU" sz="1800" dirty="0">
                <a:effectLst/>
                <a:latin typeface="Times New Roman" panose="02020603050405020304" pitchFamily="18" charset="0"/>
                <a:ea typeface="Calibri" panose="020F0502020204030204" pitchFamily="34" charset="0"/>
              </a:rPr>
              <a:t>United Nation World Population Prospects</a:t>
            </a:r>
            <a:endParaRPr lang="en-US" dirty="0"/>
          </a:p>
          <a:p>
            <a:pPr marL="228600" indent="-228600">
              <a:buAutoNum type="arabicPeriod"/>
            </a:pPr>
            <a:endParaRPr lang="es-ES" dirty="0"/>
          </a:p>
          <a:p>
            <a:endParaRPr lang="en-US" dirty="0">
              <a:cs typeface="Calibri"/>
            </a:endParaRPr>
          </a:p>
          <a:p>
            <a:r>
              <a:rPr lang="en-US" dirty="0"/>
              <a:t>Caveats: As two distinct sources were used for population data there may be some inconsistencies between the pre and post 2000 values.</a:t>
            </a:r>
            <a:endParaRPr lang="en-US" dirty="0">
              <a:cs typeface="Calibri"/>
            </a:endParaRPr>
          </a:p>
          <a:p>
            <a:endParaRPr lang="en-US" dirty="0"/>
          </a:p>
          <a:p>
            <a:r>
              <a:rPr lang="en-US" dirty="0"/>
              <a:t>Figure:  Change in days of heatwave exposure relative to the 1986–2005 baseline a) (left) in people older than 65 years, and b</a:t>
            </a:r>
            <a:r>
              <a:rPr lang="en-US" dirty="0">
                <a:cs typeface="Calibri"/>
              </a:rPr>
              <a:t>) (right) in</a:t>
            </a:r>
            <a:r>
              <a:rPr lang="en-US" dirty="0"/>
              <a:t> population under 1 year of age. </a:t>
            </a:r>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Marcador de número de diapositiva 3"/>
          <p:cNvSpPr>
            <a:spLocks noGrp="1"/>
          </p:cNvSpPr>
          <p:nvPr>
            <p:ph type="sldNum" sz="quarter" idx="5"/>
          </p:nvPr>
        </p:nvSpPr>
        <p:spPr/>
        <p:txBody>
          <a:bodyPr/>
          <a:lstStyle/>
          <a:p>
            <a:fld id="{7EC483DE-B388-8644-9211-9D75550C1206}" type="slidenum">
              <a:rPr lang="en-US" smtClean="0"/>
              <a:t>4</a:t>
            </a:fld>
            <a:endParaRPr lang="en-US"/>
          </a:p>
        </p:txBody>
      </p:sp>
    </p:spTree>
    <p:extLst>
      <p:ext uri="{BB962C8B-B14F-4D97-AF65-F5344CB8AC3E}">
        <p14:creationId xmlns:p14="http://schemas.microsoft.com/office/powerpoint/2010/main" val="27502207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12800" y="812801"/>
            <a:ext cx="10363200" cy="1470025"/>
          </a:xfrm>
        </p:spPr>
        <p:txBody>
          <a:bodyPr/>
          <a:lstStyle>
            <a:lvl1pPr>
              <a:defRPr>
                <a:solidFill>
                  <a:schemeClr val="tx1"/>
                </a:solidFill>
              </a:defRPr>
            </a:lvl1pPr>
          </a:lstStyle>
          <a:p>
            <a:r>
              <a:rPr lang="en-US" dirty="0"/>
              <a:t> </a:t>
            </a:r>
          </a:p>
        </p:txBody>
      </p:sp>
      <p:sp>
        <p:nvSpPr>
          <p:cNvPr id="3" name="Subtitle 2"/>
          <p:cNvSpPr>
            <a:spLocks noGrp="1"/>
          </p:cNvSpPr>
          <p:nvPr>
            <p:ph type="subTitle" idx="1" hasCustomPrompt="1"/>
          </p:nvPr>
        </p:nvSpPr>
        <p:spPr>
          <a:xfrm>
            <a:off x="1761067" y="2720976"/>
            <a:ext cx="8534400" cy="1482725"/>
          </a:xfrm>
        </p:spPr>
        <p:txBody>
          <a:bodyPr anchor="ctr" anchorCtr="1"/>
          <a:lstStyle>
            <a:lvl1pPr marL="0" indent="0" algn="ctr">
              <a:spcBef>
                <a:spcPts val="0"/>
              </a:spcBef>
              <a:buNone/>
              <a:defRPr i="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Kristie L. </a:t>
            </a:r>
            <a:r>
              <a:rPr lang="en-US" dirty="0" err="1"/>
              <a:t>Ebi</a:t>
            </a:r>
            <a:r>
              <a:rPr lang="en-US" dirty="0"/>
              <a:t>, Ph.D., MPH</a:t>
            </a:r>
          </a:p>
          <a:p>
            <a:r>
              <a:rPr lang="en-US" dirty="0"/>
              <a:t>University of Washington</a:t>
            </a:r>
          </a:p>
        </p:txBody>
      </p:sp>
      <p:pic>
        <p:nvPicPr>
          <p:cNvPr id="1028" name="Picture 4" descr="I:\groups\gh\DGHCoreShare\Logo files\DGH logos\Dept.GH_UW_ctr.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04006" y="5874806"/>
            <a:ext cx="3783989" cy="858203"/>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I:\groups\gh\DGHCoreShare\Logo files\School of Public Health artpack\SPH Logo Stacked\PNG\uwsph_logo_vertical_400px.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25721" y="5832598"/>
            <a:ext cx="2759879" cy="900411"/>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AutoShape 8" descr="data:image/jpeg;base64,/9j/4AAQSkZJRgABAQAAAQABAAD/2wCEAAkGBxQSEhUUExQVFBQXFRkYGBcYFiMcGhkYGBkcIR0cHR4cICghHB8lHBoXITEkJyorLi4uHx8zODMsNygtLisBCgoKBQUFDgUFDisZExkrKysrKysrKysrKysrKysrKysrKysrKysrKysrKysrKysrKysrKysrKysrKysrKysrK//AABEIAGYBaAMBIgACEQEDEQH/xAAcAAACAwEBAQEAAAAAAAAAAAAABwQFBggDAgH/xABSEAACAQMBBAYEBwsJBgYDAAABAgMABBEFBhIhMQcTQVFhgRQiMnEIFlKRlKHTFSMzQmJjcnOCsbIkNUNTVJLBw9ElNnWTo9JEdIOEorMXJjT/xAAUAQEAAAAAAAAAAAAAAAAAAAAA/8QAFBEBAAAAAAAAAAAAAAAAAAAAAP/aAAwDAQACEQMRAD8AeNFBrDbZdID6bIetsZ2t+AFwjKVJPZjs7uJFBuaKVdp00R3Miw2dlcTzNyVmRB48QWxjvNNGBiVUsN0kAlc5wSOIz24oPuiisptbtTcWRLLYS3ECpvPLHIvq943D6xx30GropSw9NXWRyTRadO8EW71knWD1N7OMgKe49vCvmy6b1uJUht7GWSWRt1VaVVyffg0DcorygclVLLusQCVznBxxGe3FLvanpRk0+Upc6dMsZZhHKJVIkCnmMDAyOOCc0DJopZbK9LJ1G5WC3snPa7tMo3EyAWxunPPlmmbQFFZzbXaGaxh66K0a6UZMm7IFMage1xBLdvIdlY/Z/pckvn6u002WVwMt9+VVUd5YrQNOivmMkgEjBxxHPB7qqNp9ae0iMy28lwqgs4jZQyqO3DEZHPl3UFzRS52R6XbW/uUtliliZwd0uVwSBnHA88ZpjUBRRRQFFLDXumq0tbiWDqZpTE5QuhXdLDnjJzwOR5UwNGvZJow8kDW5PJHYFsY7d0kA+FBPooooCiiigKKKKAoqn2k2ntbBN+5lWPPsrzdsfJUcTX5sltAl/bLcxoyI5YKGxnCsRk44ccZoLmisPtH0pWVldi1l6wtw33VQUj3uW9xzyIPAGtxQFFFFAUUVhtoulKysrsWkvWFwQHdVBSMtxG9xzyIPAGg3NFFFAUUUUBRRRQFFFFAUUUUBWa6SIQ2l3gYZHUOfMDI+utLWe6Qv5tvP1D/uoEN0A/zsv6iX9wrpquZOgH+dl/US/uFdN0BX4ygjB4iv2igU3QhpirFqVsw3kW7eIg9qgFSPmpM39vLpGpkDi9tOGUn8dQcjP6S8/eae3RD+G1f/AIlL/E1ZH4Ruz+HgvVHBgYZD4jih8xvjyHfQPCxulmjSRDlHUMp8GGRVD0ibOi/sJoMZfd34/CReK/Py86zHQJr/AKRp/UsfXtm3MfkNkofqYfs1vNf1RbW2luH9mJGf34HAeZwKDmToc1j0bVYM8FlJhbP5fs//AC3R511XXHm0+mXNrNHNN6sk6LdKQMYLsW4dxBrrPZ/UxdW0M68pY1fzI4j580ELbjUhbWF1K34sLgDvLDAHzkVm+hHZ4Wmmo5GJLg9ax7d38QeS8fM1E6X5GupLLS4+d1KHlI5rFGQSfPiR+j40yYYgihVGFUAAdwAwB81B91VbVTBLO5Y9kEv8Bq1rLdKE+5pV4fzLAe88P8aDmD0Ka0js71Gx1jO8Z+S8D4IPf+Kfca622c1dLy2iuE9mVA2O4nmPI5FK5dlPS9mIUUZlSMzx8OO8CxI81JFRfg6bSZWaxc+z99i9x9tfI7p8zQO2s7t9tALCxmuM+uF3Yx3yNwX6+PlWhFKHpI/2pq1ppinMUR664x5cPAhOA/ToEzrekSWT2zyEl5YkuMHmN45APeeH112IpzxFc+/CQtwt1asBgGBl4fkv/owp57PT9Za27/Khjb50FBYUVVbSbQwWEJmuHCIOA72PYFHaawtjtvq18OssdORID7L3DkFx3gAr9WR40DPopWW/SrLbXAt9WtDaM3syod5CO/HHh4gnHaBTQjcMAQQQRkEcQQeRFB90VltuNurbTEHWkvK/sQpxdvH8keJ8s1mrfanXp16yLTIY4yMqs0h3yD+0uPMCgrfhA7PW/onpaxhZ+uQM45spBGG7+QrTdCn8z2/7f8ZpY9JvSBLc2j2V3Zva3KyI2M5UgZyeIBHhjeB76ZfQxIF0aBmICjrCSTgAB2yTQe+0PRfY3t2LuYSb/DfRWASTd5bwxnljkRW2pVbQ9MsCzx29kBOzyojStkRqGYA7o5uePgPfTVoCisHtf0kJbTi0tYXvbw84o+SfpEA8e3HZ2kVUXm12vQJ1sumQtGBlljclwPJm+oGgadYjX+i6xvLwXcok38gugYBJCowN4YzyAHAipGwvSBb6nFI6BomhCmVX5IG3sHe5Eeq3dy5Vmtf6ZIBPFb2QE7PKiNKeEahmAO6ObnBPcPfQNSiq/W9ags4jLcSLEg7WPM9wHMnwFLfT+mq3lunBURWkcTt1j/hJGBG6FUcs8eHEnwoGxRSevulDVJAZLTSJep7HkjkYsO/CAD5iR41K2G6ZEu51t7uIW8rHdRg3qF8+yQ3FCeQ58aBr0UGl5tB0nKlx6JYQNf3IJDBDhEI55bBzg8+QHfQMOilhqG1muWyGabTYJIgMsIpG31Hjxb6ga1Gw+3FvqkZaElXTHWRN7S55HxHiKDT0UUUBWe6Qf5tvP1D/ALq0NVe1NgbizuIV9qSF1HvKnH14oOd+gJsasv6mT9wrpyuSejHVBZ6pbvIdxes6t88N3fyvHPLDEZzy411rQftFFfMkgUEkgADJJ4AAcyaBcdEH4bV/+JS/xNWq250EX1jPb49ZkJTwdeK/WBWc6GIS1vdXWCBd3s0yZGDuE4H15phUHMXQdrnoupLE/BLgGJgeGH5rnzyPOm70kk3dxZ6YvszyddcY7IISDj9puGfCk10vaObHVXePKCQi4jI7GJyce5wTTb6Kpnv5rnVZV3etCQQr8lIx65B7i5+o0EH4Qez/AF1lHcqPWtmwcD+jkwD8zBT4DNffwfNd66xe2Y+vbPw8Y5MlfmIceQ76ZGtactzBLA/syoyH9oYz5c65W2X2jm0iW8j3fXeKSBh8mQHAbyOaB0bBuNR1W81H+ihxa25B4MBnfYd/DB9zUzqzPRzs/wCgafBCfb3d+TPy34keWceVaagKwHTlcbmkT/lNGvzuM/Vmt/Sr+EXcbunRL8u5UH3BHP7wKDcbD2/V6faL3W8f1qD/AI0gNprdtB1wSxKeq3xKqjkYnProOQ4esB3erXSWmwdXFGnyY1X+6oFLfp92a9IsluUH3y2JJ8YmxvfMQreR76BgahrEUVq90WBiWLrcjtXGRj38KXPQdp0koudTuOMt1IQvggOTjwLYA8EFLZNr5rzTLXSYwTM0/Vk9hiBHVgn9InPcE8a6S0XTEtoIoI/YiRUHjgc/PnQJ74S8Hq2MncZlPmIyP3NTJ6NZ9/S7Nu3qFHmOH+FY34RtvvafC/yLkfMyOP34q76ELnf0iDvVpF+Zzj6qBZ7f65De64sV3JuWVs+4eeDu8X5drMAp8BTSj6U9JAAFyoAGAAjYAHZypVbJBItpp47hVIknuFAcAjLsWXnw4jGPfT9+4tt/Z4f+Uv8ApQKLpe2u0y/sCkU6vPG6vF6pzzwwyR2rn6q0HQdrxk0lutbhbO6ZP9Wqhh8wJHlW9+4tt/Z4f+Uv+lV+0tiqWF2sKKhaCTgihcncPdz4UCl6Jozq+rXOoXI3uq3WRDxCFywQDPyVRvPjT5pG/Bouh/LYzjePUuO8gdYD8xK/PTyoFL8IrS0eyinwOsilC73aUcHK/wB4Kfn76v8AoVH+x7f9v+M1X/CA/mo/ro/8asehP+aLf3v/ABmgVfSxAqbQQ7qhcm2JwMZJfn76d23mu+g2E9wMbyJhM8t9uC/WRSV6Xv8AeCD/ANt/HTI6doydIlx2SRE+7fFBU/B+0MLayXr5ea4kYbzcTuoTnieOWfeJPbwprml30DX6yaUiAjeikdGHdk7w+phTFoKDZ3ZWKzlu5IuAuZFkK4wFwuMDwLFj50kelO3VNoYQihQWtmIAxklxk++ujM1zv0tf7wwe+1/joOg7m2SRSsiq6nmGAIPz1zP0NaJFPq27IodIlkdVbiCynC5HbjOa6ernPoL/AJ4m/Vy/xig6Lrnj4Q+mpDewTRjceWMliOGWRuDe/BHHwroikH8JX8PZ/qpP4loGD0m7TvaaSZUO7NMqRoeWGkXJI8QoY+VYjof2k0vTrQmWdVuZTmT1SSAPZTIHIDj7yasOnaBm0izYAkLJFveAMLAH58DzrS9FFtbT6Vat1MTMqbjExqTvKSDnIzmg9/8A8raV/al/ut/pSd0HWobbaISWTZtppwnAYG7NjIweQDnh3Yron7i239nh/wCUv+lA0i3ByIIQQcgiNcgjt5UE+iiigKKKp22lgBI+/cDj/wDmm+z40Cz6VOiRrmRrqxC9Y2TJCSAHb5SE8AT2g8M8a8NlOk65skFvqtrcAphVl6shio4esD7X6Q5/XTR+M9v+e+izfZ1+PtJbEYImI7jazH/LoM0vS/px9kzsfkiBs1C1C5v9aHUxQyWFi3CWWYYmlX5KIfZBHaeeR4g66PXrReKrIp8LSUf5devxnt/z30Wb7OgsdOsY4IkiiUJGihVUdgFSapfjPb/nvos32dHxnt/z30Wb7OgX3whtAM1rDcopLwybhA5lJcAcO0hwuP0jTE2T0cWdnBbj+jjUHxbHrH5815PtJbMMETEdxtZj/l19fGe3/PfRZvs6C6pIbVbD9btJD6v3mYC4fuPVY3x5kID+lTV+M9v+e+izfZ18naS2yDibIBAPos2QDzGer8BQXlFUvxnt/wA99Fm+zo+M9v8Anvos32dBc0iPhBbRwSva28ciS9W7vMEYNun1QFOOGcb/AA7OHfTe+M9v+e+izfZ1FOqWP9U30KT7Kgt9I1aG6jEsEiSxn8ZWBwe445HwPEVIurdZEZHG8jqVYHtBGCPmqmg1+0QYRZVB4kLaSjj5R16fGe3/AD30Wb7OgUvRHsI1vq100oJWzO5GxHBmkzusPHq+Jxy3hT0qkG0tsM467jz/AJLNx/6dfvxnt/z30Wb7OgwPwgNagFj6MZFM7SIwjBBZVByWYDkMcOPOoHwe9pYRbyWckiJKJi0ascF1dRwXPtEENwHYRTFl1iyY5aN2J5k2cpPzmKvxNWsgQREwI4giylyP+lQLHpw2Hm64ajaq7cF64JnfVl9mQY492T2YB5cpeyXTlCY1S/R1kUYMka7yv4lean6qZnxnt/z30Wb7OqK/s9ImbfltA7HtNjLn/wCqgor3pc9KPUaTbyXFw/AM64RM/jMO4eOBW82Z0lra2WKWVp5DlpZHOd53OWxnkueAHYKgaXqFhbLuwQtEvclnKv7oqm/Ge3/PfRZvs6BBa1pt1s5qXXwqWtyx3Cc7jxseMbHsYcB5A+FNCx6atMeMM7SRNjihjJIPcCOBrU3Gv2kilXWV1PNWtJSD5GOs+NI0Xe3vQlz/AORlx83V4oF/0g7R3etW0htLd0sLf75JI4wZSOW734HHA88cK0Pwfddd7RrZoXEcJZhP+J6xzuEn8YHPLPDnjt38e0Fqq7irKFxjdFpLjHdjq68rHV7KGMRRRyRxjgEWzlCgHnwEdAhelXXYJdaWeJ1lji6kFkOQTGctgjgfKug7tbfU7OREkSWGZCm+jBgMjw5EHHCon3Usf6pvoUn2Ve8G0FqgwiyqO5bSUD6o6DnzQtUvNm750ljLI3CReSyoud10bvGTj3kGmo/Tfp3V7wE5fH4Pq+Oe7OcfXWn1PUrG5XcnieVe57OVh9cdVun2WkQNvxWm445MLKXI92Y6A2ImvLt3v7wG3iKbtvbZI3UPFpJM4yxwMZ5DPfSa6Udfgl1tZ4nEkURgyyHeB6sgtukcD5V0E20tueB64g8/5LN9nUX7qWP9U30KT7KgsDtHa+j+k+kQ9R/Wb43fdnPteHOuduhnW4YNVMk7rEkiSAM5woZiCASeAp+fdiy3d3q33c53fQ5cZ78dVzr4+6lj/VN9Ck+yoNGrgjI4g8j31zv8IbVoZrqBIpEkMUbh91gQrMw9UkdvDlTvXaW2AwOuAHAD0Wb7Oo33Usf6pvoUn2VBAENtrGldSkqOHhQEqQTHIFGN4cwQw5GkxsttHebO3MkFzCxiZvXjPAHHDrImPA8Me/gDjHB9wa7aJncSRM892zlGcd+Iq8dS1OxuF3J4nlXuezlYfXHQZg9N+m7m99+3sex1fH3ZzipWyN7eapcLeTI9pZRZ6iHJDTMQRvycsqBnA5ZPbjNSbOw0eJt+OzCsORFjLw/6daBNpbfgB13cP5LMP8uguaKKKAqHqeqw26h55UiUnALsBknsHefAVMNKfpC2hOnavbXNxE0lr6OyIQM7js3rMM8N7AXxxyoGNp+v2s/4G4ikOcYVxvZxnG7zBxxxirFmxxNYKyaw1W5tb2zljM1uxMgxuyGJ0YbrLwPBiCDxHAjtqF0k37XF9ZaUrlIpyXuSpwzRrkhM9gO62fLxyGtk2zsFJBu4Bg4LdYN0HuLeyDnxq5iuUb2XVuAPAg8DnB4dhwfmNeUOnRJGIljRYgMBAo3QO7HKs3spsetheXbwALb3CRFUz7Do0m8qjsX18gdnKgsDtrp/L021znGOuXOe7Gc1ZajqkNugeaVIkJxvOwUfOeFKPa2WCDae1klMcSCIFnchVB3XAJJ4d3E0wNS2w01opFN7ZsCjDHXoc5B4YzxoLXTNobW5Yrb3EMzAZIjkV8DvO6TUy8vI4ULyukaDmzsFUe8ngKVnwcFH3PnPb6U3H/0o6l7O3Q1XWbtpfXgsCI4Yz7IkLMGkIPNvUYA+6g2UG2Ni7hBdw77eyC4G9+jnG95VeA1UbTbOQX0DwTIpDKQrY4oexlPYQawfQdtHNLDc2t0ctZsFDk5O4d8FSe3dKHj3Ed1AydR1OG3XfnljiXOMuwUE9wzzPhUGw2rspn6uO5iaTsTfAY+4HBPlWJ6K7j7qS3OpXADESmG3RhkQxgBjujlvNvLk/k1oekjZaK9s5cqBNGjSRSAYZXQZHEccHGKDT3t5HChkldY0XmzHAHvJqusdqrKZxHDd28rtyVJVZj5A5rPdD+0L3+mo0x35I2aJ2P426AQT47pGay/RJCq6xq4AAAkIAA5DrX5d1A4aKKKD8ZgBknA76oZdtdPU4N5AOOM9YN3Pdvez9dZTbq/N1qlnpeSIGBmuVBwZFGd1Cfknd4jtz4UwH06Jo+qMSGPGNwqN3HdjGKD2gnV1DIyspGQynII8COdU8+2Ngjsj3tsjqSGVplBBHMEE8KXmxG9pmtz6YrMbSVDLEjHO4cZGM/tDxwM8aj9NaxpqWku4RV67MjHAG4ssWSx7gCefjQMmPbTT2YKt7aszEAATKSSTgAYPPNX1YnUNR02/ljs45IZnbMoaEq3V9SVYEsuQCTwx7621BW6rr9rakC4uIYSwJUSSBd4DnjJ41PhlV1DKQysAQQcgg8iCOYrGdMNmsmlzAqC2UCZ7GLgA57OdVHQdrzyW0tlPwns3MZB57mSB/dYMvzd9AxNR1CK3QyTSJFGMAu7BVGTgcTw51FbaG1EPXm4iEGcdbvjcz+lnFJ/4QurySKsMf4CGRVmbPAzyIzInjuopY/pr4U6raJWiUbq7hRfVxwxjljlQVPx307+32n0hP+6p+la5bXIY288UwTG8Y3Dbuc4zg8M4PzUmehDU7O3F8LmW3hJmXcErqpKjf9nePEDwpn7Fi2m62+tQVW53VIwFU9Q0gDgAZBYNxz3DlQSDtrp3L061znGOvXOe7Gc1KstpLOZtyK6gd/kLKpb+7nNLHW7ZPjXbeqvGEE8OZ3X4++t5ttsdBqFu6MiiUAmKQDDI45HPdnGaDSSSBQWJwACSe4Dtqlj2z09mCre2zMTgKJlJJ7sA5zWS6DNppbyzkjnYvLbuE3m9oowyu93kYYeQqstrdBtY2FUfyYtwH426OPv8aBu5qkutrbKNij3UIZeDDfB3f0sZC+eKy3TDrskUdtZwOY5b2YRb45rHlQxB7CS6j3ZraaPosNrCsEMapGq4xjn4t3k8yaCRaX8UoVo5EkVhlSjBgw4cQQeI4j5xVbd7W2MTskl5bxupwyvKqsD7ic1U2Oxq22p+l2yqkUsMizIOAEhZCrKvL1sHe8QO+sT0/wAK+kaWd0ZaWQE44kb0HA9/M0DXuNbt44lneeJIWxiRnAQ55eseHGvrStXguVL280cyg7paNwwBxnBxyOCKkT26upR1DKRgqRkEd2K512fju9EittSh3prO4QekJj2Tk4Bxy7d1u/IPMZB/6prltbFRcTxQ72d3rJAmcc8bxFfPxgtep9I9Ii6jOOt3xuZzj2s451ndqtRt77RbmeIrLG1tIykjirBTwPyWB+atPpkC9RGu6N3q0G7jhjdHZQVo2207+32n0hP+6p2k67bXW96PPFNuY3urcNu72cZweGcH5jSa6G9Qs7a51QXEtvCOuQRiVlXIV5shd49nq5x4Uztjmtbhpb61BVZsRHAAVvR3kAcAd+8efZig1FFFFAGs1dajFLeSWF1HEyNCkkQcZ60Essi4PDKkL7w3hWlqq1vZy2u903EKuy+y/FXTPyXUhl8jQLfVtioNP1XT5bDeieWdleEMSDGFy7DPEKORB4ZK4xUbpiSWy1Gy1RELxphJMdmCeB7t5GYA94pnaRs1bWzF4ozvkYLvI8r47g0jMwHgDirG7tUlRo5EV0YYZWGQR4g86CJpOuW91Es0MqPGwyCGHDwI7CO415aTr8dzLIkOZEiwGlX8GXJPqKfxiMZOOA4DnVJH0XaUrFhagZ5gSybp967+6R4YxWrtLRIkWOJFjRRhVUAKB3ACgUm04RtqbNX3WHUjg2CM7r44Gmff6bB1Un3qL2G/EXuPhVNcdHOnSSNK9uWlZixczS72T3HfyPDGMVd3OjRSQejuHMW7ukdY+8QOwuG3z8/GgW3wb2/2fOM8fSjw7eMUf+hqHsZJ9y9evbef1EvCXhc8FY77MoB/bZfeKYuhbFWVlJ1ltCYmxg7ssmD71LlT5jhU/XNAtrxAlzCkqjiN4cVPerDip8QRQSdRvo4I3llYJGilmY8gBS26GNAk6q8u5lKG+kLKp5iPLnPmZD5Ad9a+HYeyUgmJ5MYIWWeWVQRyIWV2XI78VolGKBOdCNw1jPd6Xcjq5hJ1keeHWcN1iveMKhHfk91MjbPWI7WznlkYD72wUdrOwwqgdpJIr01zZm1vN03EKuy+y4JV19zoQw8jXhZ7HWcbiQRF3U5UyyyTFT3r1rtun3YoKfoe2fey02NJV3ZJGMrKeY3sYB8d0LWX6KGH3Z1jj/SH6pXptzxB1KnOGBBwSDg9xGCPeKysXRppqklbdlY82W4mVj72EmT5mgu59dhW4itt7emkDMFXiVVBxZvkjJA48yfA1Z1SaBsnaWTO1vCEd/acszufDedmbHhmrugTnSSW0/WrPUmDG3IEcjAZC4yDnHg28O/BxTfimVlDKwZSMhgcgjvB7q876yjmQxyosiMMMrDKkeINZ+Lo/sFG6sUgT5AuZur9251m7jwxigy2z9v6dtBcXsfG3t4hAsn4ryYwd09uPWz5d4qu6agp1LRw2N3r/WB5bplhznPZzpt2dnHCgjiRY0UYVVAAA8AKodZ2FsbuXrbiDrZOWTLJwx8kB8L5AUE59noOviuERY5Ig4BRQN5XGCpx2cj5Vbio2nWKQRrHHvbq8t52c/3nJY+ZqTQY3pXkA087xCg3FuCT3GZM/Vk1idu3fR9Ziv4Y2eO6VkkjX8eQADHvJ3CO/DeNM7aHZa1vt30qMyhc4UyOq8e3dVgCfEjIr1Gz1v1cUZj31hcSRb7s5R1zht5yWJGTzNAqOl/SGg0WESnM7XYlmb5U0iPv48BndHcAO6m/okm9bwsOOYkPzqKgbQ7J2l8VN1EZdzgoMjhRnt3VYAnxIzXpZbM28Nu1tGrrC2cqJpMgHsVi+8o4clIoFd0A2sUg1Aukb/fkxvKG4Hf7+ymJs69tayegW7bxAlnKrgiJXkyFOPZGWIUdy1Fh6M9NTPV27R557k8yZ9+7IM9vOrfZ/Zm1sQwtoRFvnLnJZmIzjeZiWPM8z2mgXGut/wDtdr+oH8L0zNodais4HnlYAKDgdrN2Ko5kk4GKqLro70+WUzPAzSkk9YZ5d7J7m6zK8+AGMVOsdkrSJw6xFnU5VpZHlZT+SZWbd8sUGX6FNmZbOzZ5wVmuJOsZSMFVx6oPjxY+dVMLD42tx/8ACkee6KbVZV+jzTzKZuobri291gnlD5P5QkyKDHdP+lzGO1vYQSbWRi2BndDFCr+4MnH31vtlNq7e/gWaGReIG+mfWRscVYf49tXJhXd3SMrjGDxyPHPPzrJSdGGlly/ooVjz3JZEH91HC48MUF1b7QRSXJt4vvrIpaVk4pF8lWb5TccKOOBk44Usun9vv+lfrpf4oKbGmaZDbRiOCNIkHJUUAfV21U67sTY3snWXMPWvjALSOAAO5QwA8hxoNAWxWO6Noo59Gto2CyRtCUdTxHMgg1eybPQNbm2IkMJ/FM0hbnnG/v7+PDNeWgbKWtkSbaMxAjBUSuV9+6zFQfEDNAlNr9HudA9JSHel068jdME/g3YYGT2MM8D+MOHMU/dO/BR/q1/hFfOqadFcRPDMgeNxhlPaP8D4iv2eyR4jEQdwrukKzKd3HYykMPeDmgUHQfaxyXWrb6I+JkxvKDwLz5xny+qmJoclraS+gQHLMZZ9xcERKz5wceyCzEKPA91RYOjTTUzuW7R55lJ5VJ95WQE1bbP7MWtjv+jQiMv7bZZmbHLLOSx5nhmguaKKKAooooCiiigKKKKAooooCiiigKKKKAooooCiiigKKKKAooooCiiigKKKKAooooCiiigKKKKAooooCiiigKKKKAooooCiiigKKKKAooooCiiig//Z"/>
          <p:cNvSpPr>
            <a:spLocks noChangeAspect="1" noChangeArrowheads="1"/>
          </p:cNvSpPr>
          <p:nvPr userDrawn="1"/>
        </p:nvSpPr>
        <p:spPr bwMode="auto">
          <a:xfrm>
            <a:off x="207433" y="-144463"/>
            <a:ext cx="4064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7" name="AutoShape 10" descr="data:image/jpeg;base64,/9j/4AAQSkZJRgABAQAAAQABAAD/2wCEAAkGBxQSEhUUExQVFBQXFRkYGBcYFiMcGhkYGBkcIR0cHR4cICghHB8lHBoXITEkJyorLi4uHx8zODMsNygtLisBCgoKBQUFDgUFDisZExkrKysrKysrKysrKysrKysrKysrKysrKysrKysrKysrKysrKysrKysrKysrKysrKysrK//AABEIAGYBaAMBIgACEQEDEQH/xAAcAAACAwEBAQEAAAAAAAAAAAAABwQFBggDAgH/xABSEAACAQMBBAYEBwsJBgYDAAABAgMABBEFBhIhMQcTQVFhgRQiMnEIFlKRlKHTFSMzQmJjcnOCsbIkNUNTVJLBw9ElNnWTo9JEdIOEorMXJjT/xAAUAQEAAAAAAAAAAAAAAAAAAAAA/8QAFBEBAAAAAAAAAAAAAAAAAAAAAP/aAAwDAQACEQMRAD8AeNFBrDbZdID6bIetsZ2t+AFwjKVJPZjs7uJFBuaKVdp00R3Miw2dlcTzNyVmRB48QWxjvNNGBiVUsN0kAlc5wSOIz24oPuiisptbtTcWRLLYS3ECpvPLHIvq943D6xx30GropSw9NXWRyTRadO8EW71knWD1N7OMgKe49vCvmy6b1uJUht7GWSWRt1VaVVyffg0DcorygclVLLusQCVznBxxGe3FLvanpRk0+Upc6dMsZZhHKJVIkCnmMDAyOOCc0DJopZbK9LJ1G5WC3snPa7tMo3EyAWxunPPlmmbQFFZzbXaGaxh66K0a6UZMm7IFMage1xBLdvIdlY/Z/pckvn6u002WVwMt9+VVUd5YrQNOivmMkgEjBxxHPB7qqNp9ae0iMy28lwqgs4jZQyqO3DEZHPl3UFzRS52R6XbW/uUtliliZwd0uVwSBnHA88ZpjUBRRRQFFLDXumq0tbiWDqZpTE5QuhXdLDnjJzwOR5UwNGvZJow8kDW5PJHYFsY7d0kA+FBPooooCiiigKKKKAoqn2k2ntbBN+5lWPPsrzdsfJUcTX5sltAl/bLcxoyI5YKGxnCsRk44ccZoLmisPtH0pWVldi1l6wtw33VQUj3uW9xzyIPAGtxQFFFFAUUVhtoulKysrsWkvWFwQHdVBSMtxG9xzyIPAGg3NFFFAUUUUBRRRQFFFFAUUUUBWa6SIQ2l3gYZHUOfMDI+utLWe6Qv5tvP1D/uoEN0A/zsv6iX9wrpquZOgH+dl/US/uFdN0BX4ygjB4iv2igU3QhpirFqVsw3kW7eIg9qgFSPmpM39vLpGpkDi9tOGUn8dQcjP6S8/eae3RD+G1f/AIlL/E1ZH4Ruz+HgvVHBgYZD4jih8xvjyHfQPCxulmjSRDlHUMp8GGRVD0ibOi/sJoMZfd34/CReK/Py86zHQJr/AKRp/UsfXtm3MfkNkofqYfs1vNf1RbW2luH9mJGf34HAeZwKDmToc1j0bVYM8FlJhbP5fs//AC3R511XXHm0+mXNrNHNN6sk6LdKQMYLsW4dxBrrPZ/UxdW0M68pY1fzI4j580ELbjUhbWF1K34sLgDvLDAHzkVm+hHZ4Wmmo5GJLg9ax7d38QeS8fM1E6X5GupLLS4+d1KHlI5rFGQSfPiR+j40yYYgihVGFUAAdwAwB81B91VbVTBLO5Y9kEv8Bq1rLdKE+5pV4fzLAe88P8aDmD0Ka0js71Gx1jO8Z+S8D4IPf+Kfca622c1dLy2iuE9mVA2O4nmPI5FK5dlPS9mIUUZlSMzx8OO8CxI81JFRfg6bSZWaxc+z99i9x9tfI7p8zQO2s7t9tALCxmuM+uF3Yx3yNwX6+PlWhFKHpI/2pq1ppinMUR664x5cPAhOA/ToEzrekSWT2zyEl5YkuMHmN45APeeH112IpzxFc+/CQtwt1asBgGBl4fkv/owp57PT9Za27/Khjb50FBYUVVbSbQwWEJmuHCIOA72PYFHaawtjtvq18OssdORID7L3DkFx3gAr9WR40DPopWW/SrLbXAt9WtDaM3syod5CO/HHh4gnHaBTQjcMAQQQRkEcQQeRFB90VltuNurbTEHWkvK/sQpxdvH8keJ8s1mrfanXp16yLTIY4yMqs0h3yD+0uPMCgrfhA7PW/onpaxhZ+uQM45spBGG7+QrTdCn8z2/7f8ZpY9JvSBLc2j2V3Zva3KyI2M5UgZyeIBHhjeB76ZfQxIF0aBmICjrCSTgAB2yTQe+0PRfY3t2LuYSb/DfRWASTd5bwxnljkRW2pVbQ9MsCzx29kBOzyojStkRqGYA7o5uePgPfTVoCisHtf0kJbTi0tYXvbw84o+SfpEA8e3HZ2kVUXm12vQJ1sumQtGBlljclwPJm+oGgadYjX+i6xvLwXcok38gugYBJCowN4YzyAHAipGwvSBb6nFI6BomhCmVX5IG3sHe5Eeq3dy5Vmtf6ZIBPFb2QE7PKiNKeEahmAO6ObnBPcPfQNSiq/W9ags4jLcSLEg7WPM9wHMnwFLfT+mq3lunBURWkcTt1j/hJGBG6FUcs8eHEnwoGxRSevulDVJAZLTSJep7HkjkYsO/CAD5iR41K2G6ZEu51t7uIW8rHdRg3qF8+yQ3FCeQ58aBr0UGl5tB0nKlx6JYQNf3IJDBDhEI55bBzg8+QHfQMOilhqG1muWyGabTYJIgMsIpG31Hjxb6ga1Gw+3FvqkZaElXTHWRN7S55HxHiKDT0UUUBWe6Qf5tvP1D/ALq0NVe1NgbizuIV9qSF1HvKnH14oOd+gJsasv6mT9wrpyuSejHVBZ6pbvIdxes6t88N3fyvHPLDEZzy411rQftFFfMkgUEkgADJJ4AAcyaBcdEH4bV/+JS/xNWq250EX1jPb49ZkJTwdeK/WBWc6GIS1vdXWCBd3s0yZGDuE4H15phUHMXQdrnoupLE/BLgGJgeGH5rnzyPOm70kk3dxZ6YvszyddcY7IISDj9puGfCk10vaObHVXePKCQi4jI7GJyce5wTTb6Kpnv5rnVZV3etCQQr8lIx65B7i5+o0EH4Qez/AF1lHcqPWtmwcD+jkwD8zBT4DNffwfNd66xe2Y+vbPw8Y5MlfmIceQ76ZGtactzBLA/syoyH9oYz5c65W2X2jm0iW8j3fXeKSBh8mQHAbyOaB0bBuNR1W81H+ihxa25B4MBnfYd/DB9zUzqzPRzs/wCgafBCfb3d+TPy34keWceVaagKwHTlcbmkT/lNGvzuM/Vmt/Sr+EXcbunRL8u5UH3BHP7wKDcbD2/V6faL3W8f1qD/AI0gNprdtB1wSxKeq3xKqjkYnProOQ4esB3erXSWmwdXFGnyY1X+6oFLfp92a9IsluUH3y2JJ8YmxvfMQreR76BgahrEUVq90WBiWLrcjtXGRj38KXPQdp0koudTuOMt1IQvggOTjwLYA8EFLZNr5rzTLXSYwTM0/Vk9hiBHVgn9InPcE8a6S0XTEtoIoI/YiRUHjgc/PnQJ74S8Hq2MncZlPmIyP3NTJ6NZ9/S7Nu3qFHmOH+FY34RtvvafC/yLkfMyOP34q76ELnf0iDvVpF+Zzj6qBZ7f65De64sV3JuWVs+4eeDu8X5drMAp8BTSj6U9JAAFyoAGAAjYAHZypVbJBItpp47hVIknuFAcAjLsWXnw4jGPfT9+4tt/Z4f+Uv8ApQKLpe2u0y/sCkU6vPG6vF6pzzwwyR2rn6q0HQdrxk0lutbhbO6ZP9Wqhh8wJHlW9+4tt/Z4f+Uv+lV+0tiqWF2sKKhaCTgihcncPdz4UCl6Jozq+rXOoXI3uq3WRDxCFywQDPyVRvPjT5pG/Bouh/LYzjePUuO8gdYD8xK/PTyoFL8IrS0eyinwOsilC73aUcHK/wB4Kfn76v8AoVH+x7f9v+M1X/CA/mo/ro/8asehP+aLf3v/ABmgVfSxAqbQQ7qhcm2JwMZJfn76d23mu+g2E9wMbyJhM8t9uC/WRSV6Xv8AeCD/ANt/HTI6doydIlx2SRE+7fFBU/B+0MLayXr5ea4kYbzcTuoTnieOWfeJPbwprml30DX6yaUiAjeikdGHdk7w+phTFoKDZ3ZWKzlu5IuAuZFkK4wFwuMDwLFj50kelO3VNoYQihQWtmIAxklxk++ujM1zv0tf7wwe+1/joOg7m2SRSsiq6nmGAIPz1zP0NaJFPq27IodIlkdVbiCynC5HbjOa6ernPoL/AJ4m/Vy/xig6Lrnj4Q+mpDewTRjceWMliOGWRuDe/BHHwroikH8JX8PZ/qpP4loGD0m7TvaaSZUO7NMqRoeWGkXJI8QoY+VYjof2k0vTrQmWdVuZTmT1SSAPZTIHIDj7yasOnaBm0izYAkLJFveAMLAH58DzrS9FFtbT6Vat1MTMqbjExqTvKSDnIzmg9/8A8raV/al/ut/pSd0HWobbaISWTZtppwnAYG7NjIweQDnh3Yron7i239nh/wCUv+lA0i3ByIIQQcgiNcgjt5UE+iiigKKKp22lgBI+/cDj/wDmm+z40Cz6VOiRrmRrqxC9Y2TJCSAHb5SE8AT2g8M8a8NlOk65skFvqtrcAphVl6shio4esD7X6Q5/XTR+M9v+e+izfZ1+PtJbEYImI7jazH/LoM0vS/px9kzsfkiBs1C1C5v9aHUxQyWFi3CWWYYmlX5KIfZBHaeeR4g66PXrReKrIp8LSUf5devxnt/z30Wb7OgsdOsY4IkiiUJGihVUdgFSapfjPb/nvos32dHxnt/z30Wb7OgX3whtAM1rDcopLwybhA5lJcAcO0hwuP0jTE2T0cWdnBbj+jjUHxbHrH5815PtJbMMETEdxtZj/l19fGe3/PfRZvs6C6pIbVbD9btJD6v3mYC4fuPVY3x5kID+lTV+M9v+e+izfZ18naS2yDibIBAPos2QDzGer8BQXlFUvxnt/wA99Fm+zo+M9v8Anvos32dBc0iPhBbRwSva28ciS9W7vMEYNun1QFOOGcb/AA7OHfTe+M9v+e+izfZ1FOqWP9U30KT7Kgt9I1aG6jEsEiSxn8ZWBwe445HwPEVIurdZEZHG8jqVYHtBGCPmqmg1+0QYRZVB4kLaSjj5R16fGe3/AD30Wb7OgUvRHsI1vq100oJWzO5GxHBmkzusPHq+Jxy3hT0qkG0tsM467jz/AJLNx/6dfvxnt/z30Wb7OgwPwgNagFj6MZFM7SIwjBBZVByWYDkMcOPOoHwe9pYRbyWckiJKJi0ascF1dRwXPtEENwHYRTFl1iyY5aN2J5k2cpPzmKvxNWsgQREwI4giylyP+lQLHpw2Hm64ajaq7cF64JnfVl9mQY492T2YB5cpeyXTlCY1S/R1kUYMka7yv4lean6qZnxnt/z30Wb7OqK/s9ImbfltA7HtNjLn/wCqgor3pc9KPUaTbyXFw/AM64RM/jMO4eOBW82Z0lra2WKWVp5DlpZHOd53OWxnkueAHYKgaXqFhbLuwQtEvclnKv7oqm/Ge3/PfRZvs6BBa1pt1s5qXXwqWtyx3Cc7jxseMbHsYcB5A+FNCx6atMeMM7SRNjihjJIPcCOBrU3Gv2kilXWV1PNWtJSD5GOs+NI0Xe3vQlz/AORlx83V4oF/0g7R3etW0htLd0sLf75JI4wZSOW734HHA88cK0Pwfddd7RrZoXEcJZhP+J6xzuEn8YHPLPDnjt38e0Fqq7irKFxjdFpLjHdjq68rHV7KGMRRRyRxjgEWzlCgHnwEdAhelXXYJdaWeJ1lji6kFkOQTGctgjgfKug7tbfU7OREkSWGZCm+jBgMjw5EHHCon3Usf6pvoUn2Ve8G0FqgwiyqO5bSUD6o6DnzQtUvNm750ljLI3CReSyoud10bvGTj3kGmo/Tfp3V7wE5fH4Pq+Oe7OcfXWn1PUrG5XcnieVe57OVh9cdVun2WkQNvxWm445MLKXI92Y6A2ImvLt3v7wG3iKbtvbZI3UPFpJM4yxwMZ5DPfSa6Udfgl1tZ4nEkURgyyHeB6sgtukcD5V0E20tueB64g8/5LN9nUX7qWP9U30KT7KgsDtHa+j+k+kQ9R/Wb43fdnPteHOuduhnW4YNVMk7rEkiSAM5woZiCASeAp+fdiy3d3q33c53fQ5cZ78dVzr4+6lj/VN9Ck+yoNGrgjI4g8j31zv8IbVoZrqBIpEkMUbh91gQrMw9UkdvDlTvXaW2AwOuAHAD0Wb7Oo33Usf6pvoUn2VBAENtrGldSkqOHhQEqQTHIFGN4cwQw5GkxsttHebO3MkFzCxiZvXjPAHHDrImPA8Me/gDjHB9wa7aJncSRM892zlGcd+Iq8dS1OxuF3J4nlXuezlYfXHQZg9N+m7m99+3sex1fH3ZzipWyN7eapcLeTI9pZRZ6iHJDTMQRvycsqBnA5ZPbjNSbOw0eJt+OzCsORFjLw/6daBNpbfgB13cP5LMP8uguaKKKAqHqeqw26h55UiUnALsBknsHefAVMNKfpC2hOnavbXNxE0lr6OyIQM7js3rMM8N7AXxxyoGNp+v2s/4G4ikOcYVxvZxnG7zBxxxirFmxxNYKyaw1W5tb2zljM1uxMgxuyGJ0YbrLwPBiCDxHAjtqF0k37XF9ZaUrlIpyXuSpwzRrkhM9gO62fLxyGtk2zsFJBu4Bg4LdYN0HuLeyDnxq5iuUb2XVuAPAg8DnB4dhwfmNeUOnRJGIljRYgMBAo3QO7HKs3spsetheXbwALb3CRFUz7Do0m8qjsX18gdnKgsDtrp/L021znGOuXOe7Gc1ZajqkNugeaVIkJxvOwUfOeFKPa2WCDae1klMcSCIFnchVB3XAJJ4d3E0wNS2w01opFN7ZsCjDHXoc5B4YzxoLXTNobW5Yrb3EMzAZIjkV8DvO6TUy8vI4ULyukaDmzsFUe8ngKVnwcFH3PnPb6U3H/0o6l7O3Q1XWbtpfXgsCI4Yz7IkLMGkIPNvUYA+6g2UG2Ni7hBdw77eyC4G9+jnG95VeA1UbTbOQX0DwTIpDKQrY4oexlPYQawfQdtHNLDc2t0ctZsFDk5O4d8FSe3dKHj3Ed1AydR1OG3XfnljiXOMuwUE9wzzPhUGw2rspn6uO5iaTsTfAY+4HBPlWJ6K7j7qS3OpXADESmG3RhkQxgBjujlvNvLk/k1oekjZaK9s5cqBNGjSRSAYZXQZHEccHGKDT3t5HChkldY0XmzHAHvJqusdqrKZxHDd28rtyVJVZj5A5rPdD+0L3+mo0x35I2aJ2P426AQT47pGay/RJCq6xq4AAAkIAA5DrX5d1A4aKKKD8ZgBknA76oZdtdPU4N5AOOM9YN3Pdvez9dZTbq/N1qlnpeSIGBmuVBwZFGd1Cfknd4jtz4UwH06Jo+qMSGPGNwqN3HdjGKD2gnV1DIyspGQynII8COdU8+2Ngjsj3tsjqSGVplBBHMEE8KXmxG9pmtz6YrMbSVDLEjHO4cZGM/tDxwM8aj9NaxpqWku4RV67MjHAG4ssWSx7gCefjQMmPbTT2YKt7aszEAATKSSTgAYPPNX1YnUNR02/ljs45IZnbMoaEq3V9SVYEsuQCTwx7621BW6rr9rakC4uIYSwJUSSBd4DnjJ41PhlV1DKQysAQQcgg8iCOYrGdMNmsmlzAqC2UCZ7GLgA57OdVHQdrzyW0tlPwns3MZB57mSB/dYMvzd9AxNR1CK3QyTSJFGMAu7BVGTgcTw51FbaG1EPXm4iEGcdbvjcz+lnFJ/4QurySKsMf4CGRVmbPAzyIzInjuopY/pr4U6raJWiUbq7hRfVxwxjljlQVPx307+32n0hP+6p+la5bXIY288UwTG8Y3Dbuc4zg8M4PzUmehDU7O3F8LmW3hJmXcErqpKjf9nePEDwpn7Fi2m62+tQVW53VIwFU9Q0gDgAZBYNxz3DlQSDtrp3L061znGOvXOe7Gc1KstpLOZtyK6gd/kLKpb+7nNLHW7ZPjXbeqvGEE8OZ3X4++t5ttsdBqFu6MiiUAmKQDDI45HPdnGaDSSSBQWJwACSe4Dtqlj2z09mCre2zMTgKJlJJ7sA5zWS6DNppbyzkjnYvLbuE3m9oowyu93kYYeQqstrdBtY2FUfyYtwH426OPv8aBu5qkutrbKNij3UIZeDDfB3f0sZC+eKy3TDrskUdtZwOY5b2YRb45rHlQxB7CS6j3ZraaPosNrCsEMapGq4xjn4t3k8yaCRaX8UoVo5EkVhlSjBgw4cQQeI4j5xVbd7W2MTskl5bxupwyvKqsD7ic1U2Oxq22p+l2yqkUsMizIOAEhZCrKvL1sHe8QO+sT0/wAK+kaWd0ZaWQE44kb0HA9/M0DXuNbt44lneeJIWxiRnAQ55eseHGvrStXguVL280cyg7paNwwBxnBxyOCKkT26upR1DKRgqRkEd2K512fju9EittSh3prO4QekJj2Tk4Bxy7d1u/IPMZB/6prltbFRcTxQ72d3rJAmcc8bxFfPxgtep9I9Ii6jOOt3xuZzj2s451ndqtRt77RbmeIrLG1tIykjirBTwPyWB+atPpkC9RGu6N3q0G7jhjdHZQVo2207+32n0hP+6p2k67bXW96PPFNuY3urcNu72cZweGcH5jSa6G9Qs7a51QXEtvCOuQRiVlXIV5shd49nq5x4Uztjmtbhpb61BVZsRHAAVvR3kAcAd+8efZig1FFFFAGs1dajFLeSWF1HEyNCkkQcZ60Essi4PDKkL7w3hWlqq1vZy2u903EKuy+y/FXTPyXUhl8jQLfVtioNP1XT5bDeieWdleEMSDGFy7DPEKORB4ZK4xUbpiSWy1Gy1RELxphJMdmCeB7t5GYA94pnaRs1bWzF4ozvkYLvI8r47g0jMwHgDirG7tUlRo5EV0YYZWGQR4g86CJpOuW91Es0MqPGwyCGHDwI7CO415aTr8dzLIkOZEiwGlX8GXJPqKfxiMZOOA4DnVJH0XaUrFhagZ5gSybp967+6R4YxWrtLRIkWOJFjRRhVUAKB3ACgUm04RtqbNX3WHUjg2CM7r44Gmff6bB1Un3qL2G/EXuPhVNcdHOnSSNK9uWlZixczS72T3HfyPDGMVd3OjRSQejuHMW7ukdY+8QOwuG3z8/GgW3wb2/2fOM8fSjw7eMUf+hqHsZJ9y9evbef1EvCXhc8FY77MoB/bZfeKYuhbFWVlJ1ltCYmxg7ssmD71LlT5jhU/XNAtrxAlzCkqjiN4cVPerDip8QRQSdRvo4I3llYJGilmY8gBS26GNAk6q8u5lKG+kLKp5iPLnPmZD5Ad9a+HYeyUgmJ5MYIWWeWVQRyIWV2XI78VolGKBOdCNw1jPd6Xcjq5hJ1keeHWcN1iveMKhHfk91MjbPWI7WznlkYD72wUdrOwwqgdpJIr01zZm1vN03EKuy+y4JV19zoQw8jXhZ7HWcbiQRF3U5UyyyTFT3r1rtun3YoKfoe2fey02NJV3ZJGMrKeY3sYB8d0LWX6KGH3Z1jj/SH6pXptzxB1KnOGBBwSDg9xGCPeKysXRppqklbdlY82W4mVj72EmT5mgu59dhW4itt7emkDMFXiVVBxZvkjJA48yfA1Z1SaBsnaWTO1vCEd/acszufDedmbHhmrugTnSSW0/WrPUmDG3IEcjAZC4yDnHg28O/BxTfimVlDKwZSMhgcgjvB7q876yjmQxyosiMMMrDKkeINZ+Lo/sFG6sUgT5AuZur9251m7jwxigy2z9v6dtBcXsfG3t4hAsn4ryYwd09uPWz5d4qu6agp1LRw2N3r/WB5bplhznPZzpt2dnHCgjiRY0UYVVAAA8AKodZ2FsbuXrbiDrZOWTLJwx8kB8L5AUE59noOviuERY5Ig4BRQN5XGCpx2cj5Vbio2nWKQRrHHvbq8t52c/3nJY+ZqTQY3pXkA087xCg3FuCT3GZM/Vk1idu3fR9Ziv4Y2eO6VkkjX8eQADHvJ3CO/DeNM7aHZa1vt30qMyhc4UyOq8e3dVgCfEjIr1Gz1v1cUZj31hcSRb7s5R1zht5yWJGTzNAqOl/SGg0WESnM7XYlmb5U0iPv48BndHcAO6m/okm9bwsOOYkPzqKgbQ7J2l8VN1EZdzgoMjhRnt3VYAnxIzXpZbM28Nu1tGrrC2cqJpMgHsVi+8o4clIoFd0A2sUg1Aukb/fkxvKG4Hf7+ymJs69tayegW7bxAlnKrgiJXkyFOPZGWIUdy1Fh6M9NTPV27R557k8yZ9+7IM9vOrfZ/Zm1sQwtoRFvnLnJZmIzjeZiWPM8z2mgXGut/wDtdr+oH8L0zNodais4HnlYAKDgdrN2Ko5kk4GKqLro70+WUzPAzSkk9YZ5d7J7m6zK8+AGMVOsdkrSJw6xFnU5VpZHlZT+SZWbd8sUGX6FNmZbOzZ5wVmuJOsZSMFVx6oPjxY+dVMLD42tx/8ACkee6KbVZV+jzTzKZuobri291gnlD5P5QkyKDHdP+lzGO1vYQSbWRi2BndDFCr+4MnH31vtlNq7e/gWaGReIG+mfWRscVYf49tXJhXd3SMrjGDxyPHPPzrJSdGGlly/ooVjz3JZEH91HC48MUF1b7QRSXJt4vvrIpaVk4pF8lWb5TccKOOBk44Usun9vv+lfrpf4oKbGmaZDbRiOCNIkHJUUAfV21U67sTY3snWXMPWvjALSOAAO5QwA8hxoNAWxWO6Noo59Gto2CyRtCUdTxHMgg1eybPQNbm2IkMJ/FM0hbnnG/v7+PDNeWgbKWtkSbaMxAjBUSuV9+6zFQfEDNAlNr9HudA9JSHel068jdME/g3YYGT2MM8D+MOHMU/dO/BR/q1/hFfOqadFcRPDMgeNxhlPaP8D4iv2eyR4jEQdwrukKzKd3HYykMPeDmgUHQfaxyXWrb6I+JkxvKDwLz5xny+qmJoclraS+gQHLMZZ9xcERKz5wceyCzEKPA91RYOjTTUzuW7R55lJ5VJ95WQE1bbP7MWtjv+jQiMv7bZZmbHLLOSx5nhmguaKKKAooooCiiigKKKKAooooCiiigKKKKAooooCiiigKKKKAooooCiiigKKKKAooooCiiigKKKKAooooCiiigKKKKAooooCiiigKKKKAooooCiiig//Z"/>
          <p:cNvSpPr>
            <a:spLocks noChangeAspect="1" noChangeArrowheads="1"/>
          </p:cNvSpPr>
          <p:nvPr userDrawn="1"/>
        </p:nvSpPr>
        <p:spPr bwMode="auto">
          <a:xfrm>
            <a:off x="410633" y="7938"/>
            <a:ext cx="4064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0634" y="6185519"/>
            <a:ext cx="2773844" cy="485929"/>
          </a:xfrm>
          <a:prstGeom prst="rect">
            <a:avLst/>
          </a:prstGeom>
        </p:spPr>
      </p:pic>
    </p:spTree>
    <p:extLst>
      <p:ext uri="{BB962C8B-B14F-4D97-AF65-F5344CB8AC3E}">
        <p14:creationId xmlns:p14="http://schemas.microsoft.com/office/powerpoint/2010/main" val="41988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6583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96900" y="6096001"/>
            <a:ext cx="2844800" cy="365125"/>
          </a:xfrm>
          <a:prstGeom prst="rect">
            <a:avLst/>
          </a:prstGeom>
        </p:spPr>
        <p:txBody>
          <a:bodyPr/>
          <a:lstStyle>
            <a:lvl1pPr>
              <a:defRPr/>
            </a:lvl1pPr>
          </a:lstStyle>
          <a:p>
            <a:pPr>
              <a:defRPr/>
            </a:pPr>
            <a:fld id="{204CD3C6-FF64-4A65-8829-AA30ED6B2919}" type="datetime1">
              <a:rPr lang="en-US"/>
              <a:pPr>
                <a:defRPr/>
              </a:pPr>
              <a:t>6/21/22</a:t>
            </a:fld>
            <a:endParaRPr lang="en-US"/>
          </a:p>
        </p:txBody>
      </p:sp>
      <p:sp>
        <p:nvSpPr>
          <p:cNvPr id="5" name="Footer Placeholder 4"/>
          <p:cNvSpPr>
            <a:spLocks noGrp="1"/>
          </p:cNvSpPr>
          <p:nvPr>
            <p:ph type="ftr" sz="quarter" idx="11"/>
          </p:nvPr>
        </p:nvSpPr>
        <p:spPr>
          <a:xfrm>
            <a:off x="4152900" y="6096001"/>
            <a:ext cx="3860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24900" y="6096001"/>
            <a:ext cx="2025651" cy="365125"/>
          </a:xfrm>
          <a:prstGeom prst="rect">
            <a:avLst/>
          </a:prstGeom>
        </p:spPr>
        <p:txBody>
          <a:bodyPr/>
          <a:lstStyle>
            <a:lvl1pPr>
              <a:defRPr/>
            </a:lvl1pPr>
          </a:lstStyle>
          <a:p>
            <a:pPr>
              <a:defRPr/>
            </a:pPr>
            <a:fld id="{13C5A08D-4622-4287-BF3A-EAE6D83D0AB7}" type="slidenum">
              <a:rPr lang="en-US"/>
              <a:pPr>
                <a:defRPr/>
              </a:pPr>
              <a:t>‹#›</a:t>
            </a:fld>
            <a:endParaRPr lang="en-US"/>
          </a:p>
        </p:txBody>
      </p:sp>
      <p:pic>
        <p:nvPicPr>
          <p:cNvPr id="10" name="Picture 9" descr="UW.Wordmark_ctr.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001" y="266700"/>
            <a:ext cx="3418417" cy="17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4282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3660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6690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6483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14602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alpha val="51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351972"/>
            <a:ext cx="10972800" cy="954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609600" y="1476829"/>
            <a:ext cx="109728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3433213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Lst>
  <p:txStyles>
    <p:titleStyle>
      <a:lvl1pPr algn="ctr" defTabSz="457200" rtl="0" eaLnBrk="0" fontAlgn="base" hangingPunct="0">
        <a:spcBef>
          <a:spcPct val="0"/>
        </a:spcBef>
        <a:spcAft>
          <a:spcPct val="0"/>
        </a:spcAft>
        <a:defRPr sz="3600" b="1" i="0" kern="1200">
          <a:solidFill>
            <a:schemeClr val="tx2">
              <a:lumMod val="75000"/>
            </a:schemeClr>
          </a:solidFill>
          <a:latin typeface="Candara"/>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b="1" i="0" kern="1200">
          <a:solidFill>
            <a:schemeClr val="accent1">
              <a:lumMod val="75000"/>
            </a:schemeClr>
          </a:solidFill>
          <a:latin typeface="Trebuchet MS"/>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b="1" i="0" kern="1200">
          <a:solidFill>
            <a:schemeClr val="accent1">
              <a:lumMod val="75000"/>
            </a:schemeClr>
          </a:solidFill>
          <a:latin typeface="Trebuchet MS"/>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b="1" i="0" kern="1200">
          <a:solidFill>
            <a:schemeClr val="accent1">
              <a:lumMod val="75000"/>
            </a:schemeClr>
          </a:solidFill>
          <a:latin typeface="Trebuchet MS"/>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b="1" i="0" kern="1200">
          <a:solidFill>
            <a:schemeClr val="accent1">
              <a:lumMod val="75000"/>
            </a:schemeClr>
          </a:solidFill>
          <a:latin typeface="Trebuchet MS"/>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b="1" i="0" kern="1200">
          <a:solidFill>
            <a:schemeClr val="accent1">
              <a:lumMod val="75000"/>
            </a:schemeClr>
          </a:solidFill>
          <a:latin typeface="Trebuchet MS"/>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hyperlink" Target="https://www.worldweatherattribution.org/"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8254" y="1218487"/>
            <a:ext cx="10335491" cy="1288043"/>
          </a:xfrm>
        </p:spPr>
        <p:txBody>
          <a:bodyPr/>
          <a:lstStyle/>
          <a:p>
            <a:r>
              <a:rPr lang="en-US" dirty="0"/>
              <a:t>Challenges and research needs to develop early</a:t>
            </a:r>
            <a:br>
              <a:rPr lang="en-US" dirty="0"/>
            </a:br>
            <a:r>
              <a:rPr lang="en-US" dirty="0"/>
              <a:t>warning and response systems</a:t>
            </a:r>
          </a:p>
        </p:txBody>
      </p:sp>
      <p:sp>
        <p:nvSpPr>
          <p:cNvPr id="4" name="Subtitle 3"/>
          <p:cNvSpPr>
            <a:spLocks noGrp="1"/>
          </p:cNvSpPr>
          <p:nvPr>
            <p:ph type="subTitle" idx="1"/>
          </p:nvPr>
        </p:nvSpPr>
        <p:spPr>
          <a:xfrm>
            <a:off x="2872508" y="3071191"/>
            <a:ext cx="6400800" cy="1423021"/>
          </a:xfrm>
        </p:spPr>
        <p:txBody>
          <a:bodyPr/>
          <a:lstStyle/>
          <a:p>
            <a:r>
              <a:rPr lang="en-US" sz="2800" dirty="0">
                <a:solidFill>
                  <a:schemeClr val="accent1">
                    <a:lumMod val="75000"/>
                  </a:schemeClr>
                </a:solidFill>
              </a:rPr>
              <a:t>Kristie L. Ebi, Ph.D., MPH</a:t>
            </a:r>
          </a:p>
          <a:p>
            <a:r>
              <a:rPr lang="en-US" sz="2000" dirty="0">
                <a:solidFill>
                  <a:schemeClr val="accent1">
                    <a:lumMod val="75000"/>
                  </a:schemeClr>
                </a:solidFill>
              </a:rPr>
              <a:t>University of Washington </a:t>
            </a:r>
          </a:p>
        </p:txBody>
      </p:sp>
    </p:spTree>
    <p:extLst>
      <p:ext uri="{BB962C8B-B14F-4D97-AF65-F5344CB8AC3E}">
        <p14:creationId xmlns:p14="http://schemas.microsoft.com/office/powerpoint/2010/main" val="1258987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8AD3F-A7A5-1A40-9BD9-B706683949E5}"/>
              </a:ext>
            </a:extLst>
          </p:cNvPr>
          <p:cNvSpPr>
            <a:spLocks noGrp="1"/>
          </p:cNvSpPr>
          <p:nvPr>
            <p:ph type="title"/>
          </p:nvPr>
        </p:nvSpPr>
        <p:spPr>
          <a:xfrm>
            <a:off x="0" y="462643"/>
            <a:ext cx="2811054" cy="5932714"/>
          </a:xfrm>
        </p:spPr>
        <p:txBody>
          <a:bodyPr/>
          <a:lstStyle/>
          <a:p>
            <a:r>
              <a:rPr lang="en-US" dirty="0"/>
              <a:t>Overall vulnerability index maps for all hazards, British Columbia</a:t>
            </a:r>
          </a:p>
        </p:txBody>
      </p:sp>
      <p:pic>
        <p:nvPicPr>
          <p:cNvPr id="3" name="Picture 2">
            <a:extLst>
              <a:ext uri="{FF2B5EF4-FFF2-40B4-BE49-F238E27FC236}">
                <a16:creationId xmlns:a16="http://schemas.microsoft.com/office/drawing/2014/main" id="{63DCA9E3-F526-9C4E-8051-FEEC90EF1A76}"/>
              </a:ext>
            </a:extLst>
          </p:cNvPr>
          <p:cNvPicPr>
            <a:picLocks noChangeAspect="1"/>
          </p:cNvPicPr>
          <p:nvPr/>
        </p:nvPicPr>
        <p:blipFill>
          <a:blip r:embed="rId2"/>
          <a:stretch>
            <a:fillRect/>
          </a:stretch>
        </p:blipFill>
        <p:spPr>
          <a:xfrm>
            <a:off x="2811054" y="166370"/>
            <a:ext cx="9192260" cy="6525260"/>
          </a:xfrm>
          <a:prstGeom prst="rect">
            <a:avLst/>
          </a:prstGeom>
        </p:spPr>
      </p:pic>
      <p:sp>
        <p:nvSpPr>
          <p:cNvPr id="4" name="TextBox 3">
            <a:extLst>
              <a:ext uri="{FF2B5EF4-FFF2-40B4-BE49-F238E27FC236}">
                <a16:creationId xmlns:a16="http://schemas.microsoft.com/office/drawing/2014/main" id="{EAC4E708-23AA-B94C-98DD-D2E29719302F}"/>
              </a:ext>
            </a:extLst>
          </p:cNvPr>
          <p:cNvSpPr txBox="1"/>
          <p:nvPr/>
        </p:nvSpPr>
        <p:spPr>
          <a:xfrm>
            <a:off x="562989" y="6322298"/>
            <a:ext cx="1685077" cy="369332"/>
          </a:xfrm>
          <a:prstGeom prst="rect">
            <a:avLst/>
          </a:prstGeom>
          <a:noFill/>
        </p:spPr>
        <p:txBody>
          <a:bodyPr wrap="none" rtlCol="0">
            <a:spAutoFit/>
          </a:bodyPr>
          <a:lstStyle/>
          <a:p>
            <a:r>
              <a:rPr lang="en-US" dirty="0">
                <a:latin typeface="Arial Rounded MT Bold" panose="020F0704030504030204" pitchFamily="34" charset="77"/>
              </a:rPr>
              <a:t>Yu et al. 2021</a:t>
            </a:r>
          </a:p>
        </p:txBody>
      </p:sp>
    </p:spTree>
    <p:extLst>
      <p:ext uri="{BB962C8B-B14F-4D97-AF65-F5344CB8AC3E}">
        <p14:creationId xmlns:p14="http://schemas.microsoft.com/office/powerpoint/2010/main" val="447795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DFFD2-4E30-F34B-92AE-413F40EA6321}"/>
              </a:ext>
            </a:extLst>
          </p:cNvPr>
          <p:cNvSpPr>
            <a:spLocks noGrp="1"/>
          </p:cNvSpPr>
          <p:nvPr>
            <p:ph type="title"/>
          </p:nvPr>
        </p:nvSpPr>
        <p:spPr>
          <a:xfrm>
            <a:off x="609600" y="72934"/>
            <a:ext cx="10972800" cy="954315"/>
          </a:xfrm>
        </p:spPr>
        <p:txBody>
          <a:bodyPr/>
          <a:lstStyle/>
          <a:p>
            <a:r>
              <a:rPr lang="en-US" dirty="0"/>
              <a:t>Very high vulnerability for all hazards, British Columbia</a:t>
            </a:r>
          </a:p>
        </p:txBody>
      </p:sp>
      <p:pic>
        <p:nvPicPr>
          <p:cNvPr id="3" name="Picture 2">
            <a:extLst>
              <a:ext uri="{FF2B5EF4-FFF2-40B4-BE49-F238E27FC236}">
                <a16:creationId xmlns:a16="http://schemas.microsoft.com/office/drawing/2014/main" id="{D5ADDA2E-821E-6442-8F9E-38E142D46BB6}"/>
              </a:ext>
            </a:extLst>
          </p:cNvPr>
          <p:cNvPicPr>
            <a:picLocks noChangeAspect="1"/>
          </p:cNvPicPr>
          <p:nvPr/>
        </p:nvPicPr>
        <p:blipFill>
          <a:blip r:embed="rId2"/>
          <a:stretch>
            <a:fillRect/>
          </a:stretch>
        </p:blipFill>
        <p:spPr>
          <a:xfrm>
            <a:off x="2037080" y="1128486"/>
            <a:ext cx="8117840" cy="5656580"/>
          </a:xfrm>
          <a:prstGeom prst="rect">
            <a:avLst/>
          </a:prstGeom>
        </p:spPr>
      </p:pic>
      <p:sp>
        <p:nvSpPr>
          <p:cNvPr id="4" name="TextBox 3">
            <a:extLst>
              <a:ext uri="{FF2B5EF4-FFF2-40B4-BE49-F238E27FC236}">
                <a16:creationId xmlns:a16="http://schemas.microsoft.com/office/drawing/2014/main" id="{26707D55-736A-2D48-9127-47C0F17C464E}"/>
              </a:ext>
            </a:extLst>
          </p:cNvPr>
          <p:cNvSpPr txBox="1"/>
          <p:nvPr/>
        </p:nvSpPr>
        <p:spPr>
          <a:xfrm>
            <a:off x="10290629" y="6488668"/>
            <a:ext cx="1685077" cy="369332"/>
          </a:xfrm>
          <a:prstGeom prst="rect">
            <a:avLst/>
          </a:prstGeom>
          <a:noFill/>
        </p:spPr>
        <p:txBody>
          <a:bodyPr wrap="none" rtlCol="0">
            <a:spAutoFit/>
          </a:bodyPr>
          <a:lstStyle/>
          <a:p>
            <a:r>
              <a:rPr lang="en-US" dirty="0">
                <a:latin typeface="Arial Rounded MT Bold" panose="020F0704030504030204" pitchFamily="34" charset="77"/>
              </a:rPr>
              <a:t>Yu et al. 2021</a:t>
            </a:r>
          </a:p>
        </p:txBody>
      </p:sp>
    </p:spTree>
    <p:extLst>
      <p:ext uri="{BB962C8B-B14F-4D97-AF65-F5344CB8AC3E}">
        <p14:creationId xmlns:p14="http://schemas.microsoft.com/office/powerpoint/2010/main" val="326397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74A45B-359D-CB46-B0E6-91E2CF4C9357}"/>
              </a:ext>
            </a:extLst>
          </p:cNvPr>
          <p:cNvPicPr>
            <a:picLocks noChangeAspect="1"/>
          </p:cNvPicPr>
          <p:nvPr/>
        </p:nvPicPr>
        <p:blipFill>
          <a:blip r:embed="rId2"/>
          <a:stretch>
            <a:fillRect/>
          </a:stretch>
        </p:blipFill>
        <p:spPr>
          <a:xfrm>
            <a:off x="1554713" y="109794"/>
            <a:ext cx="9082574" cy="6473952"/>
          </a:xfrm>
          <a:prstGeom prst="rect">
            <a:avLst/>
          </a:prstGeom>
        </p:spPr>
      </p:pic>
      <p:sp>
        <p:nvSpPr>
          <p:cNvPr id="7" name="TextBox 6">
            <a:extLst>
              <a:ext uri="{FF2B5EF4-FFF2-40B4-BE49-F238E27FC236}">
                <a16:creationId xmlns:a16="http://schemas.microsoft.com/office/drawing/2014/main" id="{9BB2FCD8-5FF2-E541-B59C-8883747F731C}"/>
              </a:ext>
            </a:extLst>
          </p:cNvPr>
          <p:cNvSpPr txBox="1"/>
          <p:nvPr/>
        </p:nvSpPr>
        <p:spPr>
          <a:xfrm>
            <a:off x="10028903" y="6472493"/>
            <a:ext cx="2063385" cy="338554"/>
          </a:xfrm>
          <a:prstGeom prst="rect">
            <a:avLst/>
          </a:prstGeom>
          <a:noFill/>
        </p:spPr>
        <p:txBody>
          <a:bodyPr wrap="none" rtlCol="0">
            <a:spAutoFit/>
          </a:bodyPr>
          <a:lstStyle/>
          <a:p>
            <a:r>
              <a:rPr lang="en-US" sz="1600" dirty="0" err="1">
                <a:latin typeface="Arial Rounded MT Bold" panose="020F0704030504030204" pitchFamily="34" charset="77"/>
              </a:rPr>
              <a:t>Shindell</a:t>
            </a:r>
            <a:r>
              <a:rPr lang="en-US" sz="1600" dirty="0">
                <a:latin typeface="Arial Rounded MT Bold" panose="020F0704030504030204" pitchFamily="34" charset="77"/>
              </a:rPr>
              <a:t> et al. 2020</a:t>
            </a:r>
          </a:p>
        </p:txBody>
      </p:sp>
    </p:spTree>
    <p:extLst>
      <p:ext uri="{BB962C8B-B14F-4D97-AF65-F5344CB8AC3E}">
        <p14:creationId xmlns:p14="http://schemas.microsoft.com/office/powerpoint/2010/main" val="1936215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2D4116-9B46-8D4E-AC99-FE5EFC38FE63}"/>
              </a:ext>
            </a:extLst>
          </p:cNvPr>
          <p:cNvPicPr>
            <a:picLocks noChangeAspect="1"/>
          </p:cNvPicPr>
          <p:nvPr/>
        </p:nvPicPr>
        <p:blipFill>
          <a:blip r:embed="rId2"/>
          <a:stretch>
            <a:fillRect/>
          </a:stretch>
        </p:blipFill>
        <p:spPr>
          <a:xfrm>
            <a:off x="533400" y="1186114"/>
            <a:ext cx="11125200" cy="5410200"/>
          </a:xfrm>
          <a:prstGeom prst="rect">
            <a:avLst/>
          </a:prstGeom>
        </p:spPr>
      </p:pic>
      <p:sp>
        <p:nvSpPr>
          <p:cNvPr id="4" name="Title 3">
            <a:extLst>
              <a:ext uri="{FF2B5EF4-FFF2-40B4-BE49-F238E27FC236}">
                <a16:creationId xmlns:a16="http://schemas.microsoft.com/office/drawing/2014/main" id="{F76D979D-1AD0-DE4F-9459-3FC2C1604F35}"/>
              </a:ext>
            </a:extLst>
          </p:cNvPr>
          <p:cNvSpPr>
            <a:spLocks noGrp="1"/>
          </p:cNvSpPr>
          <p:nvPr>
            <p:ph type="title"/>
          </p:nvPr>
        </p:nvSpPr>
        <p:spPr>
          <a:xfrm>
            <a:off x="609600" y="156411"/>
            <a:ext cx="10972800" cy="914399"/>
          </a:xfrm>
        </p:spPr>
        <p:txBody>
          <a:bodyPr/>
          <a:lstStyle/>
          <a:p>
            <a:r>
              <a:rPr lang="en-US" dirty="0"/>
              <a:t>Adaptation risk reduction (%) needed to maintain current risk levels</a:t>
            </a:r>
          </a:p>
        </p:txBody>
      </p:sp>
      <p:sp>
        <p:nvSpPr>
          <p:cNvPr id="5" name="TextBox 4">
            <a:extLst>
              <a:ext uri="{FF2B5EF4-FFF2-40B4-BE49-F238E27FC236}">
                <a16:creationId xmlns:a16="http://schemas.microsoft.com/office/drawing/2014/main" id="{D126FC80-6CF4-CC47-8408-8AA9C336E0C4}"/>
              </a:ext>
            </a:extLst>
          </p:cNvPr>
          <p:cNvSpPr txBox="1"/>
          <p:nvPr/>
        </p:nvSpPr>
        <p:spPr>
          <a:xfrm>
            <a:off x="9865895" y="6488668"/>
            <a:ext cx="2210092" cy="369332"/>
          </a:xfrm>
          <a:prstGeom prst="rect">
            <a:avLst/>
          </a:prstGeom>
          <a:noFill/>
        </p:spPr>
        <p:txBody>
          <a:bodyPr wrap="none" rtlCol="0">
            <a:spAutoFit/>
          </a:bodyPr>
          <a:lstStyle/>
          <a:p>
            <a:r>
              <a:rPr lang="en-US" dirty="0" err="1">
                <a:latin typeface="Arial Rounded MT Bold" panose="020F0704030504030204" pitchFamily="34" charset="77"/>
              </a:rPr>
              <a:t>Astrom</a:t>
            </a:r>
            <a:r>
              <a:rPr lang="en-US" dirty="0">
                <a:latin typeface="Arial Rounded MT Bold" panose="020F0704030504030204" pitchFamily="34" charset="77"/>
              </a:rPr>
              <a:t> et al. 2017</a:t>
            </a:r>
          </a:p>
        </p:txBody>
      </p:sp>
    </p:spTree>
    <p:extLst>
      <p:ext uri="{BB962C8B-B14F-4D97-AF65-F5344CB8AC3E}">
        <p14:creationId xmlns:p14="http://schemas.microsoft.com/office/powerpoint/2010/main" val="3337864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FD4476-5CFB-474B-BDB7-008A5CF2C142}"/>
              </a:ext>
            </a:extLst>
          </p:cNvPr>
          <p:cNvPicPr>
            <a:picLocks noChangeAspect="1"/>
          </p:cNvPicPr>
          <p:nvPr/>
        </p:nvPicPr>
        <p:blipFill>
          <a:blip r:embed="rId2"/>
          <a:stretch>
            <a:fillRect/>
          </a:stretch>
        </p:blipFill>
        <p:spPr>
          <a:xfrm>
            <a:off x="2282190" y="0"/>
            <a:ext cx="7627620" cy="6873240"/>
          </a:xfrm>
          <a:prstGeom prst="rect">
            <a:avLst/>
          </a:prstGeom>
        </p:spPr>
      </p:pic>
      <p:sp>
        <p:nvSpPr>
          <p:cNvPr id="3" name="TextBox 2">
            <a:extLst>
              <a:ext uri="{FF2B5EF4-FFF2-40B4-BE49-F238E27FC236}">
                <a16:creationId xmlns:a16="http://schemas.microsoft.com/office/drawing/2014/main" id="{C0EDF7A9-6A76-CE4D-9A01-A4FD126244F2}"/>
              </a:ext>
            </a:extLst>
          </p:cNvPr>
          <p:cNvSpPr txBox="1"/>
          <p:nvPr/>
        </p:nvSpPr>
        <p:spPr>
          <a:xfrm>
            <a:off x="10386391" y="6420678"/>
            <a:ext cx="1404744" cy="338554"/>
          </a:xfrm>
          <a:prstGeom prst="rect">
            <a:avLst/>
          </a:prstGeom>
          <a:noFill/>
        </p:spPr>
        <p:txBody>
          <a:bodyPr wrap="none" rtlCol="0">
            <a:spAutoFit/>
          </a:bodyPr>
          <a:lstStyle/>
          <a:p>
            <a:r>
              <a:rPr lang="en-US" sz="1600" dirty="0">
                <a:latin typeface="Arial Rounded MT Bold" panose="020F0704030504030204" pitchFamily="34" charset="77"/>
              </a:rPr>
              <a:t>GHHIN.ORG</a:t>
            </a:r>
          </a:p>
        </p:txBody>
      </p:sp>
    </p:spTree>
    <p:extLst>
      <p:ext uri="{BB962C8B-B14F-4D97-AF65-F5344CB8AC3E}">
        <p14:creationId xmlns:p14="http://schemas.microsoft.com/office/powerpoint/2010/main" val="1218985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37E8-191A-9E48-BA41-EB49EE829700}"/>
              </a:ext>
            </a:extLst>
          </p:cNvPr>
          <p:cNvSpPr>
            <a:spLocks noGrp="1"/>
          </p:cNvSpPr>
          <p:nvPr>
            <p:ph type="title"/>
          </p:nvPr>
        </p:nvSpPr>
        <p:spPr>
          <a:xfrm>
            <a:off x="609600" y="281089"/>
            <a:ext cx="10972800" cy="622802"/>
          </a:xfrm>
        </p:spPr>
        <p:txBody>
          <a:bodyPr/>
          <a:lstStyle/>
          <a:p>
            <a:r>
              <a:rPr lang="en-US" dirty="0">
                <a:solidFill>
                  <a:schemeClr val="bg2">
                    <a:lumMod val="25000"/>
                  </a:schemeClr>
                </a:solidFill>
              </a:rPr>
              <a:t>Research needed to:</a:t>
            </a:r>
          </a:p>
        </p:txBody>
      </p:sp>
      <p:sp>
        <p:nvSpPr>
          <p:cNvPr id="3" name="Content Placeholder 2">
            <a:extLst>
              <a:ext uri="{FF2B5EF4-FFF2-40B4-BE49-F238E27FC236}">
                <a16:creationId xmlns:a16="http://schemas.microsoft.com/office/drawing/2014/main" id="{61CCDE0C-E6EE-A743-B7AC-F7FF6015790E}"/>
              </a:ext>
            </a:extLst>
          </p:cNvPr>
          <p:cNvSpPr>
            <a:spLocks noGrp="1"/>
          </p:cNvSpPr>
          <p:nvPr>
            <p:ph idx="1"/>
          </p:nvPr>
        </p:nvSpPr>
        <p:spPr>
          <a:xfrm>
            <a:off x="1158240" y="1036620"/>
            <a:ext cx="9875520" cy="5327604"/>
          </a:xfrm>
        </p:spPr>
        <p:txBody>
          <a:bodyPr/>
          <a:lstStyle/>
          <a:p>
            <a:pPr lvl="0">
              <a:buFont typeface="Wingdings" pitchFamily="2" charset="2"/>
              <a:buChar char="Ø"/>
            </a:pPr>
            <a:r>
              <a:rPr lang="en-US" sz="2400" dirty="0"/>
              <a:t>Quantify the magnitude and burden of climate-sensitive health outcomes</a:t>
            </a:r>
          </a:p>
          <a:p>
            <a:pPr lvl="0">
              <a:buFont typeface="Wingdings" pitchFamily="2" charset="2"/>
              <a:buChar char="Ø"/>
            </a:pPr>
            <a:r>
              <a:rPr lang="en-US" sz="2400" dirty="0"/>
              <a:t>Estimate the extent to which climate change is already causing illness, injuries, and deaths</a:t>
            </a:r>
          </a:p>
          <a:p>
            <a:pPr lvl="0">
              <a:buFont typeface="Wingdings" pitchFamily="2" charset="2"/>
              <a:buChar char="Ø"/>
            </a:pPr>
            <a:r>
              <a:rPr lang="en-US" sz="2400" dirty="0"/>
              <a:t>Project the magnitude and pattern of health risks under a range of climate and development scenarios</a:t>
            </a:r>
          </a:p>
          <a:p>
            <a:pPr lvl="0">
              <a:buFont typeface="Wingdings" pitchFamily="2" charset="2"/>
              <a:buChar char="Ø"/>
            </a:pPr>
            <a:r>
              <a:rPr lang="en-US" sz="2400" dirty="0"/>
              <a:t>Develop, deploy, monitor, and evaluate the effectiveness of policies and measures to increase resilience of health systems and healthcare facilities</a:t>
            </a:r>
          </a:p>
          <a:p>
            <a:pPr lvl="0">
              <a:buFont typeface="Wingdings" pitchFamily="2" charset="2"/>
              <a:buChar char="Ø"/>
            </a:pPr>
            <a:r>
              <a:rPr lang="en-US" sz="2400" dirty="0"/>
              <a:t>Estimate the costs to individuals and health systems of the health risks of climate variability and change</a:t>
            </a:r>
          </a:p>
          <a:p>
            <a:pPr lvl="0">
              <a:buFont typeface="Wingdings" pitchFamily="2" charset="2"/>
              <a:buChar char="Ø"/>
            </a:pPr>
            <a:r>
              <a:rPr lang="en-US" sz="2400" dirty="0"/>
              <a:t>Estimate the health co-benefits of mitigation policies and technologies</a:t>
            </a:r>
          </a:p>
        </p:txBody>
      </p:sp>
      <p:sp>
        <p:nvSpPr>
          <p:cNvPr id="4" name="TextBox 3">
            <a:extLst>
              <a:ext uri="{FF2B5EF4-FFF2-40B4-BE49-F238E27FC236}">
                <a16:creationId xmlns:a16="http://schemas.microsoft.com/office/drawing/2014/main" id="{168319C3-A6F7-0D42-8E23-CEF7384CCA9C}"/>
              </a:ext>
            </a:extLst>
          </p:cNvPr>
          <p:cNvSpPr txBox="1"/>
          <p:nvPr/>
        </p:nvSpPr>
        <p:spPr>
          <a:xfrm>
            <a:off x="9663585" y="6364224"/>
            <a:ext cx="2267159" cy="369332"/>
          </a:xfrm>
          <a:prstGeom prst="rect">
            <a:avLst/>
          </a:prstGeom>
          <a:noFill/>
        </p:spPr>
        <p:txBody>
          <a:bodyPr wrap="none" rtlCol="0">
            <a:spAutoFit/>
          </a:bodyPr>
          <a:lstStyle/>
          <a:p>
            <a:r>
              <a:rPr lang="en-US" dirty="0">
                <a:latin typeface="Arial Rounded MT Bold" panose="020F0704030504030204" pitchFamily="34" charset="77"/>
              </a:rPr>
              <a:t>Ebi et al. accepted</a:t>
            </a:r>
          </a:p>
        </p:txBody>
      </p:sp>
    </p:spTree>
    <p:extLst>
      <p:ext uri="{BB962C8B-B14F-4D97-AF65-F5344CB8AC3E}">
        <p14:creationId xmlns:p14="http://schemas.microsoft.com/office/powerpoint/2010/main" val="1519717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22223" y="0"/>
            <a:ext cx="6858000" cy="6858000"/>
          </a:xfrm>
          <a:prstGeom prst="rect">
            <a:avLst/>
          </a:prstGeom>
        </p:spPr>
      </p:pic>
    </p:spTree>
    <p:extLst>
      <p:ext uri="{BB962C8B-B14F-4D97-AF65-F5344CB8AC3E}">
        <p14:creationId xmlns:p14="http://schemas.microsoft.com/office/powerpoint/2010/main" val="144379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31B78-2763-474E-AC22-F7F9FDFB3685}"/>
              </a:ext>
            </a:extLst>
          </p:cNvPr>
          <p:cNvSpPr>
            <a:spLocks noGrp="1"/>
          </p:cNvSpPr>
          <p:nvPr>
            <p:ph type="title"/>
          </p:nvPr>
        </p:nvSpPr>
        <p:spPr>
          <a:xfrm>
            <a:off x="609600" y="232703"/>
            <a:ext cx="10972800" cy="562428"/>
          </a:xfrm>
        </p:spPr>
        <p:txBody>
          <a:bodyPr/>
          <a:lstStyle/>
          <a:p>
            <a:r>
              <a:rPr lang="en-US" dirty="0"/>
              <a:t>Physiological pathways of human health strain</a:t>
            </a:r>
          </a:p>
        </p:txBody>
      </p:sp>
      <p:pic>
        <p:nvPicPr>
          <p:cNvPr id="3" name="Picture 2" descr="A close up of a mans face&#10;&#10;Description automatically generated">
            <a:extLst>
              <a:ext uri="{FF2B5EF4-FFF2-40B4-BE49-F238E27FC236}">
                <a16:creationId xmlns:a16="http://schemas.microsoft.com/office/drawing/2014/main" id="{5C435591-4213-E74A-B5CD-D57CBECECEE5}"/>
              </a:ext>
            </a:extLst>
          </p:cNvPr>
          <p:cNvPicPr>
            <a:picLocks noChangeAspect="1"/>
          </p:cNvPicPr>
          <p:nvPr/>
        </p:nvPicPr>
        <p:blipFill>
          <a:blip r:embed="rId2"/>
          <a:stretch>
            <a:fillRect/>
          </a:stretch>
        </p:blipFill>
        <p:spPr>
          <a:xfrm>
            <a:off x="2254250" y="795131"/>
            <a:ext cx="7683500" cy="5979160"/>
          </a:xfrm>
          <a:prstGeom prst="rect">
            <a:avLst/>
          </a:prstGeom>
        </p:spPr>
      </p:pic>
      <p:sp>
        <p:nvSpPr>
          <p:cNvPr id="4" name="TextBox 3">
            <a:extLst>
              <a:ext uri="{FF2B5EF4-FFF2-40B4-BE49-F238E27FC236}">
                <a16:creationId xmlns:a16="http://schemas.microsoft.com/office/drawing/2014/main" id="{00F5052C-B3CE-D648-B36B-C294249D9297}"/>
              </a:ext>
            </a:extLst>
          </p:cNvPr>
          <p:cNvSpPr txBox="1"/>
          <p:nvPr/>
        </p:nvSpPr>
        <p:spPr>
          <a:xfrm>
            <a:off x="10252544" y="6435737"/>
            <a:ext cx="1582484" cy="338554"/>
          </a:xfrm>
          <a:prstGeom prst="rect">
            <a:avLst/>
          </a:prstGeom>
          <a:noFill/>
        </p:spPr>
        <p:txBody>
          <a:bodyPr wrap="none" rtlCol="0">
            <a:spAutoFit/>
          </a:bodyPr>
          <a:lstStyle/>
          <a:p>
            <a:r>
              <a:rPr lang="en-US" sz="1600" dirty="0">
                <a:latin typeface="Arial Rounded MT Bold" panose="020F0704030504030204" pitchFamily="34" charset="77"/>
              </a:rPr>
              <a:t>Ebi et al. 2021</a:t>
            </a:r>
          </a:p>
        </p:txBody>
      </p:sp>
    </p:spTree>
    <p:extLst>
      <p:ext uri="{BB962C8B-B14F-4D97-AF65-F5344CB8AC3E}">
        <p14:creationId xmlns:p14="http://schemas.microsoft.com/office/powerpoint/2010/main" val="291071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A472E-15A9-9D49-93A4-D69E9D46FC4C}"/>
              </a:ext>
            </a:extLst>
          </p:cNvPr>
          <p:cNvSpPr>
            <a:spLocks noGrp="1"/>
          </p:cNvSpPr>
          <p:nvPr>
            <p:ph type="title"/>
          </p:nvPr>
        </p:nvSpPr>
        <p:spPr>
          <a:xfrm>
            <a:off x="196645" y="141193"/>
            <a:ext cx="11798710" cy="591925"/>
          </a:xfrm>
        </p:spPr>
        <p:txBody>
          <a:bodyPr/>
          <a:lstStyle/>
          <a:p>
            <a:r>
              <a:rPr lang="en-US" sz="3200" dirty="0">
                <a:hlinkClick r:id="rId2"/>
              </a:rPr>
              <a:t>https://www.worldweatherattribution.org</a:t>
            </a:r>
            <a:endParaRPr lang="en-US" sz="3200" dirty="0"/>
          </a:p>
        </p:txBody>
      </p:sp>
      <p:pic>
        <p:nvPicPr>
          <p:cNvPr id="4" name="Picture 3">
            <a:extLst>
              <a:ext uri="{FF2B5EF4-FFF2-40B4-BE49-F238E27FC236}">
                <a16:creationId xmlns:a16="http://schemas.microsoft.com/office/drawing/2014/main" id="{6135D1E6-11ED-174B-BEEB-7805BCAAE5BF}"/>
              </a:ext>
            </a:extLst>
          </p:cNvPr>
          <p:cNvPicPr>
            <a:picLocks noChangeAspect="1"/>
          </p:cNvPicPr>
          <p:nvPr/>
        </p:nvPicPr>
        <p:blipFill>
          <a:blip r:embed="rId3"/>
          <a:stretch>
            <a:fillRect/>
          </a:stretch>
        </p:blipFill>
        <p:spPr>
          <a:xfrm>
            <a:off x="1733550" y="774436"/>
            <a:ext cx="8724900" cy="5810250"/>
          </a:xfrm>
          <a:prstGeom prst="rect">
            <a:avLst/>
          </a:prstGeom>
        </p:spPr>
      </p:pic>
    </p:spTree>
    <p:extLst>
      <p:ext uri="{BB962C8B-B14F-4D97-AF65-F5344CB8AC3E}">
        <p14:creationId xmlns:p14="http://schemas.microsoft.com/office/powerpoint/2010/main" val="4205729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55541D-859A-124F-9515-2432021EE459}"/>
              </a:ext>
            </a:extLst>
          </p:cNvPr>
          <p:cNvPicPr>
            <a:picLocks noChangeAspect="1"/>
          </p:cNvPicPr>
          <p:nvPr/>
        </p:nvPicPr>
        <p:blipFill>
          <a:blip r:embed="rId2"/>
          <a:stretch>
            <a:fillRect/>
          </a:stretch>
        </p:blipFill>
        <p:spPr>
          <a:xfrm>
            <a:off x="1371600" y="166943"/>
            <a:ext cx="9448800" cy="6305550"/>
          </a:xfrm>
          <a:prstGeom prst="rect">
            <a:avLst/>
          </a:prstGeom>
        </p:spPr>
      </p:pic>
      <p:sp>
        <p:nvSpPr>
          <p:cNvPr id="4" name="TextBox 3">
            <a:extLst>
              <a:ext uri="{FF2B5EF4-FFF2-40B4-BE49-F238E27FC236}">
                <a16:creationId xmlns:a16="http://schemas.microsoft.com/office/drawing/2014/main" id="{DA7B6FA7-118A-8742-B327-62BFE6CA2B64}"/>
              </a:ext>
            </a:extLst>
          </p:cNvPr>
          <p:cNvSpPr txBox="1"/>
          <p:nvPr/>
        </p:nvSpPr>
        <p:spPr>
          <a:xfrm>
            <a:off x="10028903" y="6472493"/>
            <a:ext cx="1951688" cy="338554"/>
          </a:xfrm>
          <a:prstGeom prst="rect">
            <a:avLst/>
          </a:prstGeom>
          <a:noFill/>
        </p:spPr>
        <p:txBody>
          <a:bodyPr wrap="none" rtlCol="0">
            <a:spAutoFit/>
          </a:bodyPr>
          <a:lstStyle/>
          <a:p>
            <a:r>
              <a:rPr lang="en-US" sz="1600" dirty="0" err="1">
                <a:latin typeface="Arial Rounded MT Bold" panose="020F0704030504030204" pitchFamily="34" charset="77"/>
              </a:rPr>
              <a:t>Vicedo</a:t>
            </a:r>
            <a:r>
              <a:rPr lang="en-US" sz="1600" dirty="0">
                <a:latin typeface="Arial Rounded MT Bold" panose="020F0704030504030204" pitchFamily="34" charset="77"/>
              </a:rPr>
              <a:t> et al. 2021</a:t>
            </a:r>
          </a:p>
        </p:txBody>
      </p:sp>
    </p:spTree>
    <p:extLst>
      <p:ext uri="{BB962C8B-B14F-4D97-AF65-F5344CB8AC3E}">
        <p14:creationId xmlns:p14="http://schemas.microsoft.com/office/powerpoint/2010/main" val="3163756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E696C7-52BE-434B-9889-92B1A16C559B}"/>
              </a:ext>
            </a:extLst>
          </p:cNvPr>
          <p:cNvSpPr>
            <a:spLocks noGrp="1"/>
          </p:cNvSpPr>
          <p:nvPr>
            <p:ph sz="half" idx="1"/>
          </p:nvPr>
        </p:nvSpPr>
        <p:spPr>
          <a:xfrm>
            <a:off x="432000" y="1512000"/>
            <a:ext cx="11105760" cy="1678240"/>
          </a:xfrm>
        </p:spPr>
        <p:txBody>
          <a:bodyPr vert="horz" lIns="91440" tIns="45720" rIns="91440" bIns="45720" rtlCol="0" anchor="t">
            <a:normAutofit/>
          </a:bodyPr>
          <a:lstStyle/>
          <a:p>
            <a:pPr marL="0" indent="0">
              <a:buNone/>
            </a:pPr>
            <a:r>
              <a:rPr lang="en-GB" sz="2400" dirty="0">
                <a:latin typeface="News Gothic MT" panose="020B0503020103020203" pitchFamily="34" charset="0"/>
                <a:ea typeface="+mj-lt"/>
                <a:cs typeface="+mj-lt"/>
              </a:rPr>
              <a:t>Children younger than 1 year were affected by 626 million more person-days of heatwave exposure and adults older than 65 years were affected by 3·1 billion more person-days of heatwave exposure in 2020 than in the 1986–2005 average</a:t>
            </a:r>
            <a:endParaRPr lang="en-GB" dirty="0">
              <a:latin typeface="News Gothic MT" panose="020B0503020103020203" pitchFamily="34" charset="0"/>
              <a:cs typeface="Calibri Light"/>
            </a:endParaRPr>
          </a:p>
        </p:txBody>
      </p:sp>
      <p:pic>
        <p:nvPicPr>
          <p:cNvPr id="5" name="Imagen 5" descr="Gráfico, Gráfico en cascada&#10;&#10;Descripción generada automáticamente">
            <a:extLst>
              <a:ext uri="{FF2B5EF4-FFF2-40B4-BE49-F238E27FC236}">
                <a16:creationId xmlns:a16="http://schemas.microsoft.com/office/drawing/2014/main" id="{E00B5D4A-302C-4537-A75D-F159EE6FE606}"/>
              </a:ext>
            </a:extLst>
          </p:cNvPr>
          <p:cNvPicPr>
            <a:picLocks noGrp="1" noChangeAspect="1"/>
          </p:cNvPicPr>
          <p:nvPr>
            <p:ph sz="half" idx="2"/>
          </p:nvPr>
        </p:nvPicPr>
        <p:blipFill rotWithShape="1">
          <a:blip r:embed="rId3"/>
          <a:srcRect t="12944" r="1372" b="3807"/>
          <a:stretch/>
        </p:blipFill>
        <p:spPr>
          <a:xfrm>
            <a:off x="5852420" y="3667761"/>
            <a:ext cx="5477422" cy="2500317"/>
          </a:xfrm>
        </p:spPr>
      </p:pic>
      <p:sp>
        <p:nvSpPr>
          <p:cNvPr id="4" name="Title 3">
            <a:extLst>
              <a:ext uri="{FF2B5EF4-FFF2-40B4-BE49-F238E27FC236}">
                <a16:creationId xmlns:a16="http://schemas.microsoft.com/office/drawing/2014/main" id="{5B6F7544-ABA9-458B-86D3-628534C75516}"/>
              </a:ext>
            </a:extLst>
          </p:cNvPr>
          <p:cNvSpPr>
            <a:spLocks noGrp="1"/>
          </p:cNvSpPr>
          <p:nvPr>
            <p:ph type="title"/>
          </p:nvPr>
        </p:nvSpPr>
        <p:spPr/>
        <p:txBody>
          <a:bodyPr/>
          <a:lstStyle/>
          <a:p>
            <a:r>
              <a:rPr lang="en-GB" dirty="0">
                <a:ea typeface="+mj-lt"/>
                <a:cs typeface="+mj-lt"/>
              </a:rPr>
              <a:t>1.1.2: Exposure of Vulnerable Populations to Heatwaves</a:t>
            </a:r>
            <a:endParaRPr lang="es-ES" dirty="0"/>
          </a:p>
        </p:txBody>
      </p:sp>
      <p:pic>
        <p:nvPicPr>
          <p:cNvPr id="8" name="Imagen 8" descr="Gráfico, Gráfico en cascada&#10;&#10;Descripción generada automáticamente">
            <a:extLst>
              <a:ext uri="{FF2B5EF4-FFF2-40B4-BE49-F238E27FC236}">
                <a16:creationId xmlns:a16="http://schemas.microsoft.com/office/drawing/2014/main" id="{84A7E6DE-B2D3-4BCF-B20C-2F5D8C745433}"/>
              </a:ext>
            </a:extLst>
          </p:cNvPr>
          <p:cNvPicPr>
            <a:picLocks noChangeAspect="1"/>
          </p:cNvPicPr>
          <p:nvPr/>
        </p:nvPicPr>
        <p:blipFill rotWithShape="1">
          <a:blip r:embed="rId4"/>
          <a:srcRect l="-39" t="13068" r="785" b="3409"/>
          <a:stretch/>
        </p:blipFill>
        <p:spPr>
          <a:xfrm>
            <a:off x="270528" y="3664664"/>
            <a:ext cx="5373975" cy="2503414"/>
          </a:xfrm>
          <a:prstGeom prst="rect">
            <a:avLst/>
          </a:prstGeom>
        </p:spPr>
      </p:pic>
      <p:sp>
        <p:nvSpPr>
          <p:cNvPr id="3" name="TextBox 2">
            <a:extLst>
              <a:ext uri="{FF2B5EF4-FFF2-40B4-BE49-F238E27FC236}">
                <a16:creationId xmlns:a16="http://schemas.microsoft.com/office/drawing/2014/main" id="{CDD2FD0E-0719-4C5C-9D94-8697C8B171DA}"/>
              </a:ext>
            </a:extLst>
          </p:cNvPr>
          <p:cNvSpPr txBox="1"/>
          <p:nvPr/>
        </p:nvSpPr>
        <p:spPr>
          <a:xfrm>
            <a:off x="1716506" y="6192086"/>
            <a:ext cx="2919663" cy="369332"/>
          </a:xfrm>
          <a:prstGeom prst="rect">
            <a:avLst/>
          </a:prstGeom>
          <a:noFill/>
        </p:spPr>
        <p:txBody>
          <a:bodyPr wrap="square" rtlCol="0">
            <a:spAutoFit/>
          </a:bodyPr>
          <a:lstStyle/>
          <a:p>
            <a:pPr algn="ctr"/>
            <a:r>
              <a:rPr lang="en-GB" dirty="0"/>
              <a:t>&gt;65 year old</a:t>
            </a:r>
          </a:p>
        </p:txBody>
      </p:sp>
      <p:sp>
        <p:nvSpPr>
          <p:cNvPr id="7" name="TextBox 6">
            <a:extLst>
              <a:ext uri="{FF2B5EF4-FFF2-40B4-BE49-F238E27FC236}">
                <a16:creationId xmlns:a16="http://schemas.microsoft.com/office/drawing/2014/main" id="{DEB0F7C6-C910-431B-AA83-561C0D127189}"/>
              </a:ext>
            </a:extLst>
          </p:cNvPr>
          <p:cNvSpPr txBox="1"/>
          <p:nvPr/>
        </p:nvSpPr>
        <p:spPr>
          <a:xfrm>
            <a:off x="7396168" y="6200107"/>
            <a:ext cx="2919663" cy="369332"/>
          </a:xfrm>
          <a:prstGeom prst="rect">
            <a:avLst/>
          </a:prstGeom>
          <a:noFill/>
        </p:spPr>
        <p:txBody>
          <a:bodyPr wrap="square" rtlCol="0">
            <a:spAutoFit/>
          </a:bodyPr>
          <a:lstStyle/>
          <a:p>
            <a:pPr algn="ctr"/>
            <a:r>
              <a:rPr lang="en-GB" dirty="0"/>
              <a:t>&lt;1 year old</a:t>
            </a:r>
          </a:p>
        </p:txBody>
      </p:sp>
    </p:spTree>
    <p:extLst>
      <p:ext uri="{BB962C8B-B14F-4D97-AF65-F5344CB8AC3E}">
        <p14:creationId xmlns:p14="http://schemas.microsoft.com/office/powerpoint/2010/main" val="1256453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0DD1A-AC7F-9449-BB14-A112C692915F}"/>
              </a:ext>
            </a:extLst>
          </p:cNvPr>
          <p:cNvSpPr>
            <a:spLocks noGrp="1"/>
          </p:cNvSpPr>
          <p:nvPr>
            <p:ph type="title"/>
          </p:nvPr>
        </p:nvSpPr>
        <p:spPr/>
        <p:txBody>
          <a:bodyPr/>
          <a:lstStyle/>
          <a:p>
            <a:r>
              <a:rPr lang="en-US" dirty="0"/>
              <a:t>Potential benefits of heatwave early warning alerts</a:t>
            </a:r>
          </a:p>
        </p:txBody>
      </p:sp>
      <p:pic>
        <p:nvPicPr>
          <p:cNvPr id="3" name="Picture 2">
            <a:extLst>
              <a:ext uri="{FF2B5EF4-FFF2-40B4-BE49-F238E27FC236}">
                <a16:creationId xmlns:a16="http://schemas.microsoft.com/office/drawing/2014/main" id="{4D57644C-DFF9-7C43-B924-F92E2AE61325}"/>
              </a:ext>
            </a:extLst>
          </p:cNvPr>
          <p:cNvPicPr>
            <a:picLocks noChangeAspect="1"/>
          </p:cNvPicPr>
          <p:nvPr/>
        </p:nvPicPr>
        <p:blipFill>
          <a:blip r:embed="rId2"/>
          <a:stretch>
            <a:fillRect/>
          </a:stretch>
        </p:blipFill>
        <p:spPr>
          <a:xfrm>
            <a:off x="1460500" y="1548714"/>
            <a:ext cx="9271000" cy="3962400"/>
          </a:xfrm>
          <a:prstGeom prst="rect">
            <a:avLst/>
          </a:prstGeom>
        </p:spPr>
      </p:pic>
      <p:sp>
        <p:nvSpPr>
          <p:cNvPr id="4" name="TextBox 3">
            <a:extLst>
              <a:ext uri="{FF2B5EF4-FFF2-40B4-BE49-F238E27FC236}">
                <a16:creationId xmlns:a16="http://schemas.microsoft.com/office/drawing/2014/main" id="{4DE073AC-3330-D545-879E-BA883FF339B2}"/>
              </a:ext>
            </a:extLst>
          </p:cNvPr>
          <p:cNvSpPr txBox="1"/>
          <p:nvPr/>
        </p:nvSpPr>
        <p:spPr>
          <a:xfrm>
            <a:off x="9521553" y="6336751"/>
            <a:ext cx="2419893" cy="338554"/>
          </a:xfrm>
          <a:prstGeom prst="rect">
            <a:avLst/>
          </a:prstGeom>
          <a:noFill/>
        </p:spPr>
        <p:txBody>
          <a:bodyPr wrap="none" rtlCol="0">
            <a:spAutoFit/>
          </a:bodyPr>
          <a:lstStyle/>
          <a:p>
            <a:r>
              <a:rPr lang="en-US" sz="1600" dirty="0">
                <a:latin typeface="Arial Rounded MT Bold" panose="020F0704030504030204" pitchFamily="34" charset="77"/>
              </a:rPr>
              <a:t>Weinberger et al. 2021</a:t>
            </a:r>
          </a:p>
        </p:txBody>
      </p:sp>
    </p:spTree>
    <p:extLst>
      <p:ext uri="{BB962C8B-B14F-4D97-AF65-F5344CB8AC3E}">
        <p14:creationId xmlns:p14="http://schemas.microsoft.com/office/powerpoint/2010/main" val="2317821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F24F49-7665-D54C-B2A7-2BC5879B44AC}"/>
              </a:ext>
            </a:extLst>
          </p:cNvPr>
          <p:cNvSpPr txBox="1"/>
          <p:nvPr/>
        </p:nvSpPr>
        <p:spPr>
          <a:xfrm>
            <a:off x="5197978" y="678519"/>
            <a:ext cx="6298519" cy="3108543"/>
          </a:xfrm>
          <a:prstGeom prst="rect">
            <a:avLst/>
          </a:prstGeom>
          <a:noFill/>
        </p:spPr>
        <p:txBody>
          <a:bodyPr wrap="none" rtlCol="0">
            <a:spAutoFit/>
          </a:bodyPr>
          <a:lstStyle/>
          <a:p>
            <a:r>
              <a:rPr lang="en-US" sz="2800" b="1" dirty="0">
                <a:solidFill>
                  <a:schemeClr val="accent1">
                    <a:lumMod val="75000"/>
                  </a:schemeClr>
                </a:solidFill>
                <a:latin typeface="Trebuchet MS" panose="020B0703020202090204" pitchFamily="34" charset="0"/>
              </a:rPr>
              <a:t>Core elements:</a:t>
            </a:r>
          </a:p>
          <a:p>
            <a:pPr marL="800100" lvl="1" indent="-342900">
              <a:buFont typeface="Wingdings" pitchFamily="2" charset="2"/>
              <a:buChar char="Ø"/>
            </a:pPr>
            <a:r>
              <a:rPr lang="en-US" sz="2400" b="1" dirty="0">
                <a:solidFill>
                  <a:schemeClr val="accent1">
                    <a:lumMod val="75000"/>
                  </a:schemeClr>
                </a:solidFill>
                <a:latin typeface="Trebuchet MS" panose="020B0703020202090204" pitchFamily="34" charset="0"/>
              </a:rPr>
              <a:t>Strategic planning</a:t>
            </a:r>
          </a:p>
          <a:p>
            <a:pPr marL="800100" lvl="1" indent="-342900">
              <a:buFont typeface="Wingdings" pitchFamily="2" charset="2"/>
              <a:buChar char="Ø"/>
            </a:pPr>
            <a:r>
              <a:rPr lang="en-US" sz="2400" b="1" dirty="0">
                <a:solidFill>
                  <a:schemeClr val="accent1">
                    <a:lumMod val="75000"/>
                  </a:schemeClr>
                </a:solidFill>
                <a:latin typeface="Trebuchet MS" panose="020B0703020202090204" pitchFamily="34" charset="0"/>
              </a:rPr>
              <a:t>Alert system</a:t>
            </a:r>
          </a:p>
          <a:p>
            <a:pPr marL="800100" lvl="1" indent="-342900">
              <a:buFont typeface="Wingdings" pitchFamily="2" charset="2"/>
              <a:buChar char="Ø"/>
            </a:pPr>
            <a:r>
              <a:rPr lang="en-US" sz="2400" b="1" dirty="0">
                <a:solidFill>
                  <a:schemeClr val="accent1">
                    <a:lumMod val="75000"/>
                  </a:schemeClr>
                </a:solidFill>
                <a:latin typeface="Trebuchet MS" panose="020B0703020202090204" pitchFamily="34" charset="0"/>
              </a:rPr>
              <a:t>Heatwave and summer preparedness</a:t>
            </a:r>
          </a:p>
          <a:p>
            <a:pPr marL="800100" lvl="1" indent="-342900">
              <a:buFont typeface="Wingdings" pitchFamily="2" charset="2"/>
              <a:buChar char="Ø"/>
            </a:pPr>
            <a:r>
              <a:rPr lang="en-US" sz="2400" b="1" dirty="0">
                <a:solidFill>
                  <a:schemeClr val="accent1">
                    <a:lumMod val="75000"/>
                  </a:schemeClr>
                </a:solidFill>
                <a:latin typeface="Trebuchet MS" panose="020B0703020202090204" pitchFamily="34" charset="0"/>
              </a:rPr>
              <a:t>Communication plan</a:t>
            </a:r>
          </a:p>
          <a:p>
            <a:pPr marL="800100" lvl="1" indent="-342900">
              <a:buFont typeface="Wingdings" pitchFamily="2" charset="2"/>
              <a:buChar char="Ø"/>
            </a:pPr>
            <a:r>
              <a:rPr lang="en-US" sz="2400" b="1" dirty="0">
                <a:solidFill>
                  <a:schemeClr val="accent1">
                    <a:lumMod val="75000"/>
                  </a:schemeClr>
                </a:solidFill>
                <a:latin typeface="Trebuchet MS" panose="020B0703020202090204" pitchFamily="34" charset="0"/>
              </a:rPr>
              <a:t>Working with service providers</a:t>
            </a:r>
          </a:p>
          <a:p>
            <a:pPr marL="800100" lvl="1" indent="-342900">
              <a:buFont typeface="Wingdings" pitchFamily="2" charset="2"/>
              <a:buChar char="Ø"/>
            </a:pPr>
            <a:r>
              <a:rPr lang="en-US" sz="2400" b="1" dirty="0">
                <a:solidFill>
                  <a:schemeClr val="accent1">
                    <a:lumMod val="75000"/>
                  </a:schemeClr>
                </a:solidFill>
                <a:latin typeface="Trebuchet MS" panose="020B0703020202090204" pitchFamily="34" charset="0"/>
              </a:rPr>
              <a:t>Engaging the community</a:t>
            </a:r>
          </a:p>
          <a:p>
            <a:pPr marL="800100" lvl="1" indent="-342900">
              <a:buFont typeface="Wingdings" pitchFamily="2" charset="2"/>
              <a:buChar char="Ø"/>
            </a:pPr>
            <a:r>
              <a:rPr lang="en-US" sz="2400" b="1" dirty="0">
                <a:solidFill>
                  <a:schemeClr val="accent1">
                    <a:lumMod val="75000"/>
                  </a:schemeClr>
                </a:solidFill>
                <a:latin typeface="Trebuchet MS" panose="020B0703020202090204" pitchFamily="34" charset="0"/>
              </a:rPr>
              <a:t>Monitoring, evaluation, and learning</a:t>
            </a:r>
          </a:p>
        </p:txBody>
      </p:sp>
      <p:pic>
        <p:nvPicPr>
          <p:cNvPr id="4" name="Picture 3">
            <a:extLst>
              <a:ext uri="{FF2B5EF4-FFF2-40B4-BE49-F238E27FC236}">
                <a16:creationId xmlns:a16="http://schemas.microsoft.com/office/drawing/2014/main" id="{1000B573-2392-A94A-AFF8-0871455D6129}"/>
              </a:ext>
            </a:extLst>
          </p:cNvPr>
          <p:cNvPicPr>
            <a:picLocks noChangeAspect="1"/>
          </p:cNvPicPr>
          <p:nvPr/>
        </p:nvPicPr>
        <p:blipFill>
          <a:blip r:embed="rId2"/>
          <a:stretch>
            <a:fillRect/>
          </a:stretch>
        </p:blipFill>
        <p:spPr>
          <a:xfrm>
            <a:off x="478333" y="170497"/>
            <a:ext cx="4442460" cy="6517005"/>
          </a:xfrm>
          <a:prstGeom prst="rect">
            <a:avLst/>
          </a:prstGeom>
        </p:spPr>
      </p:pic>
      <p:pic>
        <p:nvPicPr>
          <p:cNvPr id="5" name="Picture 4">
            <a:extLst>
              <a:ext uri="{FF2B5EF4-FFF2-40B4-BE49-F238E27FC236}">
                <a16:creationId xmlns:a16="http://schemas.microsoft.com/office/drawing/2014/main" id="{23C48AAE-0514-C141-A91E-5D21D4FDF8F8}"/>
              </a:ext>
            </a:extLst>
          </p:cNvPr>
          <p:cNvPicPr>
            <a:picLocks noChangeAspect="1"/>
          </p:cNvPicPr>
          <p:nvPr/>
        </p:nvPicPr>
        <p:blipFill>
          <a:blip r:embed="rId3"/>
          <a:stretch>
            <a:fillRect/>
          </a:stretch>
        </p:blipFill>
        <p:spPr>
          <a:xfrm>
            <a:off x="4920793" y="4295083"/>
            <a:ext cx="7117080" cy="2057400"/>
          </a:xfrm>
          <a:prstGeom prst="rect">
            <a:avLst/>
          </a:prstGeom>
        </p:spPr>
      </p:pic>
    </p:spTree>
    <p:extLst>
      <p:ext uri="{BB962C8B-B14F-4D97-AF65-F5344CB8AC3E}">
        <p14:creationId xmlns:p14="http://schemas.microsoft.com/office/powerpoint/2010/main" val="2977228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AEDC86-8B3E-9D46-9DF7-485D7B7EF192}"/>
              </a:ext>
            </a:extLst>
          </p:cNvPr>
          <p:cNvPicPr>
            <a:picLocks noChangeAspect="1"/>
          </p:cNvPicPr>
          <p:nvPr/>
        </p:nvPicPr>
        <p:blipFill>
          <a:blip r:embed="rId2"/>
          <a:stretch>
            <a:fillRect/>
          </a:stretch>
        </p:blipFill>
        <p:spPr>
          <a:xfrm>
            <a:off x="3298507" y="34290"/>
            <a:ext cx="5594985" cy="6789420"/>
          </a:xfrm>
          <a:prstGeom prst="rect">
            <a:avLst/>
          </a:prstGeom>
        </p:spPr>
      </p:pic>
      <p:sp>
        <p:nvSpPr>
          <p:cNvPr id="3" name="TextBox 2">
            <a:extLst>
              <a:ext uri="{FF2B5EF4-FFF2-40B4-BE49-F238E27FC236}">
                <a16:creationId xmlns:a16="http://schemas.microsoft.com/office/drawing/2014/main" id="{572CB5C2-4753-0545-906D-4BF3FFC41306}"/>
              </a:ext>
            </a:extLst>
          </p:cNvPr>
          <p:cNvSpPr txBox="1"/>
          <p:nvPr/>
        </p:nvSpPr>
        <p:spPr>
          <a:xfrm>
            <a:off x="9153939" y="6485156"/>
            <a:ext cx="2847061" cy="338554"/>
          </a:xfrm>
          <a:prstGeom prst="rect">
            <a:avLst/>
          </a:prstGeom>
          <a:noFill/>
        </p:spPr>
        <p:txBody>
          <a:bodyPr wrap="none" rtlCol="0">
            <a:spAutoFit/>
          </a:bodyPr>
          <a:lstStyle/>
          <a:p>
            <a:r>
              <a:rPr lang="en-US" sz="1600" dirty="0">
                <a:latin typeface="Arial Rounded MT Bold" panose="020F0704030504030204" pitchFamily="34" charset="77"/>
              </a:rPr>
              <a:t>Heatwave Plan for England</a:t>
            </a:r>
          </a:p>
        </p:txBody>
      </p:sp>
    </p:spTree>
    <p:extLst>
      <p:ext uri="{BB962C8B-B14F-4D97-AF65-F5344CB8AC3E}">
        <p14:creationId xmlns:p14="http://schemas.microsoft.com/office/powerpoint/2010/main" val="3071728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7042B8-228D-AC4D-BCF5-EA48DC9A7EAE}"/>
              </a:ext>
            </a:extLst>
          </p:cNvPr>
          <p:cNvPicPr>
            <a:picLocks noChangeAspect="1"/>
          </p:cNvPicPr>
          <p:nvPr/>
        </p:nvPicPr>
        <p:blipFill>
          <a:blip r:embed="rId2"/>
          <a:stretch>
            <a:fillRect/>
          </a:stretch>
        </p:blipFill>
        <p:spPr>
          <a:xfrm>
            <a:off x="6096000" y="57150"/>
            <a:ext cx="5810250" cy="6800850"/>
          </a:xfrm>
          <a:prstGeom prst="rect">
            <a:avLst/>
          </a:prstGeom>
        </p:spPr>
      </p:pic>
      <p:pic>
        <p:nvPicPr>
          <p:cNvPr id="3" name="Picture 2">
            <a:extLst>
              <a:ext uri="{FF2B5EF4-FFF2-40B4-BE49-F238E27FC236}">
                <a16:creationId xmlns:a16="http://schemas.microsoft.com/office/drawing/2014/main" id="{8CB54472-9019-8346-B27A-5D4906633FBD}"/>
              </a:ext>
            </a:extLst>
          </p:cNvPr>
          <p:cNvPicPr>
            <a:picLocks noChangeAspect="1"/>
          </p:cNvPicPr>
          <p:nvPr/>
        </p:nvPicPr>
        <p:blipFill>
          <a:blip r:embed="rId3"/>
          <a:stretch>
            <a:fillRect/>
          </a:stretch>
        </p:blipFill>
        <p:spPr>
          <a:xfrm>
            <a:off x="296142" y="15240"/>
            <a:ext cx="5387340" cy="6827520"/>
          </a:xfrm>
          <a:prstGeom prst="rect">
            <a:avLst/>
          </a:prstGeom>
        </p:spPr>
      </p:pic>
      <p:sp>
        <p:nvSpPr>
          <p:cNvPr id="4" name="TextBox 3">
            <a:extLst>
              <a:ext uri="{FF2B5EF4-FFF2-40B4-BE49-F238E27FC236}">
                <a16:creationId xmlns:a16="http://schemas.microsoft.com/office/drawing/2014/main" id="{87626A3D-5E77-9840-9F94-B61F47903AE5}"/>
              </a:ext>
            </a:extLst>
          </p:cNvPr>
          <p:cNvSpPr txBox="1"/>
          <p:nvPr/>
        </p:nvSpPr>
        <p:spPr>
          <a:xfrm>
            <a:off x="10214153" y="6431518"/>
            <a:ext cx="1794274" cy="369332"/>
          </a:xfrm>
          <a:prstGeom prst="rect">
            <a:avLst/>
          </a:prstGeom>
          <a:noFill/>
        </p:spPr>
        <p:txBody>
          <a:bodyPr wrap="none" rtlCol="0">
            <a:spAutoFit/>
          </a:bodyPr>
          <a:lstStyle/>
          <a:p>
            <a:r>
              <a:rPr lang="en-US" dirty="0">
                <a:latin typeface="Arial Rounded MT Bold" panose="020F0704030504030204" pitchFamily="34" charset="77"/>
              </a:rPr>
              <a:t>Jay et al. 2021</a:t>
            </a:r>
          </a:p>
        </p:txBody>
      </p:sp>
    </p:spTree>
    <p:extLst>
      <p:ext uri="{BB962C8B-B14F-4D97-AF65-F5344CB8AC3E}">
        <p14:creationId xmlns:p14="http://schemas.microsoft.com/office/powerpoint/2010/main" val="3353487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44AFC1-30E7-2E4C-8819-A9175E6F3997}"/>
              </a:ext>
            </a:extLst>
          </p:cNvPr>
          <p:cNvPicPr>
            <a:picLocks noChangeAspect="1"/>
          </p:cNvPicPr>
          <p:nvPr/>
        </p:nvPicPr>
        <p:blipFill>
          <a:blip r:embed="rId2"/>
          <a:stretch>
            <a:fillRect/>
          </a:stretch>
        </p:blipFill>
        <p:spPr>
          <a:xfrm>
            <a:off x="3343910" y="351972"/>
            <a:ext cx="8552180" cy="6059170"/>
          </a:xfrm>
          <a:prstGeom prst="rect">
            <a:avLst/>
          </a:prstGeom>
        </p:spPr>
      </p:pic>
      <p:sp>
        <p:nvSpPr>
          <p:cNvPr id="3" name="Title 2">
            <a:extLst>
              <a:ext uri="{FF2B5EF4-FFF2-40B4-BE49-F238E27FC236}">
                <a16:creationId xmlns:a16="http://schemas.microsoft.com/office/drawing/2014/main" id="{5485DADD-B786-C448-A602-3FD37F999C6A}"/>
              </a:ext>
            </a:extLst>
          </p:cNvPr>
          <p:cNvSpPr>
            <a:spLocks noGrp="1"/>
          </p:cNvSpPr>
          <p:nvPr>
            <p:ph type="title"/>
          </p:nvPr>
        </p:nvSpPr>
        <p:spPr>
          <a:xfrm>
            <a:off x="435430" y="355601"/>
            <a:ext cx="2269852" cy="6059170"/>
          </a:xfrm>
        </p:spPr>
        <p:txBody>
          <a:bodyPr/>
          <a:lstStyle/>
          <a:p>
            <a:r>
              <a:rPr lang="en-US" dirty="0"/>
              <a:t>Extreme heat exposure, sensitivity, and adaptive capacity index, British Columbia</a:t>
            </a:r>
          </a:p>
        </p:txBody>
      </p:sp>
      <p:sp>
        <p:nvSpPr>
          <p:cNvPr id="4" name="TextBox 3">
            <a:extLst>
              <a:ext uri="{FF2B5EF4-FFF2-40B4-BE49-F238E27FC236}">
                <a16:creationId xmlns:a16="http://schemas.microsoft.com/office/drawing/2014/main" id="{419E143F-7E7E-5840-914B-A9053EB1FC33}"/>
              </a:ext>
            </a:extLst>
          </p:cNvPr>
          <p:cNvSpPr txBox="1"/>
          <p:nvPr/>
        </p:nvSpPr>
        <p:spPr>
          <a:xfrm>
            <a:off x="10290629" y="6488668"/>
            <a:ext cx="1685077" cy="369332"/>
          </a:xfrm>
          <a:prstGeom prst="rect">
            <a:avLst/>
          </a:prstGeom>
          <a:noFill/>
        </p:spPr>
        <p:txBody>
          <a:bodyPr wrap="none" rtlCol="0">
            <a:spAutoFit/>
          </a:bodyPr>
          <a:lstStyle/>
          <a:p>
            <a:r>
              <a:rPr lang="en-US" dirty="0">
                <a:latin typeface="Arial Rounded MT Bold" panose="020F0704030504030204" pitchFamily="34" charset="77"/>
              </a:rPr>
              <a:t>Yu et al. 2021</a:t>
            </a:r>
          </a:p>
        </p:txBody>
      </p:sp>
    </p:spTree>
    <p:extLst>
      <p:ext uri="{BB962C8B-B14F-4D97-AF65-F5344CB8AC3E}">
        <p14:creationId xmlns:p14="http://schemas.microsoft.com/office/powerpoint/2010/main" val="4142179005"/>
      </p:ext>
    </p:extLst>
  </p:cSld>
  <p:clrMapOvr>
    <a:masterClrMapping/>
  </p:clrMapOvr>
</p:sld>
</file>

<file path=ppt/theme/theme1.xml><?xml version="1.0" encoding="utf-8"?>
<a:theme xmlns:a="http://schemas.openxmlformats.org/drawingml/2006/main" name="1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UW Branding">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292</TotalTime>
  <Words>696</Words>
  <Application>Microsoft Macintosh PowerPoint</Application>
  <PresentationFormat>Widescreen</PresentationFormat>
  <Paragraphs>64</Paragraphs>
  <Slides>17</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Arial Rounded MT Bold</vt:lpstr>
      <vt:lpstr>Calibri</vt:lpstr>
      <vt:lpstr>Candara</vt:lpstr>
      <vt:lpstr>News Gothic MT</vt:lpstr>
      <vt:lpstr>Times New Roman</vt:lpstr>
      <vt:lpstr>Trebuchet MS</vt:lpstr>
      <vt:lpstr>Wingdings</vt:lpstr>
      <vt:lpstr>1_Office Theme</vt:lpstr>
      <vt:lpstr>Challenges and research needs to develop early warning and response systems</vt:lpstr>
      <vt:lpstr>https://www.worldweatherattribution.org</vt:lpstr>
      <vt:lpstr>PowerPoint Presentation</vt:lpstr>
      <vt:lpstr>1.1.2: Exposure of Vulnerable Populations to Heatwaves</vt:lpstr>
      <vt:lpstr>Potential benefits of heatwave early warning alerts</vt:lpstr>
      <vt:lpstr>PowerPoint Presentation</vt:lpstr>
      <vt:lpstr>PowerPoint Presentation</vt:lpstr>
      <vt:lpstr>PowerPoint Presentation</vt:lpstr>
      <vt:lpstr>Extreme heat exposure, sensitivity, and adaptive capacity index, British Columbia</vt:lpstr>
      <vt:lpstr>Overall vulnerability index maps for all hazards, British Columbia</vt:lpstr>
      <vt:lpstr>Very high vulnerability for all hazards, British Columbia</vt:lpstr>
      <vt:lpstr>PowerPoint Presentation</vt:lpstr>
      <vt:lpstr>Adaptation risk reduction (%) needed to maintain current risk levels</vt:lpstr>
      <vt:lpstr>PowerPoint Presentation</vt:lpstr>
      <vt:lpstr>Research needed to:</vt:lpstr>
      <vt:lpstr>PowerPoint Presentation</vt:lpstr>
      <vt:lpstr>Physiological pathways of human health strain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Ebi_Heidelberg_June_2021</dc:title>
  <dc:subject/>
  <dc:creator>Kristie Ebi</dc:creator>
  <cp:keywords/>
  <dc:description/>
  <cp:lastModifiedBy>Kristie L Ebi</cp:lastModifiedBy>
  <cp:revision>66</cp:revision>
  <dcterms:created xsi:type="dcterms:W3CDTF">2019-01-19T05:30:21Z</dcterms:created>
  <dcterms:modified xsi:type="dcterms:W3CDTF">2022-06-21T09:40:11Z</dcterms:modified>
  <cp:category/>
</cp:coreProperties>
</file>