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4"/>
  </p:notesMasterIdLst>
  <p:sldIdLst>
    <p:sldId id="431" r:id="rId2"/>
    <p:sldId id="1740" r:id="rId3"/>
    <p:sldId id="418" r:id="rId4"/>
    <p:sldId id="1741" r:id="rId5"/>
    <p:sldId id="424" r:id="rId6"/>
    <p:sldId id="425" r:id="rId7"/>
    <p:sldId id="419" r:id="rId8"/>
    <p:sldId id="422" r:id="rId9"/>
    <p:sldId id="409" r:id="rId10"/>
    <p:sldId id="1742" r:id="rId11"/>
    <p:sldId id="430" r:id="rId12"/>
    <p:sldId id="568" r:id="rId13"/>
    <p:sldId id="1736" r:id="rId14"/>
    <p:sldId id="1744" r:id="rId15"/>
    <p:sldId id="1728" r:id="rId16"/>
    <p:sldId id="552" r:id="rId17"/>
    <p:sldId id="1710" r:id="rId18"/>
    <p:sldId id="1737" r:id="rId19"/>
    <p:sldId id="1745" r:id="rId20"/>
    <p:sldId id="270" r:id="rId21"/>
    <p:sldId id="1732" r:id="rId22"/>
    <p:sldId id="344" r:id="rId23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854" autoAdjust="0"/>
    <p:restoredTop sz="94660"/>
  </p:normalViewPr>
  <p:slideViewPr>
    <p:cSldViewPr snapToGrid="0" showGuides="1">
      <p:cViewPr varScale="1">
        <p:scale>
          <a:sx n="112" d="100"/>
          <a:sy n="112" d="100"/>
        </p:scale>
        <p:origin x="2200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239F78-33D5-E642-9C1B-92A0799F9106}" type="datetimeFigureOut">
              <a:rPr lang="sv-SE" smtClean="0"/>
              <a:t>2022-06-24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2081D7-1AA7-214F-A260-FECA4D86E69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58334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indicator shows</a:t>
            </a:r>
            <a:r>
              <a:rPr lang="en-A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vectorial capacity (VC) of two mosquito vectors that transmit dengue fever - </a:t>
            </a: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Aedes aegypti 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Aedes albopictus</a:t>
            </a:r>
            <a:r>
              <a:rPr lang="en-AU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VC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the average daily rate of subsequent cases in a susceptible population resulting from one infected case, is calculated using a formula including the vector to human transmission probability per bite, the human infectious period, the average vector biting rate, the extrinsic incubation period and the daily survival period.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second highest VC for both dengue vectors was recorded in 2017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with the 2012-2017 average 7.2% and 9.8% above baseline for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Aedes aegypti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Aedes albopictus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respectively (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 7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This continues the upward trend of climate suitability for transmission of dengue, with nine of the ten most suitable years occurring since 2000. </a:t>
            </a:r>
            <a:endParaRPr lang="en-AU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Figure: Changes in global vectorial capacity for the dengue virus vectors Aedes aegypti and Aedes albopictus 1950-2017.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483DE-B388-8644-9211-9D75550C120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1546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indicator shows</a:t>
            </a:r>
            <a:r>
              <a:rPr lang="en-A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vectorial capacity (VC) of two mosquito vectors that transmit dengue fever - </a:t>
            </a: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Aedes aegypti 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Aedes albopictus</a:t>
            </a:r>
            <a:r>
              <a:rPr lang="en-AU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VC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the average daily rate of subsequent cases in a susceptible population resulting from one infected case, is calculated using a formula including the vector to human transmission probability per bite, the human infectious period, the average vector biting rate, the extrinsic incubation period and the daily survival period.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second highest VC for both dengue vectors was recorded in 2017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with the 2012-2017 average 7.2% and 9.8% above baseline for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Aedes aegypti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Aedes albopictus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respectively (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 7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This continues the upward trend of climate suitability for transmission of dengue, with nine of the ten most suitable years occurring since 2000. </a:t>
            </a:r>
            <a:endParaRPr lang="en-AU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Figure: Changes in global vectorial capacity for the dengue virus vectors Aedes aegypti and Aedes albopictus 1950-2017.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483DE-B388-8644-9211-9D75550C120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9321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indicator shows</a:t>
            </a:r>
            <a:r>
              <a:rPr lang="en-A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vectorial capacity (VC) of two mosquito vectors that transmit dengue fever - </a:t>
            </a: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Aedes aegypti 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Aedes albopictus</a:t>
            </a:r>
            <a:r>
              <a:rPr lang="en-AU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VC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the average daily rate of subsequent cases in a susceptible population resulting from one infected case, is calculated using a formula including the vector to human transmission probability per bite, the human infectious period, the average vector biting rate, the extrinsic incubation period and the daily survival period.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second highest VC for both dengue vectors was recorded in 2017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with the 2012-2017 average 7.2% and 9.8% above baseline for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Aedes aegypti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Aedes albopictus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respectively (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 7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This continues the upward trend of climate suitability for transmission of dengue, with nine of the ten most suitable years occurring since 2000. </a:t>
            </a:r>
            <a:endParaRPr lang="en-AU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Figure: Changes in global vectorial capacity for the dengue virus vectors Aedes aegypti and Aedes albopictus 1950-2017.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483DE-B388-8644-9211-9D75550C120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2612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3DC87A-AC38-CC41-AEC8-904E484C98E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764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3DC87A-AC38-CC41-AEC8-904E484C98E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3892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3DC87A-AC38-CC41-AEC8-904E484C98E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0178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DCB5C1-DE43-5544-AD96-2FDCD3F0C630}" type="slidenum">
              <a:rPr lang="de-DE" altLang="de-DE" smtClean="0"/>
              <a:pPr/>
              <a:t>20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380642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li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/>
          <p:cNvSpPr/>
          <p:nvPr userDrawn="1"/>
        </p:nvSpPr>
        <p:spPr>
          <a:xfrm>
            <a:off x="188104" y="182880"/>
            <a:ext cx="8773015" cy="64844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sv-SE"/>
          </a:p>
        </p:txBody>
      </p:sp>
      <p:pic>
        <p:nvPicPr>
          <p:cNvPr id="16" name="Bildobjekt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784" y="5322789"/>
            <a:ext cx="2024082" cy="674694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1962000" y="1484313"/>
            <a:ext cx="5220000" cy="1561945"/>
          </a:xfrm>
        </p:spPr>
        <p:txBody>
          <a:bodyPr anchor="b">
            <a:norm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add</a:t>
            </a:r>
            <a:r>
              <a:rPr lang="sv-SE" dirty="0"/>
              <a:t> a </a:t>
            </a:r>
            <a:r>
              <a:rPr lang="sv-SE" dirty="0" err="1"/>
              <a:t>headline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62000" y="3284539"/>
            <a:ext cx="5220000" cy="108368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1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add</a:t>
            </a:r>
            <a:r>
              <a:rPr lang="sv-SE" dirty="0"/>
              <a:t> a </a:t>
            </a:r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8434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 and final page -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 userDrawn="1"/>
        </p:nvSpPr>
        <p:spPr>
          <a:xfrm>
            <a:off x="188104" y="182880"/>
            <a:ext cx="8773015" cy="648440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6" name="Bildobjekt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783" y="5322789"/>
            <a:ext cx="2024082" cy="674694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962000" y="1484313"/>
            <a:ext cx="5220000" cy="1561945"/>
          </a:xfrm>
        </p:spPr>
        <p:txBody>
          <a:bodyPr anchor="b">
            <a:normAutofit/>
          </a:bodyPr>
          <a:lstStyle>
            <a:lvl1pPr algn="ctr">
              <a:defRPr sz="2800">
                <a:solidFill>
                  <a:schemeClr val="tx1"/>
                </a:solidFill>
              </a:defRPr>
            </a:lvl1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add</a:t>
            </a:r>
            <a:r>
              <a:rPr lang="sv-SE" dirty="0"/>
              <a:t> a </a:t>
            </a:r>
            <a:r>
              <a:rPr lang="sv-SE" dirty="0" err="1"/>
              <a:t>headline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62000" y="3284539"/>
            <a:ext cx="5220000" cy="108368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add</a:t>
            </a:r>
            <a:r>
              <a:rPr lang="sv-SE" dirty="0"/>
              <a:t> a </a:t>
            </a:r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735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 and final page -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 userDrawn="1"/>
        </p:nvSpPr>
        <p:spPr>
          <a:xfrm>
            <a:off x="188104" y="182880"/>
            <a:ext cx="8773015" cy="648440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6" name="Bildobjekt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783" y="5322789"/>
            <a:ext cx="2024082" cy="674694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962000" y="1484313"/>
            <a:ext cx="5220000" cy="1561945"/>
          </a:xfrm>
        </p:spPr>
        <p:txBody>
          <a:bodyPr anchor="b">
            <a:normAutofit/>
          </a:bodyPr>
          <a:lstStyle>
            <a:lvl1pPr algn="ctr">
              <a:defRPr sz="2800">
                <a:solidFill>
                  <a:schemeClr val="tx1"/>
                </a:solidFill>
              </a:defRPr>
            </a:lvl1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add</a:t>
            </a:r>
            <a:r>
              <a:rPr lang="sv-SE" dirty="0"/>
              <a:t> a </a:t>
            </a:r>
            <a:r>
              <a:rPr lang="sv-SE" dirty="0" err="1"/>
              <a:t>headline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62000" y="3284539"/>
            <a:ext cx="5220000" cy="108368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add</a:t>
            </a:r>
            <a:r>
              <a:rPr lang="sv-SE" dirty="0"/>
              <a:t> a </a:t>
            </a:r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8717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page Backgrou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 userDrawn="1"/>
        </p:nvSpPr>
        <p:spPr>
          <a:xfrm>
            <a:off x="188104" y="182880"/>
            <a:ext cx="8773015" cy="5430373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962000" y="1484313"/>
            <a:ext cx="5220000" cy="1561945"/>
          </a:xfrm>
        </p:spPr>
        <p:txBody>
          <a:bodyPr anchor="b">
            <a:norm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add</a:t>
            </a:r>
            <a:r>
              <a:rPr lang="sv-SE" dirty="0"/>
              <a:t> a </a:t>
            </a:r>
            <a:r>
              <a:rPr lang="sv-SE" dirty="0" err="1"/>
              <a:t>headline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62000" y="3284539"/>
            <a:ext cx="5220000" cy="108368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1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add</a:t>
            </a:r>
            <a:r>
              <a:rPr lang="sv-SE" dirty="0"/>
              <a:t> a </a:t>
            </a:r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header</a:t>
            </a:r>
            <a:r>
              <a:rPr lang="sv-SE" dirty="0"/>
              <a:t>.</a:t>
            </a:r>
            <a:endParaRPr lang="en-US" dirty="0"/>
          </a:p>
        </p:txBody>
      </p:sp>
      <p:pic>
        <p:nvPicPr>
          <p:cNvPr id="14" name="Bildobjekt 13" descr="umu-logo-EN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50" y="5873750"/>
            <a:ext cx="2052000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1326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-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 userDrawn="1"/>
        </p:nvSpPr>
        <p:spPr>
          <a:xfrm>
            <a:off x="287338" y="300968"/>
            <a:ext cx="8569325" cy="54247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3B3DD-11D3-46FE-8693-ABC62839DACF}" type="datetimeFigureOut">
              <a:rPr lang="sv-SE" smtClean="0"/>
              <a:pPr/>
              <a:t>2022-06-24</a:t>
            </a:fld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8" name="Platshållare för bild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D0E79-C485-4358-AA6A-241A5ED8242A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1962000" y="1484313"/>
            <a:ext cx="5220000" cy="1561945"/>
          </a:xfrm>
        </p:spPr>
        <p:txBody>
          <a:bodyPr anchor="b">
            <a:normAutofit/>
          </a:bodyPr>
          <a:lstStyle>
            <a:lvl1pPr algn="ctr"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add</a:t>
            </a:r>
            <a:r>
              <a:rPr lang="sv-SE" dirty="0"/>
              <a:t> a </a:t>
            </a:r>
            <a:r>
              <a:rPr lang="sv-SE" dirty="0" err="1"/>
              <a:t>headline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62000" y="3284539"/>
            <a:ext cx="5220000" cy="108368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add</a:t>
            </a:r>
            <a:r>
              <a:rPr lang="sv-SE" dirty="0"/>
              <a:t> a </a:t>
            </a:r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5819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 userDrawn="1"/>
        </p:nvSpPr>
        <p:spPr>
          <a:xfrm>
            <a:off x="287338" y="315648"/>
            <a:ext cx="8569325" cy="54100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3B3DD-11D3-46FE-8693-ABC62839DACF}" type="datetimeFigureOut">
              <a:rPr lang="sv-SE" smtClean="0"/>
              <a:pPr/>
              <a:t>2022-06-24</a:t>
            </a:fld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8" name="Platshållare för bild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D0E79-C485-4358-AA6A-241A5ED8242A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1962000" y="1484313"/>
            <a:ext cx="5220000" cy="1561945"/>
          </a:xfrm>
        </p:spPr>
        <p:txBody>
          <a:bodyPr anchor="b">
            <a:norm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add</a:t>
            </a:r>
            <a:r>
              <a:rPr lang="sv-SE" dirty="0"/>
              <a:t> a </a:t>
            </a:r>
            <a:r>
              <a:rPr lang="sv-SE" dirty="0" err="1"/>
              <a:t>headline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62000" y="3284539"/>
            <a:ext cx="5220000" cy="108368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add</a:t>
            </a:r>
            <a:r>
              <a:rPr lang="sv-SE" dirty="0"/>
              <a:t> a </a:t>
            </a:r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6418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 userDrawn="1"/>
        </p:nvSpPr>
        <p:spPr>
          <a:xfrm>
            <a:off x="287338" y="286286"/>
            <a:ext cx="8569325" cy="54320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3B3DD-11D3-46FE-8693-ABC62839DACF}" type="datetimeFigureOut">
              <a:rPr lang="sv-SE" smtClean="0"/>
              <a:pPr/>
              <a:t>2022-06-24</a:t>
            </a:fld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8" name="Platshållare för bild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D0E79-C485-4358-AA6A-241A5ED8242A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1962000" y="1484313"/>
            <a:ext cx="5220000" cy="1561945"/>
          </a:xfrm>
        </p:spPr>
        <p:txBody>
          <a:bodyPr anchor="b">
            <a:normAutofit/>
          </a:bodyPr>
          <a:lstStyle>
            <a:lvl1pPr algn="ctr">
              <a:defRPr sz="2800">
                <a:solidFill>
                  <a:schemeClr val="tx1"/>
                </a:solidFill>
              </a:defRPr>
            </a:lvl1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add</a:t>
            </a:r>
            <a:r>
              <a:rPr lang="sv-SE" dirty="0"/>
              <a:t> a </a:t>
            </a:r>
            <a:r>
              <a:rPr lang="sv-SE" dirty="0" err="1"/>
              <a:t>headline</a:t>
            </a:r>
            <a:endParaRPr lang="en-US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62000" y="3284539"/>
            <a:ext cx="5220000" cy="108368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1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add</a:t>
            </a:r>
            <a:r>
              <a:rPr lang="sv-SE" dirty="0"/>
              <a:t> a </a:t>
            </a:r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4307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 userDrawn="1"/>
        </p:nvSpPr>
        <p:spPr>
          <a:xfrm>
            <a:off x="287338" y="300968"/>
            <a:ext cx="8569325" cy="543941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3B3DD-11D3-46FE-8693-ABC62839DACF}" type="datetimeFigureOut">
              <a:rPr lang="sv-SE" smtClean="0"/>
              <a:pPr/>
              <a:t>2022-06-24</a:t>
            </a:fld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8" name="Platshållare för bild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D0E79-C485-4358-AA6A-241A5ED8242A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1962000" y="1484313"/>
            <a:ext cx="5220000" cy="1561945"/>
          </a:xfrm>
        </p:spPr>
        <p:txBody>
          <a:bodyPr anchor="b">
            <a:normAutofit/>
          </a:bodyPr>
          <a:lstStyle>
            <a:lvl1pPr algn="ctr">
              <a:defRPr sz="2800">
                <a:solidFill>
                  <a:schemeClr val="tx1"/>
                </a:solidFill>
              </a:defRPr>
            </a:lvl1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add</a:t>
            </a:r>
            <a:r>
              <a:rPr lang="sv-SE" dirty="0"/>
              <a:t> a </a:t>
            </a:r>
            <a:r>
              <a:rPr lang="sv-SE" dirty="0" err="1"/>
              <a:t>headline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62000" y="3284539"/>
            <a:ext cx="5220000" cy="108368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add</a:t>
            </a:r>
            <a:r>
              <a:rPr lang="sv-SE" dirty="0"/>
              <a:t> a </a:t>
            </a:r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4574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-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 userDrawn="1"/>
        </p:nvSpPr>
        <p:spPr>
          <a:xfrm>
            <a:off x="287338" y="300968"/>
            <a:ext cx="8569325" cy="543941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3B3DD-11D3-46FE-8693-ABC62839DACF}" type="datetimeFigureOut">
              <a:rPr lang="sv-SE" smtClean="0"/>
              <a:pPr/>
              <a:t>2022-06-24</a:t>
            </a:fld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8" name="Platshållare för bild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D0E79-C485-4358-AA6A-241A5ED8242A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1962000" y="1484313"/>
            <a:ext cx="5220000" cy="1561945"/>
          </a:xfrm>
        </p:spPr>
        <p:txBody>
          <a:bodyPr anchor="b">
            <a:normAutofit/>
          </a:bodyPr>
          <a:lstStyle>
            <a:lvl1pPr algn="ctr">
              <a:defRPr sz="2800">
                <a:solidFill>
                  <a:schemeClr val="tx1"/>
                </a:solidFill>
              </a:defRPr>
            </a:lvl1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add</a:t>
            </a:r>
            <a:r>
              <a:rPr lang="sv-SE" dirty="0"/>
              <a:t> a </a:t>
            </a:r>
            <a:r>
              <a:rPr lang="sv-SE" dirty="0" err="1"/>
              <a:t>headline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62000" y="3284539"/>
            <a:ext cx="5220000" cy="108368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1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add</a:t>
            </a:r>
            <a:r>
              <a:rPr lang="sv-SE" dirty="0"/>
              <a:t> a </a:t>
            </a:r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1643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-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 userDrawn="1"/>
        </p:nvSpPr>
        <p:spPr>
          <a:xfrm>
            <a:off x="287338" y="315648"/>
            <a:ext cx="8569325" cy="54173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3B3DD-11D3-46FE-8693-ABC62839DACF}" type="datetimeFigureOut">
              <a:rPr lang="sv-SE" smtClean="0"/>
              <a:pPr/>
              <a:t>2022-06-24</a:t>
            </a:fld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8" name="Platshållare för bild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D0E79-C485-4358-AA6A-241A5ED8242A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1962000" y="1484313"/>
            <a:ext cx="5220000" cy="1561945"/>
          </a:xfrm>
        </p:spPr>
        <p:txBody>
          <a:bodyPr anchor="b">
            <a:normAutofit/>
          </a:bodyPr>
          <a:lstStyle>
            <a:lvl1pPr algn="ctr">
              <a:defRPr sz="2800">
                <a:solidFill>
                  <a:schemeClr val="tx1"/>
                </a:solidFill>
              </a:defRPr>
            </a:lvl1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add</a:t>
            </a:r>
            <a:r>
              <a:rPr lang="sv-SE" dirty="0"/>
              <a:t> a </a:t>
            </a:r>
            <a:r>
              <a:rPr lang="sv-SE" dirty="0" err="1"/>
              <a:t>headline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62000" y="3284539"/>
            <a:ext cx="5220000" cy="108368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add</a:t>
            </a:r>
            <a:r>
              <a:rPr lang="sv-SE" dirty="0"/>
              <a:t> a </a:t>
            </a:r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1038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0D3F5-03DF-5189-25E3-A47D3ECC7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B89228-0DA7-3636-6A5F-7A54324B93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99B34C-A235-8F7D-FE18-C5E8A19166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EEFD5D-6E38-3382-6203-B21368C4A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9716B-8F98-B340-A577-116E8EA22FA7}" type="datetimeFigureOut">
              <a:rPr lang="en-SE" smtClean="0"/>
              <a:t>2022-06-24</a:t>
            </a:fld>
            <a:endParaRPr lang="en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EEAFD1-9782-312B-D5EA-6B56495C7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58BAB0-6187-8C62-8A96-6A6213046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2FF4F-8650-5C46-BD17-8CB6EDDDD603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246579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45219" y="1827823"/>
            <a:ext cx="6653560" cy="3883202"/>
          </a:xfrm>
        </p:spPr>
        <p:txBody>
          <a:bodyPr/>
          <a:lstStyle>
            <a:lvl1pPr>
              <a:defRPr baseline="0"/>
            </a:lvl1pPr>
            <a:lvl4pPr>
              <a:defRPr/>
            </a:lvl4pPr>
          </a:lstStyle>
          <a:p>
            <a:pPr lvl="0"/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your</a:t>
            </a:r>
            <a:r>
              <a:rPr lang="sv-SE" dirty="0"/>
              <a:t> text </a:t>
            </a:r>
            <a:r>
              <a:rPr lang="sv-SE" dirty="0" err="1"/>
              <a:t>here</a:t>
            </a:r>
            <a:endParaRPr lang="sv-SE" dirty="0"/>
          </a:p>
          <a:p>
            <a:pPr lvl="1"/>
            <a:r>
              <a:rPr lang="sv-SE" dirty="0" err="1"/>
              <a:t>Level</a:t>
            </a:r>
            <a:r>
              <a:rPr lang="sv-SE" dirty="0"/>
              <a:t> </a:t>
            </a:r>
            <a:r>
              <a:rPr lang="sv-SE" dirty="0" err="1"/>
              <a:t>two</a:t>
            </a:r>
            <a:endParaRPr lang="sv-SE" dirty="0"/>
          </a:p>
          <a:p>
            <a:pPr lvl="2"/>
            <a:r>
              <a:rPr lang="sv-SE" dirty="0" err="1"/>
              <a:t>Level</a:t>
            </a:r>
            <a:r>
              <a:rPr lang="sv-SE" dirty="0"/>
              <a:t> </a:t>
            </a:r>
            <a:r>
              <a:rPr lang="sv-SE" dirty="0" err="1"/>
              <a:t>three</a:t>
            </a:r>
            <a:endParaRPr lang="sv-SE" dirty="0"/>
          </a:p>
          <a:p>
            <a:pPr lvl="3"/>
            <a:r>
              <a:rPr lang="sv-SE" dirty="0" err="1"/>
              <a:t>Level</a:t>
            </a:r>
            <a:r>
              <a:rPr lang="sv-SE" dirty="0"/>
              <a:t> </a:t>
            </a:r>
            <a:r>
              <a:rPr lang="sv-SE" dirty="0" err="1"/>
              <a:t>four</a:t>
            </a:r>
            <a:endParaRPr lang="sv-SE" dirty="0"/>
          </a:p>
          <a:p>
            <a:pPr lvl="4"/>
            <a:r>
              <a:rPr lang="sv-SE" dirty="0" err="1"/>
              <a:t>Level</a:t>
            </a:r>
            <a:r>
              <a:rPr lang="sv-SE" dirty="0"/>
              <a:t> </a:t>
            </a:r>
            <a:r>
              <a:rPr lang="sv-SE" dirty="0" err="1"/>
              <a:t>five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3B3DD-11D3-46FE-8693-ABC62839DACF}" type="datetimeFigureOut">
              <a:rPr lang="sv-SE" smtClean="0"/>
              <a:t>2022-06-24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D0E79-C485-4358-AA6A-241A5ED8242A}" type="slidenum">
              <a:rPr lang="sv-SE" smtClean="0"/>
              <a:t>‹#›</a:t>
            </a:fld>
            <a:endParaRPr lang="sv-SE"/>
          </a:p>
        </p:txBody>
      </p:sp>
      <p:sp>
        <p:nvSpPr>
          <p:cNvPr id="7" name="textruta 6"/>
          <p:cNvSpPr txBox="1"/>
          <p:nvPr userDrawn="1"/>
        </p:nvSpPr>
        <p:spPr>
          <a:xfrm>
            <a:off x="-525538" y="77376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245221" y="465210"/>
            <a:ext cx="6647364" cy="108046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/>
            </a:lvl1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add</a:t>
            </a:r>
            <a:r>
              <a:rPr lang="sv-SE" dirty="0"/>
              <a:t> a </a:t>
            </a:r>
            <a:r>
              <a:rPr lang="sv-SE" dirty="0" err="1"/>
              <a:t>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600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45220" y="1820482"/>
            <a:ext cx="3148689" cy="3905223"/>
          </a:xfrm>
        </p:spPr>
        <p:txBody>
          <a:bodyPr/>
          <a:lstStyle/>
          <a:p>
            <a:pPr lvl="0"/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your</a:t>
            </a:r>
            <a:r>
              <a:rPr lang="sv-SE" dirty="0"/>
              <a:t> text </a:t>
            </a:r>
            <a:r>
              <a:rPr lang="sv-SE" dirty="0" err="1"/>
              <a:t>here</a:t>
            </a:r>
            <a:endParaRPr lang="sv-SE" dirty="0"/>
          </a:p>
          <a:p>
            <a:pPr lvl="1"/>
            <a:r>
              <a:rPr lang="sv-SE" dirty="0" err="1"/>
              <a:t>Level</a:t>
            </a:r>
            <a:r>
              <a:rPr lang="sv-SE" dirty="0"/>
              <a:t> </a:t>
            </a:r>
            <a:r>
              <a:rPr lang="sv-SE" dirty="0" err="1"/>
              <a:t>two</a:t>
            </a:r>
            <a:endParaRPr lang="sv-SE" dirty="0"/>
          </a:p>
          <a:p>
            <a:pPr lvl="2"/>
            <a:r>
              <a:rPr lang="sv-SE" dirty="0" err="1"/>
              <a:t>Level</a:t>
            </a:r>
            <a:r>
              <a:rPr lang="sv-SE" dirty="0"/>
              <a:t> </a:t>
            </a:r>
            <a:r>
              <a:rPr lang="sv-SE" dirty="0" err="1"/>
              <a:t>three</a:t>
            </a:r>
            <a:endParaRPr lang="sv-SE" dirty="0"/>
          </a:p>
          <a:p>
            <a:pPr lvl="3"/>
            <a:r>
              <a:rPr lang="sv-SE" dirty="0" err="1"/>
              <a:t>Level</a:t>
            </a:r>
            <a:r>
              <a:rPr lang="sv-SE" dirty="0"/>
              <a:t> </a:t>
            </a:r>
            <a:r>
              <a:rPr lang="sv-SE" dirty="0" err="1"/>
              <a:t>four</a:t>
            </a:r>
            <a:endParaRPr lang="sv-SE" dirty="0"/>
          </a:p>
          <a:p>
            <a:pPr lvl="4"/>
            <a:r>
              <a:rPr lang="sv-SE" dirty="0" err="1"/>
              <a:t>Level</a:t>
            </a:r>
            <a:r>
              <a:rPr lang="sv-SE" dirty="0"/>
              <a:t> </a:t>
            </a:r>
            <a:r>
              <a:rPr lang="sv-SE" dirty="0" err="1"/>
              <a:t>five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3B3DD-11D3-46FE-8693-ABC62839DACF}" type="datetimeFigureOut">
              <a:rPr lang="sv-SE" smtClean="0"/>
              <a:t>2022-06-24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D0E79-C485-4358-AA6A-241A5ED8242A}" type="slidenum">
              <a:rPr lang="sv-SE" smtClean="0"/>
              <a:t>‹#›</a:t>
            </a:fld>
            <a:endParaRPr lang="sv-SE"/>
          </a:p>
        </p:txBody>
      </p:sp>
      <p:sp>
        <p:nvSpPr>
          <p:cNvPr id="8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744865" y="1820482"/>
            <a:ext cx="3147720" cy="3905223"/>
          </a:xfrm>
        </p:spPr>
        <p:txBody>
          <a:bodyPr/>
          <a:lstStyle/>
          <a:p>
            <a:pPr lvl="0"/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your</a:t>
            </a:r>
            <a:r>
              <a:rPr lang="sv-SE" dirty="0"/>
              <a:t> text </a:t>
            </a:r>
            <a:r>
              <a:rPr lang="sv-SE" dirty="0" err="1"/>
              <a:t>here</a:t>
            </a:r>
            <a:endParaRPr lang="sv-SE" dirty="0"/>
          </a:p>
          <a:p>
            <a:pPr lvl="1"/>
            <a:r>
              <a:rPr lang="sv-SE" dirty="0" err="1"/>
              <a:t>Level</a:t>
            </a:r>
            <a:r>
              <a:rPr lang="sv-SE" dirty="0"/>
              <a:t> </a:t>
            </a:r>
            <a:r>
              <a:rPr lang="sv-SE" dirty="0" err="1"/>
              <a:t>two</a:t>
            </a:r>
            <a:endParaRPr lang="sv-SE" dirty="0"/>
          </a:p>
          <a:p>
            <a:pPr lvl="2"/>
            <a:r>
              <a:rPr lang="sv-SE" dirty="0" err="1"/>
              <a:t>Level</a:t>
            </a:r>
            <a:r>
              <a:rPr lang="sv-SE" dirty="0"/>
              <a:t> </a:t>
            </a:r>
            <a:r>
              <a:rPr lang="sv-SE" dirty="0" err="1"/>
              <a:t>three</a:t>
            </a:r>
            <a:endParaRPr lang="sv-SE" dirty="0"/>
          </a:p>
          <a:p>
            <a:pPr lvl="3"/>
            <a:r>
              <a:rPr lang="sv-SE" dirty="0" err="1"/>
              <a:t>Level</a:t>
            </a:r>
            <a:r>
              <a:rPr lang="sv-SE" dirty="0"/>
              <a:t> </a:t>
            </a:r>
            <a:r>
              <a:rPr lang="sv-SE" dirty="0" err="1"/>
              <a:t>four</a:t>
            </a:r>
            <a:endParaRPr lang="sv-SE" dirty="0"/>
          </a:p>
          <a:p>
            <a:pPr lvl="4"/>
            <a:r>
              <a:rPr lang="sv-SE" dirty="0" err="1"/>
              <a:t>Level</a:t>
            </a:r>
            <a:r>
              <a:rPr lang="sv-SE" dirty="0"/>
              <a:t> </a:t>
            </a:r>
            <a:r>
              <a:rPr lang="sv-SE" dirty="0" err="1"/>
              <a:t>five</a:t>
            </a:r>
            <a:endParaRPr lang="en-US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245221" y="465210"/>
            <a:ext cx="6647364" cy="108046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/>
            </a:lvl1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add</a:t>
            </a:r>
            <a:r>
              <a:rPr lang="sv-SE" dirty="0"/>
              <a:t> a </a:t>
            </a:r>
            <a:r>
              <a:rPr lang="sv-SE" dirty="0" err="1"/>
              <a:t>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526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3B3DD-11D3-46FE-8693-ABC62839DACF}" type="datetimeFigureOut">
              <a:rPr lang="sv-SE" smtClean="0"/>
              <a:t>2022-06-24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D0E79-C485-4358-AA6A-241A5ED8242A}" type="slidenum">
              <a:rPr lang="sv-SE" smtClean="0"/>
              <a:t>‹#›</a:t>
            </a:fld>
            <a:endParaRPr lang="sv-SE"/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245221" y="465210"/>
            <a:ext cx="6647364" cy="108046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/>
            </a:lvl1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add</a:t>
            </a:r>
            <a:r>
              <a:rPr lang="sv-SE" dirty="0"/>
              <a:t> a </a:t>
            </a:r>
            <a:r>
              <a:rPr lang="sv-SE" dirty="0" err="1"/>
              <a:t>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184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3B3DD-11D3-46FE-8693-ABC62839DACF}" type="datetimeFigureOut">
              <a:rPr lang="sv-SE" smtClean="0"/>
              <a:t>2022-06-24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D0E79-C485-4358-AA6A-241A5ED8242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42969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962000" y="1484313"/>
            <a:ext cx="5220000" cy="1561945"/>
          </a:xfrm>
        </p:spPr>
        <p:txBody>
          <a:bodyPr anchor="b">
            <a:normAutofit/>
          </a:bodyPr>
          <a:lstStyle>
            <a:lvl1pPr algn="ctr"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add</a:t>
            </a:r>
            <a:r>
              <a:rPr lang="sv-SE" dirty="0"/>
              <a:t> a </a:t>
            </a:r>
            <a:r>
              <a:rPr lang="sv-SE" dirty="0" err="1"/>
              <a:t>headline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62000" y="3284539"/>
            <a:ext cx="5220000" cy="108368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add</a:t>
            </a:r>
            <a:r>
              <a:rPr lang="sv-SE" dirty="0"/>
              <a:t> a </a:t>
            </a:r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header</a:t>
            </a:r>
            <a:endParaRPr lang="en-US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3B3DD-11D3-46FE-8693-ABC62839DACF}" type="datetimeFigureOut">
              <a:rPr lang="sv-SE" smtClean="0"/>
              <a:pPr/>
              <a:t>2022-06-24</a:t>
            </a:fld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8" name="Platshållare för bild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D0E79-C485-4358-AA6A-241A5ED8242A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526721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 and final page -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/>
          <p:cNvSpPr/>
          <p:nvPr userDrawn="1"/>
        </p:nvSpPr>
        <p:spPr>
          <a:xfrm>
            <a:off x="188104" y="182880"/>
            <a:ext cx="8773015" cy="6484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sv-SE"/>
          </a:p>
        </p:txBody>
      </p:sp>
      <p:pic>
        <p:nvPicPr>
          <p:cNvPr id="16" name="Bildobjekt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784" y="5322789"/>
            <a:ext cx="2024082" cy="674694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1962000" y="1484313"/>
            <a:ext cx="5220000" cy="1561945"/>
          </a:xfrm>
        </p:spPr>
        <p:txBody>
          <a:bodyPr anchor="b">
            <a:norm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add</a:t>
            </a:r>
            <a:r>
              <a:rPr lang="sv-SE" dirty="0"/>
              <a:t> a </a:t>
            </a:r>
            <a:r>
              <a:rPr lang="sv-SE" dirty="0" err="1"/>
              <a:t>headline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62000" y="3284539"/>
            <a:ext cx="5220000" cy="108368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add</a:t>
            </a:r>
            <a:r>
              <a:rPr lang="sv-SE" dirty="0"/>
              <a:t> a </a:t>
            </a:r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2678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 and final page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 userDrawn="1"/>
        </p:nvSpPr>
        <p:spPr>
          <a:xfrm>
            <a:off x="188104" y="182880"/>
            <a:ext cx="8773015" cy="64844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sv-SE"/>
          </a:p>
        </p:txBody>
      </p:sp>
      <p:pic>
        <p:nvPicPr>
          <p:cNvPr id="6" name="Bildobjekt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784" y="5322789"/>
            <a:ext cx="2024082" cy="674694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962000" y="1484313"/>
            <a:ext cx="5220000" cy="1561945"/>
          </a:xfrm>
        </p:spPr>
        <p:txBody>
          <a:bodyPr anchor="b">
            <a:normAutofit/>
          </a:bodyPr>
          <a:lstStyle>
            <a:lvl1pPr algn="ctr">
              <a:defRPr sz="2800">
                <a:solidFill>
                  <a:schemeClr val="tx1"/>
                </a:solidFill>
              </a:defRPr>
            </a:lvl1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add</a:t>
            </a:r>
            <a:r>
              <a:rPr lang="sv-SE" dirty="0"/>
              <a:t> a </a:t>
            </a:r>
            <a:r>
              <a:rPr lang="sv-SE" dirty="0" err="1"/>
              <a:t>headline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62000" y="3284539"/>
            <a:ext cx="5220000" cy="108368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add</a:t>
            </a:r>
            <a:r>
              <a:rPr lang="sv-SE" dirty="0"/>
              <a:t> a </a:t>
            </a:r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9406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 and final pag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 userDrawn="1"/>
        </p:nvSpPr>
        <p:spPr>
          <a:xfrm>
            <a:off x="188104" y="182880"/>
            <a:ext cx="8773015" cy="648440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6" name="Bildobjekt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783" y="5322789"/>
            <a:ext cx="2024082" cy="67469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1962000" y="1484313"/>
            <a:ext cx="5220000" cy="1561945"/>
          </a:xfrm>
        </p:spPr>
        <p:txBody>
          <a:bodyPr anchor="b">
            <a:normAutofit/>
          </a:bodyPr>
          <a:lstStyle>
            <a:lvl1pPr algn="ctr">
              <a:defRPr sz="2800">
                <a:solidFill>
                  <a:schemeClr val="tx1"/>
                </a:solidFill>
              </a:defRPr>
            </a:lvl1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add</a:t>
            </a:r>
            <a:r>
              <a:rPr lang="sv-SE" dirty="0"/>
              <a:t> a </a:t>
            </a:r>
            <a:r>
              <a:rPr lang="sv-SE" dirty="0" err="1"/>
              <a:t>headline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62000" y="3284539"/>
            <a:ext cx="5220000" cy="108368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add</a:t>
            </a:r>
            <a:r>
              <a:rPr lang="sv-SE" dirty="0"/>
              <a:t> a </a:t>
            </a:r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5048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45220" y="465210"/>
            <a:ext cx="6647364" cy="108046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sv-SE" dirty="0"/>
              <a:t>Klicka här för att ändra 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2122" y="1827821"/>
            <a:ext cx="6653560" cy="388320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4243" y="6531430"/>
            <a:ext cx="1080000" cy="9856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fld id="{D7A3B3DD-11D3-46FE-8693-ABC62839DACF}" type="datetimeFigureOut">
              <a:rPr lang="sv-SE" smtClean="0"/>
              <a:pPr/>
              <a:t>2022-06-24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63825" y="6531430"/>
            <a:ext cx="3816000" cy="9856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7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632" y="6531430"/>
            <a:ext cx="1080000" cy="9856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fld id="{D3ED0E79-C485-4358-AA6A-241A5ED8242A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8" name="Bildobjekt 7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605903" y="5918592"/>
            <a:ext cx="1925999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846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6" r:id="rId4"/>
    <p:sldLayoutId id="2147483667" r:id="rId5"/>
    <p:sldLayoutId id="2147483684" r:id="rId6"/>
    <p:sldLayoutId id="2147483687" r:id="rId7"/>
    <p:sldLayoutId id="2147483674" r:id="rId8"/>
    <p:sldLayoutId id="2147483675" r:id="rId9"/>
    <p:sldLayoutId id="2147483677" r:id="rId10"/>
    <p:sldLayoutId id="2147483676" r:id="rId11"/>
    <p:sldLayoutId id="2147483678" r:id="rId12"/>
    <p:sldLayoutId id="2147483686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8" r:id="rId19"/>
  </p:sldLayoutIdLst>
  <p:txStyles>
    <p:titleStyle>
      <a:lvl1pPr algn="ctr" defTabSz="914400" rtl="0" eaLnBrk="1" latinLnBrk="0" hangingPunct="1">
        <a:lnSpc>
          <a:spcPct val="100000"/>
        </a:lnSpc>
        <a:spcBef>
          <a:spcPct val="0"/>
        </a:spcBef>
        <a:buNone/>
        <a:defRPr sz="2800" b="1" i="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Courier New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Lucida Grande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1234" userDrawn="1">
          <p15:clr>
            <a:srgbClr val="F26B43"/>
          </p15:clr>
        </p15:guide>
        <p15:guide id="3" pos="4526" userDrawn="1">
          <p15:clr>
            <a:srgbClr val="F26B43"/>
          </p15:clr>
        </p15:guide>
        <p15:guide id="4" orient="horz" pos="3475" userDrawn="1">
          <p15:clr>
            <a:srgbClr val="F26B43"/>
          </p15:clr>
        </p15:guide>
        <p15:guide id="5" pos="181" userDrawn="1">
          <p15:clr>
            <a:srgbClr val="F26B43"/>
          </p15:clr>
        </p15:guide>
        <p15:guide id="6" pos="4378" userDrawn="1">
          <p15:clr>
            <a:srgbClr val="F26B43"/>
          </p15:clr>
        </p15:guide>
        <p15:guide id="7" pos="1379" userDrawn="1">
          <p15:clr>
            <a:srgbClr val="F26B43"/>
          </p15:clr>
        </p15:guide>
        <p15:guide id="8" pos="5579" userDrawn="1">
          <p15:clr>
            <a:srgbClr val="F26B43"/>
          </p15:clr>
        </p15:guide>
        <p15:guide id="9" orient="horz" pos="935" userDrawn="1">
          <p15:clr>
            <a:srgbClr val="F26B43"/>
          </p15:clr>
        </p15:guide>
        <p15:guide id="10" orient="horz" pos="2069" userDrawn="1">
          <p15:clr>
            <a:srgbClr val="F26B43"/>
          </p15:clr>
        </p15:guide>
        <p15:guide id="11" orient="horz" pos="177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www.mosquitoalert.com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4">
            <a:extLst>
              <a:ext uri="{FF2B5EF4-FFF2-40B4-BE49-F238E27FC236}">
                <a16:creationId xmlns:a16="http://schemas.microsoft.com/office/drawing/2014/main" id="{E6A5BC45-9834-9349-8E6F-C4CF070E425C}"/>
              </a:ext>
            </a:extLst>
          </p:cNvPr>
          <p:cNvSpPr txBox="1">
            <a:spLocks noChangeArrowheads="1"/>
          </p:cNvSpPr>
          <p:nvPr/>
        </p:nvSpPr>
        <p:spPr>
          <a:xfrm>
            <a:off x="659465" y="250099"/>
            <a:ext cx="7829550" cy="963613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sv-SE" b="0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B88BB270-A4B6-E54C-9CE1-078723BD10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3939398" cy="92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566B313-F185-5545-B03D-A23542DCC3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8238" y="388598"/>
            <a:ext cx="712463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sv-SE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Climate Change and Pandemics,</a:t>
            </a:r>
            <a:r>
              <a:rPr lang="en-US" altLang="sv-SE" sz="1100" dirty="0"/>
              <a:t> </a:t>
            </a:r>
            <a:r>
              <a:rPr kumimoji="0" lang="en-US" altLang="sv-SE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Heidelberg</a:t>
            </a:r>
            <a:r>
              <a:rPr lang="en-US" altLang="sv-SE" sz="1100" dirty="0"/>
              <a:t>, </a:t>
            </a:r>
            <a:r>
              <a:rPr kumimoji="0" lang="en-US" altLang="sv-SE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June 23-25, 2022</a:t>
            </a:r>
            <a:endParaRPr kumimoji="0" lang="en-US" altLang="sv-SE" sz="3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61235588-0939-3046-BBD9-B501FB12A967}"/>
              </a:ext>
            </a:extLst>
          </p:cNvPr>
          <p:cNvSpPr/>
          <p:nvPr/>
        </p:nvSpPr>
        <p:spPr>
          <a:xfrm>
            <a:off x="821802" y="1668958"/>
            <a:ext cx="7477245" cy="34967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Early Warning and Preparedness Systems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ctr">
              <a:lnSpc>
                <a:spcPct val="107000"/>
              </a:lnSpc>
              <a:spcAft>
                <a:spcPts val="0"/>
              </a:spcAft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ctr">
              <a:lnSpc>
                <a:spcPct val="107000"/>
              </a:lnSpc>
              <a:spcAft>
                <a:spcPts val="0"/>
              </a:spcAft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ctr">
              <a:lnSpc>
                <a:spcPct val="107000"/>
              </a:lnSpc>
              <a:spcAft>
                <a:spcPts val="0"/>
              </a:spcAft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en-US" sz="16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Joacim</a:t>
            </a:r>
            <a:r>
              <a:rPr lang="en-US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Rocklöv</a:t>
            </a:r>
            <a:endParaRPr lang="en-US" sz="16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en-US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Alexander von Humboldt Professor</a:t>
            </a:r>
          </a:p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en-US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Heidelberg Institute of Global Health &amp; Interdisciplinary Centre for Scientific Computing, Heidelberg University</a:t>
            </a:r>
          </a:p>
          <a:p>
            <a:pPr marL="342900" lvl="0" indent="-342900" algn="ctr">
              <a:lnSpc>
                <a:spcPct val="107000"/>
              </a:lnSpc>
              <a:spcAft>
                <a:spcPts val="0"/>
              </a:spcAft>
              <a:buFont typeface="Symbol" pitchFamily="2" charset="2"/>
              <a:buChar char=""/>
            </a:pPr>
            <a:endParaRPr lang="sv-SE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43CF56D-95D4-EC58-729B-2428B1FBC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58" y="5782725"/>
            <a:ext cx="2567743" cy="9964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CF86AF-8759-60F6-6BCF-539CE1F588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4451" y="5688631"/>
            <a:ext cx="2793228" cy="113798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17201F5-F9A7-16D1-3BF6-6B9A10669268}"/>
              </a:ext>
            </a:extLst>
          </p:cNvPr>
          <p:cNvSpPr/>
          <p:nvPr/>
        </p:nvSpPr>
        <p:spPr>
          <a:xfrm>
            <a:off x="3727048" y="5816603"/>
            <a:ext cx="1689904" cy="652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5802299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4">
            <a:extLst>
              <a:ext uri="{FF2B5EF4-FFF2-40B4-BE49-F238E27FC236}">
                <a16:creationId xmlns:a16="http://schemas.microsoft.com/office/drawing/2014/main" id="{E6A5BC45-9834-9349-8E6F-C4CF070E425C}"/>
              </a:ext>
            </a:extLst>
          </p:cNvPr>
          <p:cNvSpPr txBox="1">
            <a:spLocks noChangeArrowheads="1"/>
          </p:cNvSpPr>
          <p:nvPr/>
        </p:nvSpPr>
        <p:spPr>
          <a:xfrm>
            <a:off x="531316" y="558212"/>
            <a:ext cx="7829550" cy="963613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sv-SE" b="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The case of West Nile Virus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040FC2-A6BA-9BB7-A667-75FB9D56D984}"/>
              </a:ext>
            </a:extLst>
          </p:cNvPr>
          <p:cNvSpPr/>
          <p:nvPr/>
        </p:nvSpPr>
        <p:spPr>
          <a:xfrm>
            <a:off x="3727048" y="5816603"/>
            <a:ext cx="1689904" cy="652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1861999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Number Placeholder 4">
            <a:extLst>
              <a:ext uri="{FF2B5EF4-FFF2-40B4-BE49-F238E27FC236}">
                <a16:creationId xmlns:a16="http://schemas.microsoft.com/office/drawing/2014/main" id="{20FADED6-9DAB-4C49-A4F0-FB5F21F39C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102600" y="6975475"/>
            <a:ext cx="381000" cy="2301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246459F-C7FB-C64C-9398-5852FC16A36D}" type="slidenum">
              <a:rPr lang="en-GB" altLang="sv-SE" sz="1100" smtClean="0"/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n-GB" altLang="sv-SE" sz="11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1701AA-DC1E-D52E-BAD6-45C06FFD8396}"/>
              </a:ext>
            </a:extLst>
          </p:cNvPr>
          <p:cNvSpPr/>
          <p:nvPr/>
        </p:nvSpPr>
        <p:spPr>
          <a:xfrm>
            <a:off x="3727048" y="5816603"/>
            <a:ext cx="1689904" cy="652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7" name="Titre 4">
            <a:extLst>
              <a:ext uri="{FF2B5EF4-FFF2-40B4-BE49-F238E27FC236}">
                <a16:creationId xmlns:a16="http://schemas.microsoft.com/office/drawing/2014/main" id="{108D8D78-B529-8D16-0EF3-BDC0077B7E36}"/>
              </a:ext>
            </a:extLst>
          </p:cNvPr>
          <p:cNvSpPr txBox="1">
            <a:spLocks noChangeArrowheads="1"/>
          </p:cNvSpPr>
          <p:nvPr/>
        </p:nvSpPr>
        <p:spPr>
          <a:xfrm>
            <a:off x="531316" y="558212"/>
            <a:ext cx="7829550" cy="963613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sv-SE" sz="2400" b="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West Nile Virus predictive model</a:t>
            </a:r>
          </a:p>
        </p:txBody>
      </p:sp>
      <p:pic>
        <p:nvPicPr>
          <p:cNvPr id="8" name="Bildobjekt 5">
            <a:extLst>
              <a:ext uri="{FF2B5EF4-FFF2-40B4-BE49-F238E27FC236}">
                <a16:creationId xmlns:a16="http://schemas.microsoft.com/office/drawing/2014/main" id="{75C600F9-6049-AA44-3468-DB47AE90273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64" y="1285555"/>
            <a:ext cx="3528546" cy="2178878"/>
          </a:xfrm>
          <a:prstGeom prst="rect">
            <a:avLst/>
          </a:prstGeom>
        </p:spPr>
      </p:pic>
      <p:pic>
        <p:nvPicPr>
          <p:cNvPr id="9" name="Bildobjekt 6">
            <a:extLst>
              <a:ext uri="{FF2B5EF4-FFF2-40B4-BE49-F238E27FC236}">
                <a16:creationId xmlns:a16="http://schemas.microsoft.com/office/drawing/2014/main" id="{0341BED0-7C7F-8D81-6A9E-F52B08DB417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64" y="3939632"/>
            <a:ext cx="3888113" cy="20704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674CB0-C278-CECC-337D-93108C3926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1908" y="1285555"/>
            <a:ext cx="2560400" cy="28750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F96537-DFD7-A4D1-0CBB-DEAB15BCB3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6183" y="4069304"/>
            <a:ext cx="3371850" cy="2105025"/>
          </a:xfrm>
          <a:prstGeom prst="rect">
            <a:avLst/>
          </a:prstGeom>
        </p:spPr>
      </p:pic>
      <p:sp>
        <p:nvSpPr>
          <p:cNvPr id="12" name="textruta 6">
            <a:extLst>
              <a:ext uri="{FF2B5EF4-FFF2-40B4-BE49-F238E27FC236}">
                <a16:creationId xmlns:a16="http://schemas.microsoft.com/office/drawing/2014/main" id="{450ED9BF-31DF-EA8A-1D82-F53E4F0011AF}"/>
              </a:ext>
            </a:extLst>
          </p:cNvPr>
          <p:cNvSpPr txBox="1"/>
          <p:nvPr/>
        </p:nvSpPr>
        <p:spPr>
          <a:xfrm>
            <a:off x="340150" y="6155849"/>
            <a:ext cx="861512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750" dirty="0"/>
              <a:t>Farooq Z, </a:t>
            </a:r>
            <a:r>
              <a:rPr lang="sv-SE" sz="750" dirty="0" err="1"/>
              <a:t>Rocklöv</a:t>
            </a:r>
            <a:r>
              <a:rPr lang="sv-SE" sz="750" dirty="0"/>
              <a:t> J, Wallin J, </a:t>
            </a:r>
            <a:r>
              <a:rPr lang="sv-SE" sz="750" dirty="0" err="1"/>
              <a:t>Abiri</a:t>
            </a:r>
            <a:r>
              <a:rPr lang="sv-SE" sz="750" dirty="0"/>
              <a:t> N, </a:t>
            </a:r>
            <a:r>
              <a:rPr lang="sv-SE" sz="750" dirty="0" err="1"/>
              <a:t>Sewe</a:t>
            </a:r>
            <a:r>
              <a:rPr lang="sv-SE" sz="750" dirty="0"/>
              <a:t> MO, Sjödin H, </a:t>
            </a:r>
            <a:r>
              <a:rPr lang="sv-SE" sz="750" dirty="0" err="1"/>
              <a:t>Semenza</a:t>
            </a:r>
            <a:r>
              <a:rPr lang="sv-SE" sz="750" dirty="0"/>
              <a:t> JC. </a:t>
            </a:r>
            <a:r>
              <a:rPr lang="sv-SE" sz="750" dirty="0" err="1"/>
              <a:t>Artificial</a:t>
            </a:r>
            <a:r>
              <a:rPr lang="sv-SE" sz="750" dirty="0"/>
              <a:t> </a:t>
            </a:r>
            <a:r>
              <a:rPr lang="sv-SE" sz="750" dirty="0" err="1"/>
              <a:t>intelligence</a:t>
            </a:r>
            <a:r>
              <a:rPr lang="sv-SE" sz="750" dirty="0"/>
              <a:t> to </a:t>
            </a:r>
            <a:r>
              <a:rPr lang="sv-SE" sz="750" dirty="0" err="1"/>
              <a:t>predict</a:t>
            </a:r>
            <a:r>
              <a:rPr lang="sv-SE" sz="750" dirty="0"/>
              <a:t> West </a:t>
            </a:r>
            <a:r>
              <a:rPr lang="sv-SE" sz="750" dirty="0" err="1"/>
              <a:t>Nile</a:t>
            </a:r>
            <a:r>
              <a:rPr lang="sv-SE" sz="750" dirty="0"/>
              <a:t> virus </a:t>
            </a:r>
            <a:r>
              <a:rPr lang="sv-SE" sz="750" dirty="0" err="1"/>
              <a:t>outbreaks</a:t>
            </a:r>
            <a:r>
              <a:rPr lang="sv-SE" sz="750" dirty="0"/>
              <a:t> </a:t>
            </a:r>
            <a:r>
              <a:rPr lang="sv-SE" sz="750" dirty="0" err="1"/>
              <a:t>with</a:t>
            </a:r>
            <a:r>
              <a:rPr lang="sv-SE" sz="750" dirty="0"/>
              <a:t> </a:t>
            </a:r>
            <a:r>
              <a:rPr lang="sv-SE" sz="750" dirty="0" err="1"/>
              <a:t>eco-climatic</a:t>
            </a:r>
            <a:r>
              <a:rPr lang="sv-SE" sz="750" dirty="0"/>
              <a:t> drivers. The Lancet Regional Health-</a:t>
            </a:r>
            <a:r>
              <a:rPr lang="sv-SE" sz="750" dirty="0" err="1"/>
              <a:t>Europe</a:t>
            </a:r>
            <a:r>
              <a:rPr lang="sv-SE" sz="750" dirty="0"/>
              <a:t>. 2022 Jun 1;17:100370.</a:t>
            </a:r>
          </a:p>
        </p:txBody>
      </p:sp>
    </p:spTree>
    <p:extLst>
      <p:ext uri="{BB962C8B-B14F-4D97-AF65-F5344CB8AC3E}">
        <p14:creationId xmlns:p14="http://schemas.microsoft.com/office/powerpoint/2010/main" val="17209317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99C60AC-C4F1-2549-A06B-8A236D3D00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60"/>
          <a:stretch/>
        </p:blipFill>
        <p:spPr>
          <a:xfrm>
            <a:off x="3880413" y="1842670"/>
            <a:ext cx="4828308" cy="33726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AF6DEA-36B8-CECE-7064-4C8FC6C47297}"/>
              </a:ext>
            </a:extLst>
          </p:cNvPr>
          <p:cNvSpPr txBox="1"/>
          <p:nvPr/>
        </p:nvSpPr>
        <p:spPr>
          <a:xfrm>
            <a:off x="590308" y="1763134"/>
            <a:ext cx="3290105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500" dirty="0"/>
              <a:t>The model, trained on 2010-2017 data, achieved an AUC score of 0.97 and 0.93 when tested with 2018 and 2019 data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500" dirty="0"/>
              <a:t>Overall, positive summer/spring temperatures anomalies, lower water availability index (NDWI), and drier winter conditions were found to be the main determinants of WNV-outbreaks across Europe.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500" dirty="0"/>
              <a:t>The climate trends of the preceding year in combination with eco-climatic predictors of the first half of the year showed predictive ability of the entire transmission season</a:t>
            </a:r>
            <a:endParaRPr lang="en-SE" sz="1500" dirty="0"/>
          </a:p>
        </p:txBody>
      </p:sp>
      <p:sp>
        <p:nvSpPr>
          <p:cNvPr id="4" name="textruta 6">
            <a:extLst>
              <a:ext uri="{FF2B5EF4-FFF2-40B4-BE49-F238E27FC236}">
                <a16:creationId xmlns:a16="http://schemas.microsoft.com/office/drawing/2014/main" id="{D03ACD50-BC4E-E093-3DFB-0AA4B8623BC7}"/>
              </a:ext>
            </a:extLst>
          </p:cNvPr>
          <p:cNvSpPr txBox="1"/>
          <p:nvPr/>
        </p:nvSpPr>
        <p:spPr>
          <a:xfrm>
            <a:off x="-69450" y="6650251"/>
            <a:ext cx="9306046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750" dirty="0"/>
              <a:t>Farooq Z, </a:t>
            </a:r>
            <a:r>
              <a:rPr lang="sv-SE" sz="750" dirty="0" err="1"/>
              <a:t>Rocklöv</a:t>
            </a:r>
            <a:r>
              <a:rPr lang="sv-SE" sz="750" dirty="0"/>
              <a:t> J, Wallin J, </a:t>
            </a:r>
            <a:r>
              <a:rPr lang="sv-SE" sz="750" dirty="0" err="1"/>
              <a:t>Abiri</a:t>
            </a:r>
            <a:r>
              <a:rPr lang="sv-SE" sz="750" dirty="0"/>
              <a:t> N, </a:t>
            </a:r>
            <a:r>
              <a:rPr lang="sv-SE" sz="750" dirty="0" err="1"/>
              <a:t>Sewe</a:t>
            </a:r>
            <a:r>
              <a:rPr lang="sv-SE" sz="750" dirty="0"/>
              <a:t> MO, Sjödin H, </a:t>
            </a:r>
            <a:r>
              <a:rPr lang="sv-SE" sz="750" dirty="0" err="1"/>
              <a:t>Semenza</a:t>
            </a:r>
            <a:r>
              <a:rPr lang="sv-SE" sz="750" dirty="0"/>
              <a:t> JC. </a:t>
            </a:r>
            <a:r>
              <a:rPr lang="sv-SE" sz="750" dirty="0" err="1"/>
              <a:t>Artificial</a:t>
            </a:r>
            <a:r>
              <a:rPr lang="sv-SE" sz="750" dirty="0"/>
              <a:t> </a:t>
            </a:r>
            <a:r>
              <a:rPr lang="sv-SE" sz="750" dirty="0" err="1"/>
              <a:t>intelligence</a:t>
            </a:r>
            <a:r>
              <a:rPr lang="sv-SE" sz="750" dirty="0"/>
              <a:t> to </a:t>
            </a:r>
            <a:r>
              <a:rPr lang="sv-SE" sz="750" dirty="0" err="1"/>
              <a:t>predict</a:t>
            </a:r>
            <a:r>
              <a:rPr lang="sv-SE" sz="750" dirty="0"/>
              <a:t> West </a:t>
            </a:r>
            <a:r>
              <a:rPr lang="sv-SE" sz="750" dirty="0" err="1"/>
              <a:t>Nile</a:t>
            </a:r>
            <a:r>
              <a:rPr lang="sv-SE" sz="750" dirty="0"/>
              <a:t> virus </a:t>
            </a:r>
            <a:r>
              <a:rPr lang="sv-SE" sz="750" dirty="0" err="1"/>
              <a:t>outbreaks</a:t>
            </a:r>
            <a:r>
              <a:rPr lang="sv-SE" sz="750" dirty="0"/>
              <a:t> </a:t>
            </a:r>
            <a:r>
              <a:rPr lang="sv-SE" sz="750" dirty="0" err="1"/>
              <a:t>with</a:t>
            </a:r>
            <a:r>
              <a:rPr lang="sv-SE" sz="750" dirty="0"/>
              <a:t> </a:t>
            </a:r>
            <a:r>
              <a:rPr lang="sv-SE" sz="750" dirty="0" err="1"/>
              <a:t>eco-climatic</a:t>
            </a:r>
            <a:r>
              <a:rPr lang="sv-SE" sz="750" dirty="0"/>
              <a:t> drivers. The Lancet Regional Health-</a:t>
            </a:r>
            <a:r>
              <a:rPr lang="sv-SE" sz="750" dirty="0" err="1"/>
              <a:t>Europe</a:t>
            </a:r>
            <a:r>
              <a:rPr lang="sv-SE" sz="750" dirty="0"/>
              <a:t>. 2022 Jun 1;17:100370.</a:t>
            </a:r>
          </a:p>
        </p:txBody>
      </p:sp>
      <p:sp>
        <p:nvSpPr>
          <p:cNvPr id="6" name="Titre 4">
            <a:extLst>
              <a:ext uri="{FF2B5EF4-FFF2-40B4-BE49-F238E27FC236}">
                <a16:creationId xmlns:a16="http://schemas.microsoft.com/office/drawing/2014/main" id="{71A79D04-B5CC-A1F8-A69A-F6DE47A4492F}"/>
              </a:ext>
            </a:extLst>
          </p:cNvPr>
          <p:cNvSpPr txBox="1">
            <a:spLocks noChangeArrowheads="1"/>
          </p:cNvSpPr>
          <p:nvPr/>
        </p:nvSpPr>
        <p:spPr>
          <a:xfrm>
            <a:off x="531316" y="558212"/>
            <a:ext cx="7829550" cy="963613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sv-SE" sz="2400" b="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Model performance</a:t>
            </a:r>
          </a:p>
        </p:txBody>
      </p:sp>
    </p:spTree>
    <p:extLst>
      <p:ext uri="{BB962C8B-B14F-4D97-AF65-F5344CB8AC3E}">
        <p14:creationId xmlns:p14="http://schemas.microsoft.com/office/powerpoint/2010/main" val="38056263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386745CD-3C32-4F72-1EAC-B415A00BEA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9638"/>
          <a:stretch/>
        </p:blipFill>
        <p:spPr>
          <a:xfrm>
            <a:off x="575102" y="2388338"/>
            <a:ext cx="7993796" cy="3048437"/>
          </a:xfrm>
          <a:prstGeom prst="rect">
            <a:avLst/>
          </a:prstGeom>
        </p:spPr>
      </p:pic>
      <p:sp>
        <p:nvSpPr>
          <p:cNvPr id="4" name="textruta 6">
            <a:extLst>
              <a:ext uri="{FF2B5EF4-FFF2-40B4-BE49-F238E27FC236}">
                <a16:creationId xmlns:a16="http://schemas.microsoft.com/office/drawing/2014/main" id="{C894683C-FF77-3B69-D999-F703BF7520E4}"/>
              </a:ext>
            </a:extLst>
          </p:cNvPr>
          <p:cNvSpPr txBox="1"/>
          <p:nvPr/>
        </p:nvSpPr>
        <p:spPr>
          <a:xfrm>
            <a:off x="1161516" y="5745814"/>
            <a:ext cx="5186855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750" dirty="0"/>
              <a:t>In press, Lancet </a:t>
            </a:r>
            <a:r>
              <a:rPr lang="sv-SE" sz="750" dirty="0" err="1"/>
              <a:t>countdown</a:t>
            </a:r>
            <a:r>
              <a:rPr lang="sv-SE" sz="750" dirty="0"/>
              <a:t> </a:t>
            </a:r>
            <a:r>
              <a:rPr lang="sv-SE" sz="750" dirty="0" err="1"/>
              <a:t>Europe</a:t>
            </a:r>
            <a:r>
              <a:rPr lang="sv-SE" sz="750" dirty="0"/>
              <a:t> on </a:t>
            </a:r>
            <a:r>
              <a:rPr lang="sv-SE" sz="750" dirty="0" err="1"/>
              <a:t>climate</a:t>
            </a:r>
            <a:r>
              <a:rPr lang="sv-SE" sz="750" dirty="0"/>
              <a:t> </a:t>
            </a:r>
            <a:r>
              <a:rPr lang="sv-SE" sz="750" dirty="0" err="1"/>
              <a:t>change</a:t>
            </a:r>
            <a:r>
              <a:rPr lang="sv-SE" sz="750" dirty="0"/>
              <a:t> and </a:t>
            </a:r>
            <a:r>
              <a:rPr lang="sv-SE" sz="750" dirty="0" err="1"/>
              <a:t>health</a:t>
            </a:r>
            <a:r>
              <a:rPr lang="sv-SE" sz="750" dirty="0"/>
              <a:t>.</a:t>
            </a:r>
          </a:p>
        </p:txBody>
      </p:sp>
      <p:sp>
        <p:nvSpPr>
          <p:cNvPr id="7" name="Title 7">
            <a:extLst>
              <a:ext uri="{FF2B5EF4-FFF2-40B4-BE49-F238E27FC236}">
                <a16:creationId xmlns:a16="http://schemas.microsoft.com/office/drawing/2014/main" id="{F1CE1769-6AE7-59E0-69CA-A9803FAC7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102" y="857251"/>
            <a:ext cx="7886700" cy="994172"/>
          </a:xfrm>
        </p:spPr>
        <p:txBody>
          <a:bodyPr>
            <a:normAutofit/>
          </a:bodyPr>
          <a:lstStyle/>
          <a:p>
            <a:r>
              <a:rPr lang="en-SE" sz="3000" b="0" dirty="0">
                <a:solidFill>
                  <a:srgbClr val="0070C0"/>
                </a:solidFill>
              </a:rPr>
              <a:t>Predicted change in VNV risk in European regions over time</a:t>
            </a:r>
          </a:p>
        </p:txBody>
      </p:sp>
      <p:pic>
        <p:nvPicPr>
          <p:cNvPr id="8" name="Picture 7" descr="Chart, histogram&#10;&#10;Description automatically generated">
            <a:extLst>
              <a:ext uri="{FF2B5EF4-FFF2-40B4-BE49-F238E27FC236}">
                <a16:creationId xmlns:a16="http://schemas.microsoft.com/office/drawing/2014/main" id="{F9C342D9-5B73-1F2B-26A7-F9CD1209C6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6478"/>
          <a:stretch/>
        </p:blipFill>
        <p:spPr>
          <a:xfrm>
            <a:off x="1233089" y="5396901"/>
            <a:ext cx="6218879" cy="275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3845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4">
            <a:extLst>
              <a:ext uri="{FF2B5EF4-FFF2-40B4-BE49-F238E27FC236}">
                <a16:creationId xmlns:a16="http://schemas.microsoft.com/office/drawing/2014/main" id="{E6A5BC45-9834-9349-8E6F-C4CF070E425C}"/>
              </a:ext>
            </a:extLst>
          </p:cNvPr>
          <p:cNvSpPr txBox="1">
            <a:spLocks noChangeArrowheads="1"/>
          </p:cNvSpPr>
          <p:nvPr/>
        </p:nvSpPr>
        <p:spPr>
          <a:xfrm>
            <a:off x="531316" y="558212"/>
            <a:ext cx="7829550" cy="963613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sv-SE" b="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The case of Aedes Borne Diseases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040FC2-A6BA-9BB7-A667-75FB9D56D984}"/>
              </a:ext>
            </a:extLst>
          </p:cNvPr>
          <p:cNvSpPr/>
          <p:nvPr/>
        </p:nvSpPr>
        <p:spPr>
          <a:xfrm>
            <a:off x="3727048" y="5816603"/>
            <a:ext cx="1689904" cy="652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5814614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8A43FF9-809E-499B-8F6C-24C189D393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3986" y="3248641"/>
            <a:ext cx="3594857" cy="2752109"/>
          </a:xfrm>
        </p:spPr>
        <p:txBody>
          <a:bodyPr>
            <a:noAutofit/>
          </a:bodyPr>
          <a:lstStyle/>
          <a:p>
            <a:r>
              <a:rPr lang="en-AU" dirty="0"/>
              <a:t>Arboviruses, i.e. dengue, are expanding</a:t>
            </a:r>
          </a:p>
          <a:p>
            <a:r>
              <a:rPr lang="en-AU" dirty="0"/>
              <a:t>Climate is an important driver of dengue</a:t>
            </a:r>
          </a:p>
          <a:p>
            <a:r>
              <a:rPr lang="en-AU" dirty="0"/>
              <a:t>Almost every year, new record in R</a:t>
            </a:r>
            <a:r>
              <a:rPr lang="en-AU" baseline="-25000" dirty="0"/>
              <a:t>0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2BF9008-DBA7-4762-BBC5-3F85A917F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985" y="465210"/>
            <a:ext cx="8060809" cy="1080468"/>
          </a:xfrm>
        </p:spPr>
        <p:txBody>
          <a:bodyPr/>
          <a:lstStyle/>
          <a:p>
            <a:r>
              <a:rPr lang="en-GB" b="0" dirty="0">
                <a:solidFill>
                  <a:srgbClr val="0070C0"/>
                </a:solidFill>
              </a:rPr>
              <a:t>Global change (%) in R</a:t>
            </a:r>
            <a:r>
              <a:rPr lang="en-GB" b="0" baseline="-25000" dirty="0">
                <a:solidFill>
                  <a:srgbClr val="0070C0"/>
                </a:solidFill>
              </a:rPr>
              <a:t>0</a:t>
            </a:r>
            <a:r>
              <a:rPr lang="en-GB" b="0" dirty="0">
                <a:solidFill>
                  <a:srgbClr val="0070C0"/>
                </a:solidFill>
              </a:rPr>
              <a:t> for dengue</a:t>
            </a:r>
            <a:endParaRPr lang="en-AU" b="0" dirty="0">
              <a:solidFill>
                <a:srgbClr val="0070C0"/>
              </a:solidFill>
            </a:endParaRP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EBABDD60-50B1-2341-9782-A6FD541EB3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8843" y="2123275"/>
            <a:ext cx="5195157" cy="3463438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AB7B8741-FF6B-7C47-A22C-76E749B9B91F}"/>
              </a:ext>
            </a:extLst>
          </p:cNvPr>
          <p:cNvSpPr/>
          <p:nvPr/>
        </p:nvSpPr>
        <p:spPr>
          <a:xfrm>
            <a:off x="3974910" y="2928364"/>
            <a:ext cx="469074" cy="2493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350" dirty="0">
                <a:solidFill>
                  <a:schemeClr val="tx1"/>
                </a:solidFill>
              </a:rPr>
              <a:t>R</a:t>
            </a:r>
            <a:r>
              <a:rPr lang="sv-SE" sz="1350" baseline="-25000" dirty="0">
                <a:solidFill>
                  <a:schemeClr val="tx1"/>
                </a:solidFill>
              </a:rPr>
              <a:t>0  </a:t>
            </a:r>
            <a:r>
              <a:rPr lang="sv-SE" sz="1350" dirty="0">
                <a:solidFill>
                  <a:schemeClr val="tx1"/>
                </a:solidFill>
              </a:rPr>
              <a:t>(%)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D3C3D3-0D62-3C4E-8981-15F2B742D498}"/>
              </a:ext>
            </a:extLst>
          </p:cNvPr>
          <p:cNvSpPr txBox="1"/>
          <p:nvPr/>
        </p:nvSpPr>
        <p:spPr>
          <a:xfrm>
            <a:off x="5828205" y="5656462"/>
            <a:ext cx="223009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1350" dirty="0"/>
              <a:t>www.lancetcountdown.org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0352ED-B40F-B939-0CEA-684AC9538B16}"/>
              </a:ext>
            </a:extLst>
          </p:cNvPr>
          <p:cNvSpPr/>
          <p:nvPr/>
        </p:nvSpPr>
        <p:spPr>
          <a:xfrm>
            <a:off x="3727048" y="5816603"/>
            <a:ext cx="1689904" cy="652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6172899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upp_1.gif">
            <a:extLst>
              <a:ext uri="{FF2B5EF4-FFF2-40B4-BE49-F238E27FC236}">
                <a16:creationId xmlns:a16="http://schemas.microsoft.com/office/drawing/2014/main" id="{BA8A0740-5D7B-CE49-84D4-636B6952B0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2145" y="769884"/>
            <a:ext cx="4202278" cy="4202278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C21C0380-CAB0-6846-B31D-41F81E03C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422" y="1082232"/>
            <a:ext cx="6290838" cy="303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8BF1AD1C-29C5-7E45-8561-BFA459F1FF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188" y="4972886"/>
            <a:ext cx="8715530" cy="623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SE" altLang="en-SE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Spatial covariance through tweet estimated “mobility” from social media (right) + weather data as predictor</a:t>
            </a:r>
            <a:endParaRPr lang="en-SE" altLang="en-SE" dirty="0"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77A035-D106-F541-BE8B-99EE71637ADC}"/>
              </a:ext>
            </a:extLst>
          </p:cNvPr>
          <p:cNvSpPr txBox="1"/>
          <p:nvPr/>
        </p:nvSpPr>
        <p:spPr>
          <a:xfrm>
            <a:off x="3529408" y="943732"/>
            <a:ext cx="231826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/>
              <a:t>A</a:t>
            </a:r>
            <a:r>
              <a:rPr lang="en-SE" sz="1350" dirty="0"/>
              <a:t>djacency matrix neighbors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697CAC-00AE-1A4A-9E63-A927CFB79033}"/>
              </a:ext>
            </a:extLst>
          </p:cNvPr>
          <p:cNvSpPr txBox="1"/>
          <p:nvPr/>
        </p:nvSpPr>
        <p:spPr>
          <a:xfrm>
            <a:off x="6484878" y="943732"/>
            <a:ext cx="2194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/>
              <a:t>A</a:t>
            </a:r>
            <a:r>
              <a:rPr lang="en-SE" sz="1350" dirty="0"/>
              <a:t>djacency matrix mobility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2D719D2-8F70-844E-9577-5EE6A561E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722" y="1196532"/>
            <a:ext cx="6290838" cy="303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BED7C11-0DC0-E649-8BAE-9B4266393D39}"/>
              </a:ext>
            </a:extLst>
          </p:cNvPr>
          <p:cNvSpPr txBox="1"/>
          <p:nvPr/>
        </p:nvSpPr>
        <p:spPr>
          <a:xfrm>
            <a:off x="143188" y="943733"/>
            <a:ext cx="3118161" cy="5078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350" dirty="0"/>
              <a:t>Daily geocoded mobility in Yogyakarta</a:t>
            </a:r>
            <a:endParaRPr lang="en-SE" sz="1350" dirty="0"/>
          </a:p>
          <a:p>
            <a:endParaRPr lang="en-SE" sz="1350" dirty="0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DC56CF19-3B94-A5D4-EC90-C16F99AB02EA}"/>
              </a:ext>
            </a:extLst>
          </p:cNvPr>
          <p:cNvSpPr txBox="1">
            <a:spLocks/>
          </p:cNvSpPr>
          <p:nvPr/>
        </p:nvSpPr>
        <p:spPr>
          <a:xfrm>
            <a:off x="470548" y="228926"/>
            <a:ext cx="8060809" cy="108046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400" b="0" dirty="0">
                <a:solidFill>
                  <a:srgbClr val="0070C0"/>
                </a:solidFill>
              </a:rPr>
              <a:t>Dengue, Mobility &amp; Weather, Indonesia</a:t>
            </a:r>
            <a:endParaRPr lang="en-AU" sz="2400" b="0" dirty="0">
              <a:solidFill>
                <a:srgbClr val="0070C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C0C193-9026-8ECE-F74A-1E000F2D2BE8}"/>
              </a:ext>
            </a:extLst>
          </p:cNvPr>
          <p:cNvSpPr/>
          <p:nvPr/>
        </p:nvSpPr>
        <p:spPr>
          <a:xfrm>
            <a:off x="3727048" y="5816603"/>
            <a:ext cx="1689904" cy="652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2" name="textruta 6">
            <a:extLst>
              <a:ext uri="{FF2B5EF4-FFF2-40B4-BE49-F238E27FC236}">
                <a16:creationId xmlns:a16="http://schemas.microsoft.com/office/drawing/2014/main" id="{E5A67736-0D29-BD61-84DE-7BD79949562C}"/>
              </a:ext>
            </a:extLst>
          </p:cNvPr>
          <p:cNvSpPr txBox="1"/>
          <p:nvPr/>
        </p:nvSpPr>
        <p:spPr>
          <a:xfrm>
            <a:off x="1133620" y="6039127"/>
            <a:ext cx="5186855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750" dirty="0"/>
              <a:t>In press, Ramadona et al.</a:t>
            </a:r>
          </a:p>
        </p:txBody>
      </p:sp>
    </p:spTree>
    <p:extLst>
      <p:ext uri="{BB962C8B-B14F-4D97-AF65-F5344CB8AC3E}">
        <p14:creationId xmlns:p14="http://schemas.microsoft.com/office/powerpoint/2010/main" val="8710402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77A035-D106-F541-BE8B-99EE71637ADC}"/>
              </a:ext>
            </a:extLst>
          </p:cNvPr>
          <p:cNvSpPr txBox="1"/>
          <p:nvPr/>
        </p:nvSpPr>
        <p:spPr>
          <a:xfrm>
            <a:off x="486697" y="1329200"/>
            <a:ext cx="2629121" cy="1216741"/>
          </a:xfrm>
          <a:prstGeom prst="rect">
            <a:avLst/>
          </a:prstGeom>
        </p:spPr>
        <p:txBody>
          <a:bodyPr vert="horz" lIns="68580" tIns="34290" rIns="68580" bIns="34290" rtlCol="0" anchor="ctr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2100">
                <a:latin typeface="+mj-lt"/>
                <a:ea typeface="+mj-ea"/>
                <a:cs typeface="+mj-cs"/>
              </a:rPr>
              <a:t>Prospective prediction 2018--2020, 1 month lead time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BF1AD1C-29C5-7E45-8561-BFA459F1FF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698" y="2686051"/>
            <a:ext cx="2629121" cy="283906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68580" tIns="34290" rIns="68580" bIns="34290" numCol="1" rtlCol="0" anchorCtr="0" compatLnSpc="1">
            <a:prstTxWarp prst="textNoShape">
              <a:avLst/>
            </a:prstTxWarp>
            <a:normAutofit/>
          </a:bodyPr>
          <a:lstStyle/>
          <a:p>
            <a:pPr fontAlgn="base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altLang="en-SE" sz="1500" dirty="0"/>
              <a:t>Model Predictive Performance</a:t>
            </a: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altLang="en-SE" sz="1500" dirty="0"/>
              <a:t> </a:t>
            </a:r>
          </a:p>
          <a:p>
            <a:pPr indent="-171450" fontAlgn="base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altLang="en-SE" sz="1500" dirty="0"/>
              <a:t>temperature + </a:t>
            </a:r>
            <a:r>
              <a:rPr lang="en-US" altLang="en-SE" sz="1500" dirty="0" err="1"/>
              <a:t>mobilty</a:t>
            </a:r>
            <a:r>
              <a:rPr lang="en-US" altLang="en-SE" sz="1500" dirty="0"/>
              <a:t> + population =&gt;</a:t>
            </a:r>
          </a:p>
          <a:p>
            <a:pPr indent="-171450" fontAlgn="base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altLang="en-SE" sz="1500" dirty="0"/>
          </a:p>
          <a:p>
            <a:pPr indent="-171450" fontAlgn="base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altLang="en-SE" sz="1500" b="1" dirty="0"/>
              <a:t>98.7% </a:t>
            </a:r>
            <a:r>
              <a:rPr lang="en-US" altLang="en-SE" sz="1500" dirty="0"/>
              <a:t>of prediction CI´s included the observed value in validation across all villages for out of bag years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3CA7EA7-1E3E-0A49-9527-34FB07790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85603" y="1039552"/>
            <a:ext cx="6513399" cy="449424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FAA3DCA-5361-8FFA-E635-39AEF9B14EF4}"/>
              </a:ext>
            </a:extLst>
          </p:cNvPr>
          <p:cNvSpPr/>
          <p:nvPr/>
        </p:nvSpPr>
        <p:spPr>
          <a:xfrm>
            <a:off x="3727048" y="5816603"/>
            <a:ext cx="1689904" cy="652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4695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hart, histogram&#10;&#10;Description automatically generated">
            <a:extLst>
              <a:ext uri="{FF2B5EF4-FFF2-40B4-BE49-F238E27FC236}">
                <a16:creationId xmlns:a16="http://schemas.microsoft.com/office/drawing/2014/main" id="{7BEA37DC-CE40-4E1E-CBB8-F878B107A5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093" b="36667"/>
          <a:stretch/>
        </p:blipFill>
        <p:spPr>
          <a:xfrm>
            <a:off x="485540" y="1834075"/>
            <a:ext cx="8172920" cy="34122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61F8180-42D5-37A3-CD2D-5ED7B94F08C4}"/>
              </a:ext>
            </a:extLst>
          </p:cNvPr>
          <p:cNvSpPr txBox="1"/>
          <p:nvPr/>
        </p:nvSpPr>
        <p:spPr>
          <a:xfrm>
            <a:off x="281763" y="488939"/>
            <a:ext cx="858047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100" dirty="0" err="1">
                <a:solidFill>
                  <a:srgbClr val="0070C0"/>
                </a:solidFill>
                <a:latin typeface="+mj-lt"/>
              </a:rPr>
              <a:t>Compounding</a:t>
            </a:r>
            <a:r>
              <a:rPr lang="sv-SE" sz="2100" dirty="0">
                <a:solidFill>
                  <a:srgbClr val="0070C0"/>
                </a:solidFill>
                <a:latin typeface="+mj-lt"/>
              </a:rPr>
              <a:t> </a:t>
            </a:r>
            <a:r>
              <a:rPr lang="sv-SE" sz="2100" dirty="0" err="1">
                <a:solidFill>
                  <a:srgbClr val="0070C0"/>
                </a:solidFill>
                <a:latin typeface="+mj-lt"/>
              </a:rPr>
              <a:t>impacts</a:t>
            </a:r>
            <a:r>
              <a:rPr lang="sv-SE" sz="2100" dirty="0">
                <a:solidFill>
                  <a:srgbClr val="0070C0"/>
                </a:solidFill>
                <a:latin typeface="+mj-lt"/>
              </a:rPr>
              <a:t> </a:t>
            </a:r>
            <a:r>
              <a:rPr lang="sv-SE" sz="2100" dirty="0" err="1">
                <a:solidFill>
                  <a:srgbClr val="0070C0"/>
                </a:solidFill>
                <a:latin typeface="+mj-lt"/>
              </a:rPr>
              <a:t>of</a:t>
            </a:r>
            <a:r>
              <a:rPr lang="sv-SE" sz="2100" dirty="0">
                <a:solidFill>
                  <a:srgbClr val="0070C0"/>
                </a:solidFill>
                <a:latin typeface="+mj-lt"/>
              </a:rPr>
              <a:t> </a:t>
            </a:r>
            <a:r>
              <a:rPr lang="sv-SE" sz="2100" dirty="0" err="1">
                <a:solidFill>
                  <a:srgbClr val="0070C0"/>
                </a:solidFill>
                <a:latin typeface="+mj-lt"/>
              </a:rPr>
              <a:t>travel</a:t>
            </a:r>
            <a:r>
              <a:rPr lang="sv-SE" sz="2100" dirty="0">
                <a:solidFill>
                  <a:srgbClr val="0070C0"/>
                </a:solidFill>
                <a:latin typeface="+mj-lt"/>
              </a:rPr>
              <a:t> and </a:t>
            </a:r>
            <a:r>
              <a:rPr lang="sv-SE" sz="2100" dirty="0" err="1">
                <a:solidFill>
                  <a:srgbClr val="0070C0"/>
                </a:solidFill>
                <a:latin typeface="+mj-lt"/>
              </a:rPr>
              <a:t>climate</a:t>
            </a:r>
            <a:r>
              <a:rPr lang="sv-SE" sz="2100" dirty="0">
                <a:solidFill>
                  <a:srgbClr val="0070C0"/>
                </a:solidFill>
                <a:latin typeface="+mj-lt"/>
              </a:rPr>
              <a:t> </a:t>
            </a:r>
            <a:r>
              <a:rPr lang="sv-SE" sz="2100" dirty="0" err="1">
                <a:solidFill>
                  <a:srgbClr val="0070C0"/>
                </a:solidFill>
                <a:latin typeface="+mj-lt"/>
              </a:rPr>
              <a:t>change</a:t>
            </a:r>
            <a:r>
              <a:rPr lang="sv-SE" sz="2100" dirty="0">
                <a:solidFill>
                  <a:srgbClr val="0070C0"/>
                </a:solidFill>
                <a:latin typeface="+mj-lt"/>
              </a:rPr>
              <a:t> in </a:t>
            </a:r>
            <a:r>
              <a:rPr lang="sv-SE" sz="2100" dirty="0" err="1">
                <a:solidFill>
                  <a:srgbClr val="0070C0"/>
                </a:solidFill>
                <a:latin typeface="+mj-lt"/>
              </a:rPr>
              <a:t>Europe</a:t>
            </a:r>
            <a:endParaRPr lang="en-SE" sz="21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4" name="textruta 6">
            <a:extLst>
              <a:ext uri="{FF2B5EF4-FFF2-40B4-BE49-F238E27FC236}">
                <a16:creationId xmlns:a16="http://schemas.microsoft.com/office/drawing/2014/main" id="{ADE63369-AB73-0FA1-A776-2A03494A9A4E}"/>
              </a:ext>
            </a:extLst>
          </p:cNvPr>
          <p:cNvSpPr txBox="1"/>
          <p:nvPr/>
        </p:nvSpPr>
        <p:spPr>
          <a:xfrm>
            <a:off x="1161516" y="5745814"/>
            <a:ext cx="5186855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750" dirty="0"/>
              <a:t>In press, Lancet </a:t>
            </a:r>
            <a:r>
              <a:rPr lang="sv-SE" sz="750" dirty="0" err="1"/>
              <a:t>countdown</a:t>
            </a:r>
            <a:r>
              <a:rPr lang="sv-SE" sz="750" dirty="0"/>
              <a:t> </a:t>
            </a:r>
            <a:r>
              <a:rPr lang="sv-SE" sz="750" dirty="0" err="1"/>
              <a:t>Europe</a:t>
            </a:r>
            <a:r>
              <a:rPr lang="sv-SE" sz="750" dirty="0"/>
              <a:t> on </a:t>
            </a:r>
            <a:r>
              <a:rPr lang="sv-SE" sz="750" dirty="0" err="1"/>
              <a:t>climate</a:t>
            </a:r>
            <a:r>
              <a:rPr lang="sv-SE" sz="750" dirty="0"/>
              <a:t> </a:t>
            </a:r>
            <a:r>
              <a:rPr lang="sv-SE" sz="750" dirty="0" err="1"/>
              <a:t>change</a:t>
            </a:r>
            <a:r>
              <a:rPr lang="sv-SE" sz="750" dirty="0"/>
              <a:t> and </a:t>
            </a:r>
            <a:r>
              <a:rPr lang="sv-SE" sz="750" dirty="0" err="1"/>
              <a:t>health</a:t>
            </a:r>
            <a:r>
              <a:rPr lang="sv-SE" sz="750" dirty="0"/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D12ACAC-A840-E087-23FA-0E52807AEA1F}"/>
              </a:ext>
            </a:extLst>
          </p:cNvPr>
          <p:cNvSpPr/>
          <p:nvPr/>
        </p:nvSpPr>
        <p:spPr>
          <a:xfrm>
            <a:off x="3727048" y="5816603"/>
            <a:ext cx="1689904" cy="652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5123256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F040FC2-A6BA-9BB7-A667-75FB9D56D984}"/>
              </a:ext>
            </a:extLst>
          </p:cNvPr>
          <p:cNvSpPr/>
          <p:nvPr/>
        </p:nvSpPr>
        <p:spPr>
          <a:xfrm>
            <a:off x="3727048" y="5816603"/>
            <a:ext cx="1689904" cy="652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76BFC3-5591-B033-CE88-43758930B2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6952" y="3870810"/>
            <a:ext cx="3340702" cy="2473598"/>
          </a:xfrm>
          <a:prstGeom prst="rect">
            <a:avLst/>
          </a:prstGeom>
        </p:spPr>
      </p:pic>
      <p:pic>
        <p:nvPicPr>
          <p:cNvPr id="3" name="Picture 2" descr="A picture containing text, electronics, indoor, monitor&#10;&#10;Description automatically generated">
            <a:extLst>
              <a:ext uri="{FF2B5EF4-FFF2-40B4-BE49-F238E27FC236}">
                <a16:creationId xmlns:a16="http://schemas.microsoft.com/office/drawing/2014/main" id="{0660A540-FD25-D4F1-7097-406E4AD5F5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43" y="3541853"/>
            <a:ext cx="5203130" cy="31315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30509A-4C9E-F864-3386-1B6B4D3F25C9}"/>
              </a:ext>
            </a:extLst>
          </p:cNvPr>
          <p:cNvSpPr txBox="1"/>
          <p:nvPr/>
        </p:nvSpPr>
        <p:spPr>
          <a:xfrm>
            <a:off x="2227971" y="2040938"/>
            <a:ext cx="44694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hlinkClick r:id="rId4"/>
              </a:rPr>
              <a:t>http://www.mosquitoalert.com</a:t>
            </a:r>
            <a:endParaRPr lang="en-GB" sz="2400" dirty="0"/>
          </a:p>
          <a:p>
            <a:endParaRPr lang="en-SE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B4CB3A-7E4E-5947-1FA8-C46F999EF90C}"/>
              </a:ext>
            </a:extLst>
          </p:cNvPr>
          <p:cNvSpPr txBox="1"/>
          <p:nvPr/>
        </p:nvSpPr>
        <p:spPr>
          <a:xfrm>
            <a:off x="935756" y="879986"/>
            <a:ext cx="7536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sz="2400" dirty="0">
                <a:solidFill>
                  <a:srgbClr val="0070C0"/>
                </a:solidFill>
              </a:rPr>
              <a:t>New smart surveillance and citizen science, new opportunities to prepardness and early warnings</a:t>
            </a:r>
          </a:p>
        </p:txBody>
      </p:sp>
    </p:spTree>
    <p:extLst>
      <p:ext uri="{BB962C8B-B14F-4D97-AF65-F5344CB8AC3E}">
        <p14:creationId xmlns:p14="http://schemas.microsoft.com/office/powerpoint/2010/main" val="1551548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itel 7">
            <a:extLst>
              <a:ext uri="{FF2B5EF4-FFF2-40B4-BE49-F238E27FC236}">
                <a16:creationId xmlns:a16="http://schemas.microsoft.com/office/drawing/2014/main" id="{B576CF2E-A2A7-278C-47BC-ECE9735E363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806139"/>
            <a:ext cx="5292804" cy="277000"/>
          </a:xfrm>
        </p:spPr>
        <p:txBody>
          <a:bodyPr>
            <a:noAutofit/>
          </a:bodyPr>
          <a:lstStyle/>
          <a:p>
            <a:r>
              <a:rPr lang="de-DE" altLang="de-DE" sz="2000" b="0" dirty="0" err="1">
                <a:solidFill>
                  <a:srgbClr val="0070C0"/>
                </a:solidFill>
              </a:rPr>
              <a:t>Prevention</a:t>
            </a:r>
            <a:r>
              <a:rPr lang="de-DE" altLang="de-DE" sz="2000" b="0" dirty="0">
                <a:solidFill>
                  <a:srgbClr val="0070C0"/>
                </a:solidFill>
              </a:rPr>
              <a:t> Vs. </a:t>
            </a:r>
            <a:r>
              <a:rPr lang="de-DE" altLang="de-DE" sz="2000" b="0" dirty="0" err="1">
                <a:solidFill>
                  <a:srgbClr val="0070C0"/>
                </a:solidFill>
              </a:rPr>
              <a:t>adaptation</a:t>
            </a:r>
            <a:endParaRPr lang="de-DE" altLang="de-DE" sz="2000" b="0" dirty="0">
              <a:solidFill>
                <a:srgbClr val="0070C0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91EA6A6-E23D-08F1-3AA7-9A3EE429A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158" y="1353627"/>
            <a:ext cx="3099223" cy="479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64F16C-E7F4-7A70-67A7-002F6C47D34C}"/>
              </a:ext>
            </a:extLst>
          </p:cNvPr>
          <p:cNvSpPr txBox="1"/>
          <p:nvPr/>
        </p:nvSpPr>
        <p:spPr>
          <a:xfrm>
            <a:off x="1914903" y="3783358"/>
            <a:ext cx="3137010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sz="1350" dirty="0"/>
              <a:t>Primary prevention: prevent spillover, outbreaks and pandemics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SE" sz="1350" dirty="0"/>
              <a:t>Upstream – big reward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SE" sz="1350" dirty="0"/>
              <a:t>Little health burdens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SE" sz="1350" dirty="0"/>
              <a:t>Distal to disease, ie the intervention to disease relationship is more difficult to quantify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0B46826-5BC7-357C-BA31-C3F29C80110A}"/>
              </a:ext>
            </a:extLst>
          </p:cNvPr>
          <p:cNvSpPr txBox="1"/>
          <p:nvPr/>
        </p:nvSpPr>
        <p:spPr>
          <a:xfrm>
            <a:off x="1914900" y="1810868"/>
            <a:ext cx="313701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sz="1350" dirty="0"/>
              <a:t>Secondary prevention: prevent spread and disease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350" dirty="0"/>
              <a:t>Difficult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SE" sz="1350" dirty="0"/>
              <a:t>Impacts on society from interventions, like NPI´s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SE" sz="1350" dirty="0"/>
              <a:t>Residual health burdens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60FC38C-6DA4-FA8E-FBD8-6B39F467B392}"/>
              </a:ext>
            </a:extLst>
          </p:cNvPr>
          <p:cNvCxnSpPr>
            <a:cxnSpLocks/>
          </p:cNvCxnSpPr>
          <p:nvPr/>
        </p:nvCxnSpPr>
        <p:spPr>
          <a:xfrm>
            <a:off x="5365497" y="1511719"/>
            <a:ext cx="0" cy="1754351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445AE713-1F49-152E-3B14-98BD23C6434F}"/>
              </a:ext>
            </a:extLst>
          </p:cNvPr>
          <p:cNvCxnSpPr>
            <a:cxnSpLocks/>
          </p:cNvCxnSpPr>
          <p:nvPr/>
        </p:nvCxnSpPr>
        <p:spPr>
          <a:xfrm>
            <a:off x="5365496" y="3516875"/>
            <a:ext cx="0" cy="2635403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5BCE599-CB11-9562-3693-6B1CDF791F8E}"/>
              </a:ext>
            </a:extLst>
          </p:cNvPr>
          <p:cNvSpPr txBox="1"/>
          <p:nvPr/>
        </p:nvSpPr>
        <p:spPr>
          <a:xfrm rot="16200000">
            <a:off x="171376" y="3366834"/>
            <a:ext cx="227979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1350" b="1" dirty="0"/>
              <a:t>Pandemic  prepardness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B289395F-C9DA-6B6A-7D68-4F84A0F56F7F}"/>
              </a:ext>
            </a:extLst>
          </p:cNvPr>
          <p:cNvCxnSpPr>
            <a:cxnSpLocks/>
          </p:cNvCxnSpPr>
          <p:nvPr/>
        </p:nvCxnSpPr>
        <p:spPr>
          <a:xfrm>
            <a:off x="1601317" y="1493670"/>
            <a:ext cx="0" cy="4640559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A5AC5FBC-4D7A-80F2-832D-372CBD9200C5}"/>
              </a:ext>
            </a:extLst>
          </p:cNvPr>
          <p:cNvSpPr txBox="1"/>
          <p:nvPr/>
        </p:nvSpPr>
        <p:spPr>
          <a:xfrm rot="16200000">
            <a:off x="-1187415" y="3498270"/>
            <a:ext cx="371287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1350" b="1" dirty="0"/>
              <a:t>Climate change mitigation &amp; adaptation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8AA2A472-110D-7DEF-40D1-C3FB84BE695A}"/>
              </a:ext>
            </a:extLst>
          </p:cNvPr>
          <p:cNvCxnSpPr>
            <a:cxnSpLocks/>
          </p:cNvCxnSpPr>
          <p:nvPr/>
        </p:nvCxnSpPr>
        <p:spPr>
          <a:xfrm>
            <a:off x="990199" y="1511719"/>
            <a:ext cx="0" cy="4622511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351FA19-DF47-D447-1430-2E6EE1928357}"/>
              </a:ext>
            </a:extLst>
          </p:cNvPr>
          <p:cNvCxnSpPr>
            <a:cxnSpLocks/>
          </p:cNvCxnSpPr>
          <p:nvPr/>
        </p:nvCxnSpPr>
        <p:spPr>
          <a:xfrm flipV="1">
            <a:off x="1601317" y="3382444"/>
            <a:ext cx="7273064" cy="18057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483AE5F3-673A-AB70-9782-4E03EDCB4FCA}"/>
              </a:ext>
            </a:extLst>
          </p:cNvPr>
          <p:cNvSpPr/>
          <p:nvPr/>
        </p:nvSpPr>
        <p:spPr>
          <a:xfrm>
            <a:off x="5203124" y="6356493"/>
            <a:ext cx="4033476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" dirty="0"/>
              <a:t>Morse SS,. Prediction and prevention of the next pandemic zoonosis. The Lancet. 2012 Dec 1;380(9857):1956-65.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897959-A5E0-9FFA-11F7-BFDEADF20D9F}"/>
              </a:ext>
            </a:extLst>
          </p:cNvPr>
          <p:cNvSpPr/>
          <p:nvPr/>
        </p:nvSpPr>
        <p:spPr>
          <a:xfrm>
            <a:off x="3599726" y="5828178"/>
            <a:ext cx="1689904" cy="652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B5F05C2F-7B46-3D0C-5615-BDE868C3C8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9681" y="-13922"/>
            <a:ext cx="712463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sv-SE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Climate Change and Pandemics,</a:t>
            </a:r>
            <a:r>
              <a:rPr lang="en-US" altLang="sv-SE" sz="1100" dirty="0"/>
              <a:t> </a:t>
            </a:r>
            <a:r>
              <a:rPr kumimoji="0" lang="en-US" altLang="sv-SE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Heidelberg</a:t>
            </a:r>
            <a:r>
              <a:rPr lang="en-US" altLang="sv-SE" sz="1100" dirty="0"/>
              <a:t>, </a:t>
            </a:r>
            <a:r>
              <a:rPr kumimoji="0" lang="en-US" altLang="sv-SE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June 23-25, 2022</a:t>
            </a:r>
            <a:endParaRPr kumimoji="0" lang="en-US" altLang="sv-SE" sz="3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8312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extplatzhalter 7">
            <a:extLst>
              <a:ext uri="{FF2B5EF4-FFF2-40B4-BE49-F238E27FC236}">
                <a16:creationId xmlns:a16="http://schemas.microsoft.com/office/drawing/2014/main" id="{18569526-D198-D4B4-3755-DF9A447DF409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349832" y="3155727"/>
            <a:ext cx="8444336" cy="278986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de-DE" altLang="de-DE" sz="1600" dirty="0"/>
              <a:t>Part </a:t>
            </a:r>
            <a:r>
              <a:rPr lang="de-DE" altLang="de-DE" sz="1600" dirty="0" err="1"/>
              <a:t>of</a:t>
            </a:r>
            <a:r>
              <a:rPr lang="de-DE" altLang="de-DE" sz="1600" dirty="0"/>
              <a:t> </a:t>
            </a:r>
            <a:r>
              <a:rPr lang="de-DE" altLang="de-DE" sz="1600" dirty="0" err="1"/>
              <a:t>the</a:t>
            </a:r>
            <a:r>
              <a:rPr lang="de-DE" altLang="de-DE" sz="1600" dirty="0"/>
              <a:t> Lancet Countdown Europe on </a:t>
            </a:r>
            <a:r>
              <a:rPr lang="de-DE" altLang="de-DE" sz="1600" dirty="0" err="1"/>
              <a:t>climate</a:t>
            </a:r>
            <a:r>
              <a:rPr lang="de-DE" altLang="de-DE" sz="1600" dirty="0"/>
              <a:t> </a:t>
            </a:r>
            <a:r>
              <a:rPr lang="de-DE" altLang="de-DE" sz="1600" dirty="0" err="1"/>
              <a:t>change</a:t>
            </a:r>
            <a:r>
              <a:rPr lang="de-DE" altLang="de-DE" sz="1600" dirty="0"/>
              <a:t> and </a:t>
            </a:r>
            <a:r>
              <a:rPr lang="de-DE" altLang="de-DE" sz="1600" dirty="0" err="1"/>
              <a:t>health</a:t>
            </a:r>
            <a:endParaRPr lang="de-DE" altLang="de-DE" sz="1600" dirty="0"/>
          </a:p>
          <a:p>
            <a:pPr>
              <a:spcBef>
                <a:spcPts val="0"/>
              </a:spcBef>
            </a:pPr>
            <a:r>
              <a:rPr lang="de-DE" altLang="de-DE" sz="1600" dirty="0"/>
              <a:t>19 </a:t>
            </a:r>
            <a:r>
              <a:rPr lang="de-DE" altLang="de-DE" sz="1600" dirty="0" err="1"/>
              <a:t>partners</a:t>
            </a:r>
            <a:endParaRPr lang="de-DE" altLang="de-DE" sz="1600" dirty="0"/>
          </a:p>
          <a:p>
            <a:pPr>
              <a:spcBef>
                <a:spcPts val="0"/>
              </a:spcBef>
            </a:pPr>
            <a:r>
              <a:rPr lang="de-DE" altLang="de-DE" sz="1600" dirty="0" err="1"/>
              <a:t>Role</a:t>
            </a:r>
            <a:r>
              <a:rPr lang="de-DE" altLang="de-DE" sz="1600" dirty="0"/>
              <a:t>: PI </a:t>
            </a:r>
          </a:p>
          <a:p>
            <a:pPr>
              <a:spcBef>
                <a:spcPts val="0"/>
              </a:spcBef>
            </a:pPr>
            <a:r>
              <a:rPr lang="de-DE" altLang="de-DE" sz="1600" dirty="0"/>
              <a:t>Focus on </a:t>
            </a:r>
            <a:r>
              <a:rPr lang="de-DE" altLang="de-DE" sz="1600" dirty="0" err="1"/>
              <a:t>OneHealth</a:t>
            </a:r>
            <a:r>
              <a:rPr lang="de-DE" altLang="de-DE" sz="1600" dirty="0"/>
              <a:t> and Climate Change</a:t>
            </a:r>
          </a:p>
          <a:p>
            <a:pPr marL="0" indent="0">
              <a:spcBef>
                <a:spcPts val="0"/>
              </a:spcBef>
              <a:buNone/>
            </a:pPr>
            <a:endParaRPr lang="de-DE" altLang="de-DE" sz="1600" dirty="0"/>
          </a:p>
          <a:p>
            <a:pPr marL="0" indent="0">
              <a:spcBef>
                <a:spcPts val="0"/>
              </a:spcBef>
              <a:buNone/>
            </a:pPr>
            <a:r>
              <a:rPr lang="de-DE" altLang="de-DE" sz="1600" dirty="0" err="1"/>
              <a:t>Activities</a:t>
            </a:r>
            <a:r>
              <a:rPr lang="de-DE" altLang="de-DE" sz="1600" dirty="0"/>
              <a:t>:</a:t>
            </a:r>
          </a:p>
          <a:p>
            <a:pPr>
              <a:spcBef>
                <a:spcPts val="0"/>
              </a:spcBef>
            </a:pPr>
            <a:r>
              <a:rPr lang="de-DE" altLang="de-DE" sz="1600" dirty="0" err="1"/>
              <a:t>Indicators</a:t>
            </a:r>
            <a:r>
              <a:rPr lang="de-DE" altLang="de-DE" sz="1600" dirty="0"/>
              <a:t> </a:t>
            </a:r>
            <a:r>
              <a:rPr lang="de-DE" altLang="de-DE" sz="1600" dirty="0" err="1"/>
              <a:t>development</a:t>
            </a:r>
            <a:r>
              <a:rPr lang="de-DE" altLang="de-DE" sz="1600" dirty="0"/>
              <a:t> and </a:t>
            </a:r>
            <a:r>
              <a:rPr lang="de-DE" altLang="de-DE" sz="1600" b="1" dirty="0"/>
              <a:t>Early </a:t>
            </a:r>
            <a:r>
              <a:rPr lang="de-DE" altLang="de-DE" sz="1600" b="1" dirty="0" err="1"/>
              <a:t>Warnings</a:t>
            </a:r>
            <a:endParaRPr lang="de-DE" altLang="de-DE" sz="1600" b="1" dirty="0"/>
          </a:p>
          <a:p>
            <a:pPr>
              <a:spcBef>
                <a:spcPts val="0"/>
              </a:spcBef>
            </a:pPr>
            <a:r>
              <a:rPr lang="de-DE" altLang="de-DE" sz="1600" dirty="0"/>
              <a:t>Evaluation </a:t>
            </a:r>
            <a:r>
              <a:rPr lang="de-DE" altLang="de-DE" sz="1600" dirty="0" err="1"/>
              <a:t>of</a:t>
            </a:r>
            <a:r>
              <a:rPr lang="de-DE" altLang="de-DE" sz="1600" dirty="0"/>
              <a:t> </a:t>
            </a:r>
            <a:r>
              <a:rPr lang="de-DE" altLang="de-DE" sz="1600" dirty="0" err="1"/>
              <a:t>green</a:t>
            </a:r>
            <a:r>
              <a:rPr lang="de-DE" altLang="de-DE" sz="1600" dirty="0"/>
              <a:t> and </a:t>
            </a:r>
            <a:r>
              <a:rPr lang="de-DE" altLang="de-DE" sz="1600" dirty="0" err="1"/>
              <a:t>blue</a:t>
            </a:r>
            <a:r>
              <a:rPr lang="de-DE" altLang="de-DE" sz="1600" dirty="0"/>
              <a:t> </a:t>
            </a:r>
            <a:r>
              <a:rPr lang="de-DE" altLang="de-DE" sz="1600" dirty="0" err="1"/>
              <a:t>transitions</a:t>
            </a:r>
            <a:endParaRPr lang="de-DE" altLang="de-DE" sz="1600" dirty="0"/>
          </a:p>
          <a:p>
            <a:pPr>
              <a:spcBef>
                <a:spcPts val="0"/>
              </a:spcBef>
            </a:pPr>
            <a:r>
              <a:rPr lang="de-DE" altLang="de-DE" sz="1600" dirty="0"/>
              <a:t>Computer </a:t>
            </a:r>
            <a:r>
              <a:rPr lang="de-DE" altLang="de-DE" sz="1600" dirty="0" err="1"/>
              <a:t>vision</a:t>
            </a:r>
            <a:r>
              <a:rPr lang="de-DE" altLang="de-DE" sz="1600" dirty="0"/>
              <a:t> </a:t>
            </a:r>
            <a:r>
              <a:rPr lang="de-DE" altLang="de-DE" sz="1600" dirty="0" err="1"/>
              <a:t>applied</a:t>
            </a:r>
            <a:r>
              <a:rPr lang="de-DE" altLang="de-DE" sz="1600" dirty="0"/>
              <a:t> </a:t>
            </a:r>
            <a:r>
              <a:rPr lang="de-DE" altLang="de-DE" sz="1600" dirty="0" err="1"/>
              <a:t>to</a:t>
            </a:r>
            <a:r>
              <a:rPr lang="de-DE" altLang="de-DE" sz="1600" dirty="0"/>
              <a:t> </a:t>
            </a:r>
            <a:r>
              <a:rPr lang="de-DE" altLang="de-DE" sz="1600" dirty="0" err="1"/>
              <a:t>insect</a:t>
            </a:r>
            <a:r>
              <a:rPr lang="de-DE" altLang="de-DE" sz="1600" dirty="0"/>
              <a:t> </a:t>
            </a:r>
            <a:r>
              <a:rPr lang="de-DE" altLang="de-DE" sz="1600" dirty="0" err="1"/>
              <a:t>data</a:t>
            </a:r>
            <a:r>
              <a:rPr lang="de-DE" altLang="de-DE" sz="1600" dirty="0"/>
              <a:t> </a:t>
            </a:r>
            <a:r>
              <a:rPr lang="de-DE" altLang="de-DE" sz="1600" dirty="0" err="1"/>
              <a:t>from</a:t>
            </a:r>
            <a:r>
              <a:rPr lang="de-DE" altLang="de-DE" sz="1600" dirty="0"/>
              <a:t> </a:t>
            </a:r>
            <a:r>
              <a:rPr lang="de-DE" altLang="de-DE" sz="1600" dirty="0" err="1"/>
              <a:t>citizen</a:t>
            </a:r>
            <a:r>
              <a:rPr lang="de-DE" altLang="de-DE" sz="1600" dirty="0"/>
              <a:t> </a:t>
            </a:r>
            <a:r>
              <a:rPr lang="de-DE" altLang="de-DE" sz="1600" dirty="0" err="1"/>
              <a:t>science</a:t>
            </a:r>
            <a:endParaRPr lang="de-DE" altLang="de-DE" sz="1600" dirty="0"/>
          </a:p>
          <a:p>
            <a:pPr>
              <a:spcBef>
                <a:spcPts val="0"/>
              </a:spcBef>
            </a:pPr>
            <a:r>
              <a:rPr lang="de-DE" altLang="de-DE" sz="1600" dirty="0"/>
              <a:t>Streaming </a:t>
            </a:r>
            <a:r>
              <a:rPr lang="de-DE" altLang="de-DE" sz="1600" dirty="0" err="1"/>
              <a:t>data</a:t>
            </a:r>
            <a:r>
              <a:rPr lang="de-DE" altLang="de-DE" sz="1600" dirty="0"/>
              <a:t> </a:t>
            </a:r>
            <a:r>
              <a:rPr lang="de-DE" altLang="de-DE" sz="1600" dirty="0" err="1"/>
              <a:t>into</a:t>
            </a:r>
            <a:r>
              <a:rPr lang="de-DE" altLang="de-DE" sz="1600" dirty="0"/>
              <a:t> </a:t>
            </a:r>
            <a:r>
              <a:rPr lang="de-DE" altLang="de-DE" sz="1600" dirty="0" err="1"/>
              <a:t>computing</a:t>
            </a:r>
            <a:r>
              <a:rPr lang="de-DE" altLang="de-DE" sz="1600" dirty="0"/>
              <a:t> </a:t>
            </a:r>
            <a:r>
              <a:rPr lang="de-DE" altLang="de-DE" sz="1600" dirty="0" err="1"/>
              <a:t>tools</a:t>
            </a:r>
            <a:r>
              <a:rPr lang="de-DE" altLang="de-DE" sz="1600" dirty="0"/>
              <a:t> </a:t>
            </a:r>
            <a:r>
              <a:rPr lang="de-DE" altLang="de-DE" sz="1600" dirty="0" err="1"/>
              <a:t>for</a:t>
            </a:r>
            <a:r>
              <a:rPr lang="de-DE" altLang="de-DE" sz="1600" dirty="0"/>
              <a:t> </a:t>
            </a:r>
            <a:r>
              <a:rPr lang="de-DE" altLang="de-DE" sz="1600" dirty="0" err="1"/>
              <a:t>analysis</a:t>
            </a:r>
            <a:r>
              <a:rPr lang="de-DE" altLang="de-DE" sz="1600" dirty="0"/>
              <a:t>, </a:t>
            </a:r>
            <a:r>
              <a:rPr lang="de-DE" altLang="de-DE" sz="1600" dirty="0" err="1"/>
              <a:t>surveillance</a:t>
            </a:r>
            <a:r>
              <a:rPr lang="de-DE" altLang="de-DE" sz="1600" dirty="0"/>
              <a:t> and </a:t>
            </a:r>
            <a:r>
              <a:rPr lang="de-DE" altLang="de-DE" sz="1600" dirty="0" err="1"/>
              <a:t>pandemic</a:t>
            </a:r>
            <a:r>
              <a:rPr lang="de-DE" altLang="de-DE" sz="1600" dirty="0"/>
              <a:t> </a:t>
            </a:r>
            <a:r>
              <a:rPr lang="de-DE" altLang="de-DE" sz="1600" dirty="0" err="1"/>
              <a:t>prepardness</a:t>
            </a:r>
            <a:endParaRPr lang="de-DE" altLang="de-DE" sz="1600" dirty="0"/>
          </a:p>
          <a:p>
            <a:pPr>
              <a:spcBef>
                <a:spcPts val="0"/>
              </a:spcBef>
            </a:pPr>
            <a:r>
              <a:rPr lang="de-DE" altLang="de-DE" sz="1600" dirty="0"/>
              <a:t>Climate </a:t>
            </a:r>
            <a:r>
              <a:rPr lang="de-DE" altLang="de-DE" sz="1600" dirty="0" err="1"/>
              <a:t>projections</a:t>
            </a:r>
            <a:r>
              <a:rPr lang="de-DE" altLang="de-DE" sz="1600" dirty="0"/>
              <a:t> </a:t>
            </a:r>
            <a:r>
              <a:rPr lang="de-DE" altLang="de-DE" sz="1600" dirty="0" err="1"/>
              <a:t>for</a:t>
            </a:r>
            <a:r>
              <a:rPr lang="de-DE" altLang="de-DE" sz="1600" dirty="0"/>
              <a:t> </a:t>
            </a:r>
            <a:r>
              <a:rPr lang="de-DE" altLang="de-DE" sz="1600" b="1" dirty="0" err="1"/>
              <a:t>prepardness</a:t>
            </a:r>
            <a:r>
              <a:rPr lang="de-DE" altLang="de-DE" sz="1600" b="1" dirty="0"/>
              <a:t> and </a:t>
            </a:r>
            <a:r>
              <a:rPr lang="de-DE" altLang="de-DE" sz="1600" b="1" dirty="0" err="1"/>
              <a:t>prevention</a:t>
            </a:r>
            <a:endParaRPr lang="de-DE" altLang="de-DE" sz="16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074F3E-5CFF-10A1-1650-CBCBB4D1A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85" y="273282"/>
            <a:ext cx="4471352" cy="223567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0953A0E-F073-7279-E3CB-7A4EC02710AA}"/>
              </a:ext>
            </a:extLst>
          </p:cNvPr>
          <p:cNvSpPr/>
          <p:nvPr/>
        </p:nvSpPr>
        <p:spPr>
          <a:xfrm>
            <a:off x="3727048" y="5816603"/>
            <a:ext cx="1689904" cy="652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5738520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AE1E1E-165C-1EA8-D9A8-5D7A1AC487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7025" y="975696"/>
            <a:ext cx="3998741" cy="504106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50EEFD3-48E2-E95F-CCE5-9EF64A7A8126}"/>
              </a:ext>
            </a:extLst>
          </p:cNvPr>
          <p:cNvSpPr/>
          <p:nvPr/>
        </p:nvSpPr>
        <p:spPr>
          <a:xfrm>
            <a:off x="184190" y="614582"/>
            <a:ext cx="4497572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GB" sz="2000" dirty="0">
                <a:latin typeface="Times New Roman" panose="02020603050405020304" pitchFamily="18" charset="0"/>
              </a:rPr>
            </a:br>
            <a:r>
              <a:rPr lang="en-GB" sz="2000" b="1" dirty="0">
                <a:latin typeface="Times New Roman" panose="02020603050405020304" pitchFamily="18" charset="0"/>
              </a:rPr>
              <a:t>BEPREP: </a:t>
            </a:r>
            <a:r>
              <a:rPr lang="en-GB" sz="2000" dirty="0">
                <a:latin typeface="Times New Roman" panose="02020603050405020304" pitchFamily="18" charset="0"/>
              </a:rPr>
              <a:t>Identification of best practices for biodiversity recovery and public health interventions to prevent future epidemics and pandemics </a:t>
            </a:r>
          </a:p>
          <a:p>
            <a:pPr algn="ctr"/>
            <a:endParaRPr lang="en-GB" dirty="0">
              <a:latin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A61739-10CB-EE70-B877-A6A19AD313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93" y="4117626"/>
            <a:ext cx="4893932" cy="1899138"/>
          </a:xfrm>
          <a:prstGeom prst="rect">
            <a:avLst/>
          </a:prstGeom>
        </p:spPr>
      </p:pic>
      <p:sp>
        <p:nvSpPr>
          <p:cNvPr id="6" name="Textplatzhalter 7">
            <a:extLst>
              <a:ext uri="{FF2B5EF4-FFF2-40B4-BE49-F238E27FC236}">
                <a16:creationId xmlns:a16="http://schemas.microsoft.com/office/drawing/2014/main" id="{E35960A4-05E0-33C2-0898-F5E42CAFCCD9}"/>
              </a:ext>
            </a:extLst>
          </p:cNvPr>
          <p:cNvSpPr txBox="1">
            <a:spLocks/>
          </p:cNvSpPr>
          <p:nvPr/>
        </p:nvSpPr>
        <p:spPr>
          <a:xfrm>
            <a:off x="321273" y="2645907"/>
            <a:ext cx="4497572" cy="278986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de-DE" altLang="de-DE" sz="1600" dirty="0"/>
              <a:t>14 </a:t>
            </a:r>
            <a:r>
              <a:rPr lang="de-DE" altLang="de-DE" sz="1600" dirty="0" err="1"/>
              <a:t>partners</a:t>
            </a:r>
            <a:endParaRPr lang="de-DE" altLang="de-DE" sz="1600" dirty="0"/>
          </a:p>
          <a:p>
            <a:pPr>
              <a:spcBef>
                <a:spcPts val="0"/>
              </a:spcBef>
            </a:pPr>
            <a:r>
              <a:rPr lang="de-DE" altLang="de-DE" sz="1600" dirty="0" err="1"/>
              <a:t>Role</a:t>
            </a:r>
            <a:r>
              <a:rPr lang="de-DE" altLang="de-DE" sz="1600" dirty="0"/>
              <a:t>: WP </a:t>
            </a:r>
            <a:r>
              <a:rPr lang="de-DE" altLang="de-DE" sz="1600" dirty="0" err="1"/>
              <a:t>lead</a:t>
            </a:r>
            <a:endParaRPr lang="de-DE" altLang="de-DE" sz="1600" dirty="0"/>
          </a:p>
          <a:p>
            <a:pPr>
              <a:spcBef>
                <a:spcPts val="0"/>
              </a:spcBef>
            </a:pPr>
            <a:r>
              <a:rPr lang="de-DE" altLang="de-DE" sz="1600" dirty="0"/>
              <a:t>Focus on </a:t>
            </a:r>
            <a:r>
              <a:rPr lang="de-DE" altLang="de-DE" sz="1600" dirty="0" err="1"/>
              <a:t>OneHealth</a:t>
            </a:r>
            <a:r>
              <a:rPr lang="de-DE" altLang="de-DE" sz="1600" dirty="0"/>
              <a:t> and </a:t>
            </a:r>
            <a:r>
              <a:rPr lang="de-DE" altLang="de-DE" sz="1600" dirty="0" err="1"/>
              <a:t>Biodiversity</a:t>
            </a:r>
            <a:r>
              <a:rPr lang="de-DE" altLang="de-DE" sz="1600" dirty="0"/>
              <a:t> and </a:t>
            </a:r>
            <a:r>
              <a:rPr lang="de-DE" altLang="de-DE" sz="1600" dirty="0" err="1"/>
              <a:t>the</a:t>
            </a:r>
            <a:r>
              <a:rPr lang="de-DE" altLang="de-DE" sz="1600" dirty="0"/>
              <a:t> </a:t>
            </a:r>
            <a:r>
              <a:rPr lang="de-DE" altLang="de-DE" sz="1600" dirty="0" err="1"/>
              <a:t>prediction</a:t>
            </a:r>
            <a:r>
              <a:rPr lang="de-DE" altLang="de-DE" sz="1600" dirty="0"/>
              <a:t> </a:t>
            </a:r>
            <a:r>
              <a:rPr lang="de-DE" altLang="de-DE" sz="1600" dirty="0" err="1"/>
              <a:t>of</a:t>
            </a:r>
            <a:r>
              <a:rPr lang="de-DE" altLang="de-DE" sz="1600" dirty="0"/>
              <a:t> </a:t>
            </a:r>
            <a:r>
              <a:rPr lang="de-DE" altLang="de-DE" sz="1600" b="1" dirty="0" err="1"/>
              <a:t>spillover</a:t>
            </a:r>
            <a:r>
              <a:rPr lang="de-DE" altLang="de-DE" sz="1600" dirty="0"/>
              <a:t> </a:t>
            </a:r>
            <a:r>
              <a:rPr lang="de-DE" altLang="de-DE" sz="1600" dirty="0" err="1"/>
              <a:t>risk</a:t>
            </a:r>
            <a:endParaRPr lang="de-DE" altLang="de-DE" sz="1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29B22F-87E7-2739-8BA7-2D97488155EB}"/>
              </a:ext>
            </a:extLst>
          </p:cNvPr>
          <p:cNvSpPr/>
          <p:nvPr/>
        </p:nvSpPr>
        <p:spPr>
          <a:xfrm>
            <a:off x="3727048" y="5980860"/>
            <a:ext cx="1689904" cy="652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3012902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Platshållare för innehåll 5">
            <a:extLst>
              <a:ext uri="{FF2B5EF4-FFF2-40B4-BE49-F238E27FC236}">
                <a16:creationId xmlns:a16="http://schemas.microsoft.com/office/drawing/2014/main" id="{ECB7747E-E200-1F44-8CC7-90EABA2D832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77887" y="2837173"/>
            <a:ext cx="5029199" cy="1004888"/>
          </a:xfrm>
        </p:spPr>
        <p:txBody>
          <a:bodyPr>
            <a:noAutofit/>
          </a:bodyPr>
          <a:lstStyle/>
          <a:p>
            <a:pPr marL="0" indent="0" algn="ctr">
              <a:buFontTx/>
              <a:buNone/>
            </a:pPr>
            <a:r>
              <a:rPr lang="en-GB" altLang="sv-SE" sz="28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Thank You</a:t>
            </a:r>
          </a:p>
          <a:p>
            <a:pPr marL="0" indent="0" algn="ctr">
              <a:buFontTx/>
              <a:buNone/>
            </a:pPr>
            <a:r>
              <a:rPr lang="en-GB" altLang="sv-SE" dirty="0" err="1">
                <a:solidFill>
                  <a:srgbClr val="0070C0"/>
                </a:solidFill>
                <a:ea typeface="ＭＳ Ｐゴシック" panose="020B0600070205080204" pitchFamily="34" charset="-128"/>
              </a:rPr>
              <a:t>joacim.rocklov@umu.se</a:t>
            </a:r>
            <a:endParaRPr lang="en-GB" altLang="sv-SE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  <a:p>
            <a:pPr marL="0" indent="0">
              <a:buFontTx/>
              <a:buNone/>
            </a:pPr>
            <a:endParaRPr lang="en-GB" altLang="sv-SE" sz="2800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75FC245-2608-2125-D491-7543C57A999C}"/>
              </a:ext>
            </a:extLst>
          </p:cNvPr>
          <p:cNvSpPr/>
          <p:nvPr/>
        </p:nvSpPr>
        <p:spPr>
          <a:xfrm>
            <a:off x="3727048" y="5816603"/>
            <a:ext cx="1689904" cy="652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6602135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4">
            <a:extLst>
              <a:ext uri="{FF2B5EF4-FFF2-40B4-BE49-F238E27FC236}">
                <a16:creationId xmlns:a16="http://schemas.microsoft.com/office/drawing/2014/main" id="{E6A5BC45-9834-9349-8E6F-C4CF070E425C}"/>
              </a:ext>
            </a:extLst>
          </p:cNvPr>
          <p:cNvSpPr txBox="1">
            <a:spLocks noChangeArrowheads="1"/>
          </p:cNvSpPr>
          <p:nvPr/>
        </p:nvSpPr>
        <p:spPr>
          <a:xfrm>
            <a:off x="531316" y="558212"/>
            <a:ext cx="7829550" cy="963613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sv-SE" b="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The case of Vibrio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040FC2-A6BA-9BB7-A667-75FB9D56D984}"/>
              </a:ext>
            </a:extLst>
          </p:cNvPr>
          <p:cNvSpPr/>
          <p:nvPr/>
        </p:nvSpPr>
        <p:spPr>
          <a:xfrm>
            <a:off x="3727048" y="5816603"/>
            <a:ext cx="1689904" cy="652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7190943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4">
            <a:extLst>
              <a:ext uri="{FF2B5EF4-FFF2-40B4-BE49-F238E27FC236}">
                <a16:creationId xmlns:a16="http://schemas.microsoft.com/office/drawing/2014/main" id="{E6A5BC45-9834-9349-8E6F-C4CF070E425C}"/>
              </a:ext>
            </a:extLst>
          </p:cNvPr>
          <p:cNvSpPr txBox="1">
            <a:spLocks noChangeArrowheads="1"/>
          </p:cNvSpPr>
          <p:nvPr/>
        </p:nvSpPr>
        <p:spPr>
          <a:xfrm>
            <a:off x="531316" y="558212"/>
            <a:ext cx="7829550" cy="963613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sv-SE" b="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Vibrio INFECTIONS</a:t>
            </a: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CF84CE59-13DC-0C46-85BD-BD339EA5A8FC}"/>
              </a:ext>
            </a:extLst>
          </p:cNvPr>
          <p:cNvSpPr txBox="1"/>
          <p:nvPr/>
        </p:nvSpPr>
        <p:spPr>
          <a:xfrm>
            <a:off x="457044" y="1937717"/>
            <a:ext cx="8229912" cy="40780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Infections caused by Vibrio species constitute a major concern for public health worldwide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In industrialized nations, infections caused by non-toxigenic cholera or other </a:t>
            </a:r>
            <a:r>
              <a:rPr lang="en-CA" dirty="0" err="1"/>
              <a:t>vibrios</a:t>
            </a:r>
            <a:r>
              <a:rPr lang="en-CA" dirty="0"/>
              <a:t> species, such as </a:t>
            </a:r>
            <a:r>
              <a:rPr lang="en-CA" i="1" dirty="0"/>
              <a:t>Vibrio parahaemolyticus,</a:t>
            </a:r>
            <a:r>
              <a:rPr lang="en-CA" dirty="0"/>
              <a:t> </a:t>
            </a:r>
            <a:r>
              <a:rPr lang="en-CA" i="1" dirty="0"/>
              <a:t>Vibrio vulnificus or non-toxigenic Vibrio cholera </a:t>
            </a:r>
            <a:r>
              <a:rPr lang="en-CA" dirty="0"/>
              <a:t>are a larger concern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The global disease burden of </a:t>
            </a:r>
            <a:r>
              <a:rPr lang="en-CA" i="1" dirty="0"/>
              <a:t>Vibrio</a:t>
            </a:r>
            <a:r>
              <a:rPr lang="en-CA" dirty="0"/>
              <a:t> infections are unknown, but around </a:t>
            </a:r>
            <a:r>
              <a:rPr lang="en-US" dirty="0"/>
              <a:t>80,000 infections are estimated to occur in the US </a:t>
            </a:r>
            <a:r>
              <a:rPr lang="en-US" dirty="0" err="1"/>
              <a:t>annualy</a:t>
            </a:r>
            <a:r>
              <a:rPr lang="en-US" dirty="0"/>
              <a:t> (CDC).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The concentration of NCV in sea water is an important factor driving the human risk of infection from both direct water contact and foodborne routes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Shellfish often act as a link between the aquatic environment and human disease because many species get nutrients through filtering water and can accumulate and concentrate NCV bacteria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040FC2-A6BA-9BB7-A667-75FB9D56D984}"/>
              </a:ext>
            </a:extLst>
          </p:cNvPr>
          <p:cNvSpPr/>
          <p:nvPr/>
        </p:nvSpPr>
        <p:spPr>
          <a:xfrm>
            <a:off x="3727048" y="5816603"/>
            <a:ext cx="1689904" cy="652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0552897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4">
            <a:extLst>
              <a:ext uri="{FF2B5EF4-FFF2-40B4-BE49-F238E27FC236}">
                <a16:creationId xmlns:a16="http://schemas.microsoft.com/office/drawing/2014/main" id="{E6A5BC45-9834-9349-8E6F-C4CF070E425C}"/>
              </a:ext>
            </a:extLst>
          </p:cNvPr>
          <p:cNvSpPr txBox="1">
            <a:spLocks noChangeArrowheads="1"/>
          </p:cNvSpPr>
          <p:nvPr/>
        </p:nvSpPr>
        <p:spPr>
          <a:xfrm>
            <a:off x="337930" y="604664"/>
            <a:ext cx="7973240" cy="963613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sv-SE" b="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Vibrio Cholera Suitability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769E4561-B8A9-9A48-AF79-F93D76DC4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3114" y="2007705"/>
            <a:ext cx="6263974" cy="3481836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95C0FF22-FBEF-4847-B985-9D85C6565089}"/>
              </a:ext>
            </a:extLst>
          </p:cNvPr>
          <p:cNvSpPr txBox="1"/>
          <p:nvPr/>
        </p:nvSpPr>
        <p:spPr>
          <a:xfrm>
            <a:off x="5635487" y="5928969"/>
            <a:ext cx="17299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050" dirty="0"/>
              <a:t>From </a:t>
            </a:r>
            <a:r>
              <a:rPr lang="sv-SE" sz="1050" dirty="0" err="1"/>
              <a:t>Escobar</a:t>
            </a:r>
            <a:r>
              <a:rPr lang="sv-SE" sz="1050" dirty="0"/>
              <a:t> et al., 2015.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7DDB5B-B4BE-3A57-6F46-0295B89B830D}"/>
              </a:ext>
            </a:extLst>
          </p:cNvPr>
          <p:cNvSpPr/>
          <p:nvPr/>
        </p:nvSpPr>
        <p:spPr>
          <a:xfrm>
            <a:off x="3727048" y="5816603"/>
            <a:ext cx="1689904" cy="652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8795286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4">
            <a:extLst>
              <a:ext uri="{FF2B5EF4-FFF2-40B4-BE49-F238E27FC236}">
                <a16:creationId xmlns:a16="http://schemas.microsoft.com/office/drawing/2014/main" id="{E6A5BC45-9834-9349-8E6F-C4CF070E425C}"/>
              </a:ext>
            </a:extLst>
          </p:cNvPr>
          <p:cNvSpPr txBox="1">
            <a:spLocks noChangeArrowheads="1"/>
          </p:cNvSpPr>
          <p:nvPr/>
        </p:nvSpPr>
        <p:spPr>
          <a:xfrm>
            <a:off x="531316" y="558212"/>
            <a:ext cx="7829550" cy="963613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sv-SE" b="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Vibrio Bacteria Ecology</a:t>
            </a: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CF84CE59-13DC-0C46-85BD-BD339EA5A8FC}"/>
              </a:ext>
            </a:extLst>
          </p:cNvPr>
          <p:cNvSpPr txBox="1"/>
          <p:nvPr/>
        </p:nvSpPr>
        <p:spPr>
          <a:xfrm>
            <a:off x="531316" y="2122912"/>
            <a:ext cx="8229912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sv-SE" dirty="0"/>
          </a:p>
          <a:p>
            <a:pPr>
              <a:defRPr/>
            </a:pPr>
            <a:endParaRPr lang="en-US" sz="1600" dirty="0"/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E2504B68-1903-974E-AD74-A1AAB93A92F4}"/>
              </a:ext>
            </a:extLst>
          </p:cNvPr>
          <p:cNvSpPr txBox="1"/>
          <p:nvPr/>
        </p:nvSpPr>
        <p:spPr>
          <a:xfrm>
            <a:off x="531316" y="2033461"/>
            <a:ext cx="8229912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Scientific consensus on the existence of an association between Vibrio concentrations and water temperature and salinity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Once a temperature threshold of 14-17°C for growth is reached, a positive correlation between increasing sea surface temperature and Vibrio concentrations occurs. As such, NCV species are most abundant in the warmest periods of the year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Water salinity is probably the second most important determinant of vibrio growth in the aquatic environment after temperature, attributing 64% and 76% of the variation in </a:t>
            </a:r>
            <a:r>
              <a:rPr lang="en-CA" i="1" dirty="0"/>
              <a:t>Vibrio</a:t>
            </a:r>
            <a:r>
              <a:rPr lang="en-CA" dirty="0"/>
              <a:t> concentration in water and oysters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Optimum is reached in brackish waters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1B0A0F-6F53-E4CD-5219-C44D7AA7723C}"/>
              </a:ext>
            </a:extLst>
          </p:cNvPr>
          <p:cNvSpPr/>
          <p:nvPr/>
        </p:nvSpPr>
        <p:spPr>
          <a:xfrm>
            <a:off x="3727048" y="5816603"/>
            <a:ext cx="1689904" cy="652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805385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9">
            <a:extLst>
              <a:ext uri="{FF2B5EF4-FFF2-40B4-BE49-F238E27FC236}">
                <a16:creationId xmlns:a16="http://schemas.microsoft.com/office/drawing/2014/main" id="{4CACD7F9-1216-3E44-92E5-C25E436E00F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41" y="2196548"/>
            <a:ext cx="8383197" cy="2872407"/>
          </a:xfrm>
          <a:prstGeom prst="rect">
            <a:avLst/>
          </a:prstGeom>
        </p:spPr>
      </p:pic>
      <p:sp>
        <p:nvSpPr>
          <p:cNvPr id="9" name="Titre 4">
            <a:extLst>
              <a:ext uri="{FF2B5EF4-FFF2-40B4-BE49-F238E27FC236}">
                <a16:creationId xmlns:a16="http://schemas.microsoft.com/office/drawing/2014/main" id="{E6A5BC45-9834-9349-8E6F-C4CF070E425C}"/>
              </a:ext>
            </a:extLst>
          </p:cNvPr>
          <p:cNvSpPr txBox="1">
            <a:spLocks noChangeArrowheads="1"/>
          </p:cNvSpPr>
          <p:nvPr/>
        </p:nvSpPr>
        <p:spPr>
          <a:xfrm>
            <a:off x="659465" y="250099"/>
            <a:ext cx="7829550" cy="963613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sv-SE" b="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Trends in the suitability for pathogenic Vibrio outbreaks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3DD9A24A-A164-A245-814C-A812EC0CBAC3}"/>
              </a:ext>
            </a:extLst>
          </p:cNvPr>
          <p:cNvSpPr txBox="1"/>
          <p:nvPr/>
        </p:nvSpPr>
        <p:spPr>
          <a:xfrm>
            <a:off x="3531359" y="6458851"/>
            <a:ext cx="23952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i="1" dirty="0" err="1"/>
              <a:t>www.lancetcountdown.org</a:t>
            </a:r>
            <a:endParaRPr lang="sv-SE" sz="1400" i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CC19EA6-2B50-8E2A-10A5-10BAFA6EE17C}"/>
              </a:ext>
            </a:extLst>
          </p:cNvPr>
          <p:cNvSpPr/>
          <p:nvPr/>
        </p:nvSpPr>
        <p:spPr>
          <a:xfrm>
            <a:off x="3727048" y="5816603"/>
            <a:ext cx="1689904" cy="652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610415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4">
            <a:extLst>
              <a:ext uri="{FF2B5EF4-FFF2-40B4-BE49-F238E27FC236}">
                <a16:creationId xmlns:a16="http://schemas.microsoft.com/office/drawing/2014/main" id="{E6A5BC45-9834-9349-8E6F-C4CF070E425C}"/>
              </a:ext>
            </a:extLst>
          </p:cNvPr>
          <p:cNvSpPr txBox="1">
            <a:spLocks noChangeArrowheads="1"/>
          </p:cNvSpPr>
          <p:nvPr/>
        </p:nvSpPr>
        <p:spPr>
          <a:xfrm>
            <a:off x="531316" y="558212"/>
            <a:ext cx="7829550" cy="963613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sv-SE" b="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SST Vibrio Relative infection risk, Sweden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AB61C7C4-8717-D440-AF21-D9DB98DD20F2}"/>
              </a:ext>
            </a:extLst>
          </p:cNvPr>
          <p:cNvSpPr txBox="1"/>
          <p:nvPr/>
        </p:nvSpPr>
        <p:spPr>
          <a:xfrm>
            <a:off x="3355252" y="6429034"/>
            <a:ext cx="2486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i="1" dirty="0" err="1"/>
              <a:t>Semenza</a:t>
            </a:r>
            <a:r>
              <a:rPr lang="sv-SE" sz="1400" i="1" dirty="0"/>
              <a:t>, </a:t>
            </a:r>
            <a:r>
              <a:rPr lang="sv-SE" sz="1400" i="1" dirty="0" err="1"/>
              <a:t>Rocklöv</a:t>
            </a:r>
            <a:r>
              <a:rPr lang="sv-SE" sz="1400" i="1" dirty="0"/>
              <a:t> et al. EHP</a:t>
            </a: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CF84CE59-13DC-0C46-85BD-BD339EA5A8FC}"/>
              </a:ext>
            </a:extLst>
          </p:cNvPr>
          <p:cNvSpPr txBox="1"/>
          <p:nvPr/>
        </p:nvSpPr>
        <p:spPr>
          <a:xfrm>
            <a:off x="797695" y="4647296"/>
            <a:ext cx="3562833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Mean age of infection: 41 years</a:t>
            </a:r>
          </a:p>
          <a:p>
            <a:pPr marL="257175" indent="-257175">
              <a:spcAft>
                <a:spcPts val="600"/>
              </a:spcAft>
              <a:buFont typeface="Arial"/>
              <a:buChar char="•"/>
              <a:defRPr/>
            </a:pPr>
            <a:r>
              <a:rPr lang="en-US" sz="1600" dirty="0"/>
              <a:t>Male/female infection ratio: 2/1</a:t>
            </a:r>
          </a:p>
          <a:p>
            <a:pPr marL="257175" indent="-257175">
              <a:spcAft>
                <a:spcPts val="600"/>
              </a:spcAft>
              <a:buFont typeface="Arial"/>
              <a:buChar char="•"/>
              <a:defRPr/>
            </a:pPr>
            <a:r>
              <a:rPr lang="en-US" sz="1600" dirty="0"/>
              <a:t>Wound/blood infections: 50%</a:t>
            </a: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37A131C6-9528-D14E-8014-F24BB2FAB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392" y="1504475"/>
            <a:ext cx="3724474" cy="3149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032D8F80-8B49-E646-B418-209C1613F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861" y="1832466"/>
            <a:ext cx="3585729" cy="2344261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82997628-772C-5444-9688-E87E0DC3448C}"/>
              </a:ext>
            </a:extLst>
          </p:cNvPr>
          <p:cNvSpPr/>
          <p:nvPr/>
        </p:nvSpPr>
        <p:spPr>
          <a:xfrm>
            <a:off x="4762769" y="4657235"/>
            <a:ext cx="35383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buFont typeface="Arial"/>
              <a:buChar char="•"/>
              <a:defRPr/>
            </a:pPr>
            <a:r>
              <a:rPr lang="sv-SE" sz="1600" dirty="0"/>
              <a:t>RR=1.14  (95% CI: 1.02, 1.27) </a:t>
            </a:r>
            <a:r>
              <a:rPr lang="sv-SE" sz="1600" dirty="0" err="1"/>
              <a:t>with</a:t>
            </a:r>
            <a:r>
              <a:rPr lang="sv-SE" sz="1600" dirty="0"/>
              <a:t> 2 </a:t>
            </a:r>
            <a:r>
              <a:rPr lang="sv-SE" sz="1600" dirty="0" err="1"/>
              <a:t>weeks</a:t>
            </a:r>
            <a:r>
              <a:rPr lang="sv-SE" sz="1600" dirty="0"/>
              <a:t> lag </a:t>
            </a:r>
            <a:r>
              <a:rPr lang="sv-SE" sz="1600" dirty="0" err="1"/>
              <a:t>of</a:t>
            </a:r>
            <a:r>
              <a:rPr lang="sv-SE" sz="1600" dirty="0"/>
              <a:t> 1∘C </a:t>
            </a:r>
            <a:r>
              <a:rPr lang="sv-SE" sz="1600" dirty="0" err="1"/>
              <a:t>increase</a:t>
            </a:r>
            <a:r>
              <a:rPr lang="sv-SE" sz="1600" dirty="0"/>
              <a:t> </a:t>
            </a:r>
            <a:r>
              <a:rPr lang="sv-SE" sz="1600" dirty="0" err="1"/>
              <a:t>of</a:t>
            </a:r>
            <a:r>
              <a:rPr lang="sv-SE" sz="1600" dirty="0"/>
              <a:t> SST</a:t>
            </a:r>
          </a:p>
          <a:p>
            <a:pPr marL="257175" indent="-257175">
              <a:buFont typeface="Arial"/>
              <a:buChar char="•"/>
              <a:defRPr/>
            </a:pPr>
            <a:r>
              <a:rPr lang="sv-SE" sz="1600" dirty="0"/>
              <a:t>Population </a:t>
            </a:r>
            <a:r>
              <a:rPr lang="sv-SE" sz="1600" dirty="0" err="1"/>
              <a:t>behaviour</a:t>
            </a:r>
            <a:r>
              <a:rPr lang="sv-SE" sz="1600" dirty="0"/>
              <a:t>  and exposition is </a:t>
            </a:r>
            <a:r>
              <a:rPr lang="sv-SE" sz="1600" dirty="0" err="1"/>
              <a:t>unknown</a:t>
            </a:r>
            <a:endParaRPr lang="en-US" sz="16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25E0B24-7430-BAE5-F334-CD36483CF2C8}"/>
              </a:ext>
            </a:extLst>
          </p:cNvPr>
          <p:cNvSpPr/>
          <p:nvPr/>
        </p:nvSpPr>
        <p:spPr>
          <a:xfrm>
            <a:off x="3727048" y="5816603"/>
            <a:ext cx="1689904" cy="652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7063116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Number Placeholder 4">
            <a:extLst>
              <a:ext uri="{FF2B5EF4-FFF2-40B4-BE49-F238E27FC236}">
                <a16:creationId xmlns:a16="http://schemas.microsoft.com/office/drawing/2014/main" id="{20FADED6-9DAB-4C49-A4F0-FB5F21F39C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102600" y="6975475"/>
            <a:ext cx="381000" cy="2301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246459F-C7FB-C64C-9398-5852FC16A36D}" type="slidenum">
              <a:rPr lang="en-GB" altLang="sv-SE" sz="1100" smtClean="0"/>
              <a:pPr>
                <a:spcBef>
                  <a:spcPct val="0"/>
                </a:spcBef>
                <a:buFontTx/>
                <a:buNone/>
              </a:pPr>
              <a:t>9</a:t>
            </a:fld>
            <a:endParaRPr lang="en-GB" altLang="sv-SE" sz="1100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552896EF-18FE-8B42-9699-1A5DA291A0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09DFC7D9-F975-234F-9F4A-6508AD4CF11D}"/>
              </a:ext>
            </a:extLst>
          </p:cNvPr>
          <p:cNvSpPr/>
          <p:nvPr/>
        </p:nvSpPr>
        <p:spPr>
          <a:xfrm>
            <a:off x="1923774" y="6581001"/>
            <a:ext cx="655982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 err="1">
                <a:solidFill>
                  <a:schemeClr val="bg1">
                    <a:lumMod val="50000"/>
                  </a:schemeClr>
                </a:solidFill>
              </a:rPr>
              <a:t>https</a:t>
            </a:r>
            <a:r>
              <a:rPr lang="sv-SE" sz="1200" dirty="0">
                <a:solidFill>
                  <a:schemeClr val="bg1">
                    <a:lumMod val="50000"/>
                  </a:schemeClr>
                </a:solidFill>
              </a:rPr>
              <a:t>://e3geoportal.ecdc.europa.eu/sitepages/vibrio%20map%20viewer.aspx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B459C0-81A2-3B35-4BB0-997595155638}"/>
              </a:ext>
            </a:extLst>
          </p:cNvPr>
          <p:cNvSpPr/>
          <p:nvPr/>
        </p:nvSpPr>
        <p:spPr>
          <a:xfrm>
            <a:off x="3727048" y="5816603"/>
            <a:ext cx="1689904" cy="652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pic>
        <p:nvPicPr>
          <p:cNvPr id="1026" name="Picture 2" descr="Minimising the health impacts of climate change in the EU - Integrated Care  Journal">
            <a:extLst>
              <a:ext uri="{FF2B5EF4-FFF2-40B4-BE49-F238E27FC236}">
                <a16:creationId xmlns:a16="http://schemas.microsoft.com/office/drawing/2014/main" id="{BD1D6ACB-E850-5542-7C7B-57A489F15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91" y="4691434"/>
            <a:ext cx="1259711" cy="188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A2DDD9-B1CE-98A2-8DD8-91B1612D91B2}"/>
              </a:ext>
            </a:extLst>
          </p:cNvPr>
          <p:cNvSpPr txBox="1"/>
          <p:nvPr/>
        </p:nvSpPr>
        <p:spPr>
          <a:xfrm>
            <a:off x="189955" y="4322102"/>
            <a:ext cx="1527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/>
              <a:t>Jan Semenza</a:t>
            </a:r>
          </a:p>
        </p:txBody>
      </p:sp>
    </p:spTree>
    <p:extLst>
      <p:ext uri="{BB962C8B-B14F-4D97-AF65-F5344CB8AC3E}">
        <p14:creationId xmlns:p14="http://schemas.microsoft.com/office/powerpoint/2010/main" val="1225600720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 umu EN v01">
  <a:themeElements>
    <a:clrScheme name="Umeå Universitet">
      <a:dk1>
        <a:sysClr val="windowText" lastClr="000000"/>
      </a:dk1>
      <a:lt1>
        <a:sysClr val="window" lastClr="FFFFFF"/>
      </a:lt1>
      <a:dk2>
        <a:srgbClr val="5F5F5F"/>
      </a:dk2>
      <a:lt2>
        <a:srgbClr val="E6E6E6"/>
      </a:lt2>
      <a:accent1>
        <a:srgbClr val="2A4765"/>
      </a:accent1>
      <a:accent2>
        <a:srgbClr val="EABAB9"/>
      </a:accent2>
      <a:accent3>
        <a:srgbClr val="73A790"/>
      </a:accent3>
      <a:accent4>
        <a:srgbClr val="D7B17C"/>
      </a:accent4>
      <a:accent5>
        <a:srgbClr val="F1EFE4"/>
      </a:accent5>
      <a:accent6>
        <a:srgbClr val="EDDDDB"/>
      </a:accent6>
      <a:hlink>
        <a:srgbClr val="000000"/>
      </a:hlink>
      <a:folHlink>
        <a:srgbClr val="000000"/>
      </a:folHlink>
    </a:clrScheme>
    <a:fontScheme name="Umeå Universitet">
      <a:majorFont>
        <a:latin typeface="Verdana"/>
        <a:ea typeface=""/>
        <a:cs typeface=""/>
      </a:majorFont>
      <a:minorFont>
        <a:latin typeface="Georgia"/>
        <a:ea typeface=""/>
        <a:cs typeface="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meå Universitet.potx" id="{2F552BE5-29CE-499A-A660-F176591E2A45}" vid="{E86E6282-E085-44B8-8DAD-FB7DF07483B0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 umu EN v01</Template>
  <TotalTime>572</TotalTime>
  <Words>1435</Words>
  <Application>Microsoft Macintosh PowerPoint</Application>
  <PresentationFormat>On-screen Show (4:3)</PresentationFormat>
  <Paragraphs>123</Paragraphs>
  <Slides>22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Calibri</vt:lpstr>
      <vt:lpstr>Courier New</vt:lpstr>
      <vt:lpstr>Georgia</vt:lpstr>
      <vt:lpstr>Lucida Grande</vt:lpstr>
      <vt:lpstr>Symbol</vt:lpstr>
      <vt:lpstr>Times New Roman</vt:lpstr>
      <vt:lpstr>Verdana</vt:lpstr>
      <vt:lpstr>Wingdings</vt:lpstr>
      <vt:lpstr>Presentation umu EN v01</vt:lpstr>
      <vt:lpstr>PowerPoint Presentation</vt:lpstr>
      <vt:lpstr>Prevention Vs. adaptation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Predicted change in VNV risk in European regions over time</vt:lpstr>
      <vt:lpstr>PowerPoint Presentation</vt:lpstr>
      <vt:lpstr>Global change (%) in R0 for dengue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Microsoft Office-användare</dc:creator>
  <cp:lastModifiedBy>Joacim Rocklöv</cp:lastModifiedBy>
  <cp:revision>132</cp:revision>
  <dcterms:created xsi:type="dcterms:W3CDTF">2018-10-18T08:38:27Z</dcterms:created>
  <dcterms:modified xsi:type="dcterms:W3CDTF">2022-06-24T07:54:10Z</dcterms:modified>
</cp:coreProperties>
</file>