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0.xml" ContentType="application/vnd.openxmlformats-officedocument.theme+xml"/>
  <Override PartName="/ppt/slideLayouts/slideLayout13.xml" ContentType="application/vnd.openxmlformats-officedocument.presentationml.slideLayout+xml"/>
  <Override PartName="/ppt/theme/theme11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2.xml" ContentType="application/vnd.openxmlformats-officedocument.theme+xml"/>
  <Override PartName="/ppt/slideLayouts/slideLayout16.xml" ContentType="application/vnd.openxmlformats-officedocument.presentationml.slideLayout+xml"/>
  <Override PartName="/ppt/theme/theme1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4.xml" ContentType="application/vnd.openxmlformats-officedocument.theme+xml"/>
  <Override PartName="/ppt/slideLayouts/slideLayout19.xml" ContentType="application/vnd.openxmlformats-officedocument.presentationml.slideLayout+xml"/>
  <Override PartName="/ppt/theme/theme15.xml" ContentType="application/vnd.openxmlformats-officedocument.theme+xml"/>
  <Override PartName="/ppt/slideLayouts/slideLayout20.xml" ContentType="application/vnd.openxmlformats-officedocument.presentationml.slideLayout+xml"/>
  <Override PartName="/ppt/theme/theme16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7.xml" ContentType="application/vnd.openxmlformats-officedocument.theme+xml"/>
  <Override PartName="/ppt/slideLayouts/slideLayout24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  <p:sldMasterId id="2147483673" r:id="rId2"/>
    <p:sldMasterId id="2147483675" r:id="rId3"/>
    <p:sldMasterId id="2147483677" r:id="rId4"/>
    <p:sldMasterId id="2147483679" r:id="rId5"/>
    <p:sldMasterId id="2147483681" r:id="rId6"/>
    <p:sldMasterId id="2147483683" r:id="rId7"/>
    <p:sldMasterId id="2147483671" r:id="rId8"/>
    <p:sldMasterId id="2147483658" r:id="rId9"/>
    <p:sldMasterId id="2147483685" r:id="rId10"/>
    <p:sldMasterId id="2147483706" r:id="rId11"/>
    <p:sldMasterId id="2147483709" r:id="rId12"/>
    <p:sldMasterId id="2147483712" r:id="rId13"/>
    <p:sldMasterId id="2147483714" r:id="rId14"/>
    <p:sldMasterId id="2147483728" r:id="rId15"/>
    <p:sldMasterId id="2147483735" r:id="rId16"/>
    <p:sldMasterId id="2147483737" r:id="rId17"/>
    <p:sldMasterId id="2147483742" r:id="rId18"/>
  </p:sldMasterIdLst>
  <p:notesMasterIdLst>
    <p:notesMasterId r:id="rId35"/>
  </p:notesMasterIdLst>
  <p:handoutMasterIdLst>
    <p:handoutMasterId r:id="rId36"/>
  </p:handoutMasterIdLst>
  <p:sldIdLst>
    <p:sldId id="855" r:id="rId19"/>
    <p:sldId id="978" r:id="rId20"/>
    <p:sldId id="979" r:id="rId21"/>
    <p:sldId id="980" r:id="rId22"/>
    <p:sldId id="940" r:id="rId23"/>
    <p:sldId id="993" r:id="rId24"/>
    <p:sldId id="949" r:id="rId25"/>
    <p:sldId id="950" r:id="rId26"/>
    <p:sldId id="951" r:id="rId27"/>
    <p:sldId id="952" r:id="rId28"/>
    <p:sldId id="994" r:id="rId29"/>
    <p:sldId id="954" r:id="rId30"/>
    <p:sldId id="953" r:id="rId31"/>
    <p:sldId id="955" r:id="rId32"/>
    <p:sldId id="927" r:id="rId33"/>
    <p:sldId id="347" r:id="rId34"/>
  </p:sldIdLst>
  <p:sldSz cx="9144000" cy="5143500" type="screen16x9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1801" userDrawn="1">
          <p15:clr>
            <a:srgbClr val="A4A3A4"/>
          </p15:clr>
        </p15:guide>
        <p15:guide id="4" orient="horz" pos="2164" userDrawn="1">
          <p15:clr>
            <a:srgbClr val="A4A3A4"/>
          </p15:clr>
        </p15:guide>
        <p15:guide id="5" orient="horz" pos="3208" userDrawn="1">
          <p15:clr>
            <a:srgbClr val="A4A3A4"/>
          </p15:clr>
        </p15:guide>
        <p15:guide id="7" pos="1519" userDrawn="1">
          <p15:clr>
            <a:srgbClr val="A4A3A4"/>
          </p15:clr>
        </p15:guide>
        <p15:guide id="8" pos="4059" userDrawn="1">
          <p15:clr>
            <a:srgbClr val="A4A3A4"/>
          </p15:clr>
        </p15:guide>
        <p15:guide id="11" pos="1429" userDrawn="1">
          <p15:clr>
            <a:srgbClr val="A4A3A4"/>
          </p15:clr>
        </p15:guide>
        <p15:guide id="12" pos="5760" userDrawn="1">
          <p15:clr>
            <a:srgbClr val="A4A3A4"/>
          </p15:clr>
        </p15:guide>
        <p15:guide id="14" pos="2290" userDrawn="1">
          <p15:clr>
            <a:srgbClr val="A4A3A4"/>
          </p15:clr>
        </p15:guide>
        <p15:guide id="15" orient="horz" pos="2074" userDrawn="1">
          <p15:clr>
            <a:srgbClr val="A4A3A4"/>
          </p15:clr>
        </p15:guide>
        <p15:guide id="16" orient="horz" pos="849" userDrawn="1">
          <p15:clr>
            <a:srgbClr val="A4A3A4"/>
          </p15:clr>
        </p15:guide>
        <p15:guide id="17" orient="horz" pos="2754" userDrawn="1">
          <p15:clr>
            <a:srgbClr val="A4A3A4"/>
          </p15:clr>
        </p15:guide>
        <p15:guide id="18" pos="249">
          <p15:clr>
            <a:srgbClr val="A4A3A4"/>
          </p15:clr>
        </p15:guide>
        <p15:guide id="19" pos="2699">
          <p15:clr>
            <a:srgbClr val="A4A3A4"/>
          </p15:clr>
        </p15:guide>
        <p15:guide id="21" pos="3878" userDrawn="1">
          <p15:clr>
            <a:srgbClr val="A4A3A4"/>
          </p15:clr>
        </p15:guide>
        <p15:guide id="22" pos="8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Debarry" initials="JD" lastIdx="34" clrIdx="0"/>
  <p:cmAuthor id="2" name="Holfeld, Luzia" initials="HL" lastIdx="7" clrIdx="1">
    <p:extLst>
      <p:ext uri="{19B8F6BF-5375-455C-9EA6-DF929625EA0E}">
        <p15:presenceInfo xmlns:p15="http://schemas.microsoft.com/office/powerpoint/2012/main" userId="S-1-5-21-2662284645-3963508905-1926276396-341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5B5"/>
    <a:srgbClr val="FF1010"/>
    <a:srgbClr val="1C1C1C"/>
    <a:srgbClr val="B2B2B2"/>
    <a:srgbClr val="0000FF"/>
    <a:srgbClr val="465A12"/>
    <a:srgbClr val="69871A"/>
    <a:srgbClr val="000000"/>
    <a:srgbClr val="FF0000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3" autoAdjust="0"/>
    <p:restoredTop sz="78986" autoAdjust="0"/>
  </p:normalViewPr>
  <p:slideViewPr>
    <p:cSldViewPr snapToObjects="1" showGuides="1">
      <p:cViewPr varScale="1">
        <p:scale>
          <a:sx n="103" d="100"/>
          <a:sy n="103" d="100"/>
        </p:scale>
        <p:origin x="746" y="17"/>
      </p:cViewPr>
      <p:guideLst>
        <p:guide orient="horz" pos="1801"/>
        <p:guide orient="horz" pos="2164"/>
        <p:guide orient="horz" pos="3208"/>
        <p:guide pos="1519"/>
        <p:guide pos="4059"/>
        <p:guide pos="1429"/>
        <p:guide pos="5760"/>
        <p:guide pos="2290"/>
        <p:guide orient="horz" pos="2074"/>
        <p:guide orient="horz" pos="849"/>
        <p:guide orient="horz" pos="2754"/>
        <p:guide pos="249"/>
        <p:guide pos="2699"/>
        <p:guide pos="3878"/>
        <p:guide pos="8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4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viewProps" Target="viewProps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47906-EBA5-4284-B77F-979B927E02E6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73126-C8E5-4DA5-A5E0-A52F7752F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74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A6037-A285-4C9E-B04C-6DCA60BD155D}" type="datetimeFigureOut">
              <a:rPr lang="de-DE" smtClean="0"/>
              <a:t>24.06.2022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1BAFD-BDF1-4073-A261-64C06A00B8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89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904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sz="1200" baseline="0" dirty="0">
              <a:solidFill>
                <a:srgbClr val="0A2D6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3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sz="1200" baseline="0" dirty="0">
              <a:solidFill>
                <a:srgbClr val="0A2D6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418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sz="1200" baseline="0" dirty="0">
              <a:solidFill>
                <a:srgbClr val="0A2D6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606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E955C-C499-492A-A579-650CB901F6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90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sz="1200" baseline="0" dirty="0">
              <a:solidFill>
                <a:srgbClr val="0A2D6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214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0" i="0" dirty="0">
              <a:solidFill>
                <a:srgbClr val="0D4080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239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sz="1200" baseline="0" dirty="0">
              <a:solidFill>
                <a:srgbClr val="0A2D6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28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sz="1200" baseline="0" dirty="0">
              <a:solidFill>
                <a:srgbClr val="0A2D6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888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aseline="0" dirty="0">
              <a:solidFill>
                <a:srgbClr val="0A2D6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445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sz="1200" baseline="0" dirty="0">
              <a:solidFill>
                <a:srgbClr val="0A2D6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934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9608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sz="1200" baseline="0" dirty="0">
              <a:solidFill>
                <a:srgbClr val="0A2D6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788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00EA049-2DE9-4849-B9A5-324ADA7C99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784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30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WELCOME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B9007CC9-5953-C746-AB2D-E745FF3BFA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499742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 dirty="0">
                <a:solidFill>
                  <a:schemeClr val="bg1"/>
                </a:solidFill>
              </a:rPr>
              <a:t>Prof. Otmar D. Wiestler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President of the Helmholtz Association</a:t>
            </a:r>
          </a:p>
        </p:txBody>
      </p:sp>
    </p:spTree>
    <p:extLst>
      <p:ext uri="{BB962C8B-B14F-4D97-AF65-F5344CB8AC3E}">
        <p14:creationId xmlns:p14="http://schemas.microsoft.com/office/powerpoint/2010/main" val="236712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5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B0817D8-E152-7F40-A0CA-3B2E999F0D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56315"/>
            <a:ext cx="16256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03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80"/>
            <a:ext cx="6264638" cy="12604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1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51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B0817D8-E152-7F40-A0CA-3B2E999F0D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56315"/>
            <a:ext cx="16256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19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B0817D8-E152-7F40-A0CA-3B2E999F0D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56315"/>
            <a:ext cx="16256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37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98732125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17315029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324005"/>
            <a:ext cx="8229600" cy="675085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215001"/>
            <a:ext cx="8229600" cy="2964656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0825" y="4933951"/>
            <a:ext cx="2133600" cy="357188"/>
          </a:xfrm>
          <a:prstGeom prst="rect">
            <a:avLst/>
          </a:prstGeom>
          <a:ln/>
        </p:spPr>
        <p:txBody>
          <a:bodyPr lIns="68574" tIns="34289" rIns="68574" bIns="34289"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FBAD315E-C1F2-4EB3-BCB1-13B1E79CAF5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9312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1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37401490"/>
      </p:ext>
    </p:extLst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1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5246378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PS 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5" descr="HZI_Balken_4_3 1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77"/>
          <a:stretch/>
        </p:blipFill>
        <p:spPr bwMode="auto">
          <a:xfrm>
            <a:off x="0" y="4725681"/>
            <a:ext cx="9144000" cy="41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 userDrawn="1"/>
        </p:nvSpPr>
        <p:spPr>
          <a:xfrm>
            <a:off x="0" y="4958838"/>
            <a:ext cx="3669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83223B2-76B2-4C6E-8AC8-16E7045443AD}" type="slidenum">
              <a:rPr lang="de-DE" sz="750" b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de-DE" sz="750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91" y="4703791"/>
            <a:ext cx="2469560" cy="41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90361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1"/>
            <a:ext cx="8424000" cy="371930"/>
          </a:xfrm>
          <a:prstGeom prst="rect">
            <a:avLst/>
          </a:prstGeom>
        </p:spPr>
        <p:txBody>
          <a:bodyPr lIns="0"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1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31009483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FZ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00EA049-2DE9-4849-B9A5-324ADA7C99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784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30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WELCOME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B9007CC9-5953-C746-AB2D-E745FF3BFA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499742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 dirty="0">
                <a:solidFill>
                  <a:schemeClr val="bg1"/>
                </a:solidFill>
              </a:rPr>
              <a:t>Prof. Otmar D. Wiestler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President of the Helmholtz Association</a:t>
            </a:r>
          </a:p>
        </p:txBody>
      </p:sp>
    </p:spTree>
    <p:extLst>
      <p:ext uri="{BB962C8B-B14F-4D97-AF65-F5344CB8AC3E}">
        <p14:creationId xmlns:p14="http://schemas.microsoft.com/office/powerpoint/2010/main" val="2810910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ZI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00EA049-2DE9-4849-B9A5-324ADA7C99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784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30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WELCOME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B9007CC9-5953-C746-AB2D-E745FF3BFA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499742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DE" dirty="0">
                <a:solidFill>
                  <a:schemeClr val="bg1"/>
                </a:solidFill>
              </a:rPr>
              <a:t>Prof. Dirk Heinz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Scientific Director of the Helmholtz Centre for Infection Research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6861656" y="4897048"/>
            <a:ext cx="1764196" cy="255389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005AA0"/>
                </a:solidFill>
              </a:rPr>
              <a:t>www.helmholtz-hzi.de</a:t>
            </a:r>
            <a:endParaRPr lang="en-US" sz="900" dirty="0">
              <a:solidFill>
                <a:srgbClr val="005AA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78"/>
            <a:ext cx="3347864" cy="75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19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5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6866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80"/>
            <a:ext cx="6264638" cy="12604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1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51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26635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324005"/>
            <a:ext cx="8229600" cy="675085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215001"/>
            <a:ext cx="8229600" cy="2964656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0825" y="4933951"/>
            <a:ext cx="2133600" cy="357188"/>
          </a:xfrm>
          <a:prstGeom prst="rect">
            <a:avLst/>
          </a:prstGeom>
          <a:ln/>
        </p:spPr>
        <p:txBody>
          <a:bodyPr lIns="68574" tIns="34289" rIns="68574" bIns="34289"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FBAD315E-C1F2-4EB3-BCB1-13B1E79CAF5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2409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ZI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00EA049-2DE9-4849-B9A5-324ADA7C99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784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30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WELCOME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B9007CC9-5953-C746-AB2D-E745FF3BFA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499742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DE" dirty="0">
                <a:solidFill>
                  <a:schemeClr val="bg1"/>
                </a:solidFill>
              </a:rPr>
              <a:t>Prof. Dirk Heinz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Scientific Director of the Helmholtz Centre for Infection Research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6861656" y="4897048"/>
            <a:ext cx="1764196" cy="255389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005AA0"/>
                </a:solidFill>
              </a:rPr>
              <a:t>www.helmholtz-hzi.de</a:t>
            </a:r>
            <a:endParaRPr lang="en-US" sz="900" dirty="0">
              <a:solidFill>
                <a:srgbClr val="005AA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60" y="195486"/>
            <a:ext cx="3131840" cy="70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74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MGU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00EA049-2DE9-4849-B9A5-324ADA7C99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784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30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WELCOME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B9007CC9-5953-C746-AB2D-E745FF3BFA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499742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 dirty="0">
                <a:solidFill>
                  <a:schemeClr val="bg1"/>
                </a:solidFill>
              </a:rPr>
              <a:t>Prof. Otmar D. Wiestler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President of the Helmholtz Association</a:t>
            </a:r>
          </a:p>
        </p:txBody>
      </p:sp>
    </p:spTree>
    <p:extLst>
      <p:ext uri="{BB962C8B-B14F-4D97-AF65-F5344CB8AC3E}">
        <p14:creationId xmlns:p14="http://schemas.microsoft.com/office/powerpoint/2010/main" val="2090072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D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00EA049-2DE9-4849-B9A5-324ADA7C99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784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30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WELCOME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B9007CC9-5953-C746-AB2D-E745FF3BFA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499742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 dirty="0">
                <a:solidFill>
                  <a:schemeClr val="bg1"/>
                </a:solidFill>
              </a:rPr>
              <a:t>Prof. Otmar D. Wiestler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President of the Helmholtz Association</a:t>
            </a:r>
          </a:p>
        </p:txBody>
      </p:sp>
    </p:spTree>
    <p:extLst>
      <p:ext uri="{BB962C8B-B14F-4D97-AF65-F5344CB8AC3E}">
        <p14:creationId xmlns:p14="http://schemas.microsoft.com/office/powerpoint/2010/main" val="3484874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ZI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05"/>
            <a:ext cx="3279677" cy="819862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00EA049-2DE9-4849-B9A5-324ADA7C99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784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30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WELCOME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B9007CC9-5953-C746-AB2D-E745FF3BFA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499742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de-DE" dirty="0">
                <a:solidFill>
                  <a:schemeClr val="bg1"/>
                </a:solidFill>
              </a:rPr>
              <a:t>Prof. Dirk Heinz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Scientific Director of the Helmholtz Centre for Infection Research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6861656" y="4897048"/>
            <a:ext cx="1764196" cy="255389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005AA0"/>
                </a:solidFill>
              </a:rPr>
              <a:t>www.helmholtz-hzi.de</a:t>
            </a:r>
            <a:endParaRPr lang="en-US" sz="900" dirty="0">
              <a:solidFill>
                <a:srgbClr val="005A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97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ZNE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00EA049-2DE9-4849-B9A5-324ADA7C99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784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30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WELCOME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B9007CC9-5953-C746-AB2D-E745FF3BFA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499742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 dirty="0">
                <a:solidFill>
                  <a:schemeClr val="bg1"/>
                </a:solidFill>
              </a:rPr>
              <a:t>Prof. Otmar D. Wiestler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President of the Helmholtz Association</a:t>
            </a:r>
          </a:p>
        </p:txBody>
      </p:sp>
    </p:spTree>
    <p:extLst>
      <p:ext uri="{BB962C8B-B14F-4D97-AF65-F5344CB8AC3E}">
        <p14:creationId xmlns:p14="http://schemas.microsoft.com/office/powerpoint/2010/main" val="3242441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KO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00EA049-2DE9-4849-B9A5-324ADA7C99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784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30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WELCOME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B9007CC9-5953-C746-AB2D-E745FF3BFA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499742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 dirty="0">
                <a:solidFill>
                  <a:schemeClr val="bg1"/>
                </a:solidFill>
              </a:rPr>
              <a:t>Prof. Otmar D. Wiestler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President of the Helmholtz Association</a:t>
            </a:r>
          </a:p>
        </p:txBody>
      </p:sp>
    </p:spTree>
    <p:extLst>
      <p:ext uri="{BB962C8B-B14F-4D97-AF65-F5344CB8AC3E}">
        <p14:creationId xmlns:p14="http://schemas.microsoft.com/office/powerpoint/2010/main" val="339957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03290144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0499428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emf"/><Relationship Id="rId5" Type="http://schemas.openxmlformats.org/officeDocument/2006/relationships/image" Target="../media/image18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22.emf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emf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22.emf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22.emf"/><Relationship Id="rId4" Type="http://schemas.openxmlformats.org/officeDocument/2006/relationships/image" Target="../media/image18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openxmlformats.org/officeDocument/2006/relationships/image" Target="../media/image22.emf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emf"/><Relationship Id="rId5" Type="http://schemas.openxmlformats.org/officeDocument/2006/relationships/image" Target="../media/image18.png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8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0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7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DB82D07-C42A-2949-82BA-B54A53204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927" cy="51516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F5D3127-295E-F84D-9C76-3F5736447F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88800"/>
            <a:ext cx="1633538" cy="21669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769252A-42C4-FA49-939C-1C88BB93E2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30" y="360225"/>
            <a:ext cx="1344538" cy="24526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0932376-7BDC-7A4C-99FD-B833BFF7688A}"/>
              </a:ext>
            </a:extLst>
          </p:cNvPr>
          <p:cNvSpPr txBox="1"/>
          <p:nvPr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>
                <a:solidFill>
                  <a:schemeClr val="accent2"/>
                </a:solidFill>
              </a:rPr>
              <a:t>www.helmholtz.de</a:t>
            </a:r>
          </a:p>
        </p:txBody>
      </p:sp>
    </p:spTree>
    <p:extLst>
      <p:ext uri="{BB962C8B-B14F-4D97-AF65-F5344CB8AC3E}">
        <p14:creationId xmlns:p14="http://schemas.microsoft.com/office/powerpoint/2010/main" val="20969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4878000"/>
            <a:ext cx="9143983" cy="271462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6" name="Bild 1" descr="HZI_Logo_NEG_2017_engl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803906"/>
            <a:ext cx="1663962" cy="4196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B0817D8-E152-7F40-A0CA-3B2E999F0D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56315"/>
            <a:ext cx="16256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2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9" r:id="rId3"/>
  </p:sldLayoutIdLst>
  <p:hf hdr="0" ftr="0" dt="0"/>
  <p:txStyles>
    <p:titleStyle>
      <a:lvl1pPr algn="l" defTabSz="914288" rtl="0" eaLnBrk="1" latinLnBrk="0" hangingPunct="1">
        <a:spcBef>
          <a:spcPct val="0"/>
        </a:spcBef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53" indent="-180953" algn="l" defTabSz="179978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79978" algn="l"/>
          <a:tab pos="359955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18" indent="-179366" algn="l" defTabSz="91428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271" indent="-180953" algn="l" defTabSz="91428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285" indent="-174605" algn="l" defTabSz="91428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000" indent="-285715" algn="l" defTabSz="91428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indent="0" algn="l" defTabSz="91428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2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9" name="Bild 1" descr="HZI_Logo_NEG_2017_engl.ep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03906"/>
            <a:ext cx="1663962" cy="4196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B0817D8-E152-7F40-A0CA-3B2E999F0D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56315"/>
            <a:ext cx="16256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2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F7A89A5-E315-7E4E-A166-A7C61969FB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7" y="-39974"/>
            <a:ext cx="9347974" cy="518943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2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9" name="Bild 1" descr="HZI_Logo_NEG_2017_engl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03906"/>
            <a:ext cx="1663962" cy="4196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B0817D8-E152-7F40-A0CA-3B2E999F0D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56315"/>
            <a:ext cx="16256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4878000"/>
            <a:ext cx="9143983" cy="271462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9" name="Bild 1" descr="HZI_Logo_NEG_2017_engl.ep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03906"/>
            <a:ext cx="1663962" cy="4196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B0817D8-E152-7F40-A0CA-3B2E999F0D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56315"/>
            <a:ext cx="16256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8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l" defTabSz="914378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1" indent="-180971" algn="l" defTabSz="179996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79996" algn="l"/>
          <a:tab pos="359991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54" indent="-179384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25" indent="-180971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57" indent="-174621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00" indent="-285743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4878000"/>
            <a:ext cx="9143983" cy="271462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9" name="Bild 1" descr="HZI_Logo_NEG_2017_engl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03906"/>
            <a:ext cx="1663962" cy="4196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B0817D8-E152-7F40-A0CA-3B2E999F0D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56315"/>
            <a:ext cx="16256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4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xStyles>
    <p:titleStyle>
      <a:lvl1pPr algn="l" defTabSz="914378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1" indent="-180971" algn="l" defTabSz="179996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79996" algn="l"/>
          <a:tab pos="359991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54" indent="-179384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25" indent="-180971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57" indent="-174621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00" indent="-285743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4878000"/>
            <a:ext cx="9143983" cy="271462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9" name="Bild 1" descr="HZI_Logo_NEG_2017_engl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03906"/>
            <a:ext cx="1663962" cy="4196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B0817D8-E152-7F40-A0CA-3B2E999F0D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56316"/>
            <a:ext cx="16256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8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l" defTabSz="914378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1" indent="-180971" algn="l" defTabSz="179996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79996" algn="l"/>
          <a:tab pos="359991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54" indent="-179384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25" indent="-180971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57" indent="-174621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00" indent="-285743" algn="l" defTabSz="91437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2E3B187-EB7A-3643-BDD0-9EA4D0C368D2}"/>
              </a:ext>
            </a:extLst>
          </p:cNvPr>
          <p:cNvSpPr/>
          <p:nvPr/>
        </p:nvSpPr>
        <p:spPr>
          <a:xfrm>
            <a:off x="0" y="0"/>
            <a:ext cx="9144000" cy="5150409"/>
          </a:xfrm>
          <a:prstGeom prst="rect">
            <a:avLst/>
          </a:prstGeom>
          <a:solidFill>
            <a:srgbClr val="010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9CE8B8C-96A5-C54E-9A31-BB2ED6879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8" y="-15114"/>
            <a:ext cx="9151736" cy="5189834"/>
          </a:xfrm>
          <a:prstGeom prst="rect">
            <a:avLst/>
          </a:prstGeom>
          <a:effectLst/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F5D3127-295E-F84D-9C76-3F5736447F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88800"/>
            <a:ext cx="1633538" cy="21669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769252A-42C4-FA49-939C-1C88BB93E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30" y="360225"/>
            <a:ext cx="1344538" cy="24526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0932376-7BDC-7A4C-99FD-B833BFF7688A}"/>
              </a:ext>
            </a:extLst>
          </p:cNvPr>
          <p:cNvSpPr txBox="1"/>
          <p:nvPr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>
                <a:solidFill>
                  <a:schemeClr val="accent2"/>
                </a:solidFill>
              </a:rPr>
              <a:t>www.helmholtz.de</a:t>
            </a:r>
          </a:p>
        </p:txBody>
      </p:sp>
      <p:sp>
        <p:nvSpPr>
          <p:cNvPr id="3" name="Rechteck 2"/>
          <p:cNvSpPr/>
          <p:nvPr userDrawn="1"/>
        </p:nvSpPr>
        <p:spPr>
          <a:xfrm>
            <a:off x="-13367" y="5041698"/>
            <a:ext cx="1695548" cy="133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-3868" y="4840492"/>
            <a:ext cx="1695548" cy="201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19777"/>
          <a:stretch/>
        </p:blipFill>
        <p:spPr>
          <a:xfrm>
            <a:off x="0" y="771551"/>
            <a:ext cx="9144000" cy="412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7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4878000"/>
            <a:ext cx="9143983" cy="271462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1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6" name="Bild 1" descr="HZI_Logo_NEG_2017_engl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803906"/>
            <a:ext cx="1663962" cy="4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5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</p:sldLayoutIdLst>
  <p:hf hdr="0" ftr="0" dt="0"/>
  <p:txStyles>
    <p:titleStyle>
      <a:lvl1pPr algn="l" defTabSz="914288" rtl="0" eaLnBrk="1" latinLnBrk="0" hangingPunct="1">
        <a:spcBef>
          <a:spcPct val="0"/>
        </a:spcBef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53" indent="-180953" algn="l" defTabSz="179978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79978" algn="l"/>
          <a:tab pos="359955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18" indent="-179366" algn="l" defTabSz="91428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271" indent="-180953" algn="l" defTabSz="91428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285" indent="-174605" algn="l" defTabSz="91428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000" indent="-285715" algn="l" defTabSz="914288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indent="0" algn="l" defTabSz="91428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2E3B187-EB7A-3643-BDD0-9EA4D0C368D2}"/>
              </a:ext>
            </a:extLst>
          </p:cNvPr>
          <p:cNvSpPr/>
          <p:nvPr/>
        </p:nvSpPr>
        <p:spPr>
          <a:xfrm>
            <a:off x="0" y="0"/>
            <a:ext cx="9144000" cy="5150409"/>
          </a:xfrm>
          <a:prstGeom prst="rect">
            <a:avLst/>
          </a:prstGeom>
          <a:solidFill>
            <a:srgbClr val="010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5244">
            <a:off x="3740745" y="791687"/>
            <a:ext cx="5927707" cy="4577507"/>
          </a:xfrm>
          <a:prstGeom prst="rect">
            <a:avLst/>
          </a:prstGeom>
          <a:solidFill>
            <a:srgbClr val="1F1E58"/>
          </a:solidFill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9CE8B8C-96A5-C54E-9A31-BB2ED6879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8" y="-15114"/>
            <a:ext cx="9151736" cy="5189834"/>
          </a:xfrm>
          <a:prstGeom prst="rect">
            <a:avLst/>
          </a:prstGeom>
          <a:effectLst/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F5D3127-295E-F84D-9C76-3F5736447F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88800"/>
            <a:ext cx="1633538" cy="21669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769252A-42C4-FA49-939C-1C88BB93E2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30" y="360225"/>
            <a:ext cx="1344538" cy="24526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0932376-7BDC-7A4C-99FD-B833BFF7688A}"/>
              </a:ext>
            </a:extLst>
          </p:cNvPr>
          <p:cNvSpPr txBox="1"/>
          <p:nvPr/>
        </p:nvSpPr>
        <p:spPr>
          <a:xfrm>
            <a:off x="6868418" y="4953460"/>
            <a:ext cx="13430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>
                <a:solidFill>
                  <a:schemeClr val="accent2"/>
                </a:solidFill>
              </a:rPr>
              <a:t>www.helmholtz-hzi.de</a:t>
            </a:r>
          </a:p>
        </p:txBody>
      </p:sp>
      <p:sp>
        <p:nvSpPr>
          <p:cNvPr id="3" name="Rechteck 2"/>
          <p:cNvSpPr/>
          <p:nvPr userDrawn="1"/>
        </p:nvSpPr>
        <p:spPr>
          <a:xfrm>
            <a:off x="-14550" y="4816971"/>
            <a:ext cx="1695548" cy="2214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/>
          <p:cNvSpPr/>
          <p:nvPr userDrawn="1"/>
        </p:nvSpPr>
        <p:spPr>
          <a:xfrm>
            <a:off x="-24024" y="5042431"/>
            <a:ext cx="1695548" cy="22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5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2E3B187-EB7A-3643-BDD0-9EA4D0C368D2}"/>
              </a:ext>
            </a:extLst>
          </p:cNvPr>
          <p:cNvSpPr/>
          <p:nvPr/>
        </p:nvSpPr>
        <p:spPr>
          <a:xfrm>
            <a:off x="10800" y="64474"/>
            <a:ext cx="9118800" cy="4990229"/>
          </a:xfrm>
          <a:prstGeom prst="rect">
            <a:avLst/>
          </a:prstGeom>
          <a:solidFill>
            <a:srgbClr val="1C1F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1" y="339500"/>
            <a:ext cx="4803997" cy="4803997"/>
          </a:xfrm>
          <a:prstGeom prst="rect">
            <a:avLst/>
          </a:prstGeom>
          <a:solidFill>
            <a:srgbClr val="1F1E58"/>
          </a:solidFill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DB82D07-C42A-2949-82BA-B54A53204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5463"/>
          </a:xfrm>
          <a:prstGeom prst="rect">
            <a:avLst/>
          </a:prstGeom>
          <a:effectLst/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F5D3127-295E-F84D-9C76-3F5736447F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88800"/>
            <a:ext cx="1633538" cy="21669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769252A-42C4-FA49-939C-1C88BB93E2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30" y="360225"/>
            <a:ext cx="1344538" cy="24526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0932376-7BDC-7A4C-99FD-B833BFF7688A}"/>
              </a:ext>
            </a:extLst>
          </p:cNvPr>
          <p:cNvSpPr txBox="1"/>
          <p:nvPr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>
                <a:solidFill>
                  <a:schemeClr val="accent2"/>
                </a:solidFill>
              </a:rPr>
              <a:t>www.helmholtz.de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FA1F3D8-1B22-4D49-93CB-6FD2F8208C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" y="4871938"/>
            <a:ext cx="16256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7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21661"/>
          <a:stretch/>
        </p:blipFill>
        <p:spPr>
          <a:xfrm>
            <a:off x="0" y="123478"/>
            <a:ext cx="9144000" cy="493570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DB82D07-C42A-2949-82BA-B54A53204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"/>
            <a:ext cx="9149927" cy="51516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F5D3127-295E-F84D-9C76-3F5736447F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88800"/>
            <a:ext cx="1633538" cy="21669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769252A-42C4-FA49-939C-1C88BB93E2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30" y="360225"/>
            <a:ext cx="1344538" cy="24526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0932376-7BDC-7A4C-99FD-B833BFF7688A}"/>
              </a:ext>
            </a:extLst>
          </p:cNvPr>
          <p:cNvSpPr txBox="1"/>
          <p:nvPr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>
                <a:solidFill>
                  <a:schemeClr val="accent2"/>
                </a:solidFill>
              </a:rPr>
              <a:t>www.helmholtz.de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CCC9CFA-D4CC-6E43-8860-CC85DC90A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" y="4871938"/>
            <a:ext cx="16256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9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2E3B187-EB7A-3643-BDD0-9EA4D0C368D2}"/>
              </a:ext>
            </a:extLst>
          </p:cNvPr>
          <p:cNvSpPr/>
          <p:nvPr/>
        </p:nvSpPr>
        <p:spPr>
          <a:xfrm>
            <a:off x="10800" y="64474"/>
            <a:ext cx="9118800" cy="4990229"/>
          </a:xfrm>
          <a:prstGeom prst="rect">
            <a:avLst/>
          </a:prstGeom>
          <a:solidFill>
            <a:srgbClr val="0002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1" y="250706"/>
            <a:ext cx="4803997" cy="4803997"/>
          </a:xfrm>
          <a:prstGeom prst="rect">
            <a:avLst/>
          </a:prstGeom>
          <a:solidFill>
            <a:srgbClr val="1F1E58"/>
          </a:solidFill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DB82D07-C42A-2949-82BA-B54A53204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5463"/>
          </a:xfrm>
          <a:prstGeom prst="rect">
            <a:avLst/>
          </a:prstGeom>
          <a:effectLst/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F5D3127-295E-F84D-9C76-3F5736447F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88800"/>
            <a:ext cx="1633538" cy="21669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769252A-42C4-FA49-939C-1C88BB93E2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30" y="360225"/>
            <a:ext cx="1344538" cy="24526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0932376-7BDC-7A4C-99FD-B833BFF7688A}"/>
              </a:ext>
            </a:extLst>
          </p:cNvPr>
          <p:cNvSpPr txBox="1"/>
          <p:nvPr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>
                <a:solidFill>
                  <a:schemeClr val="accent2"/>
                </a:solidFill>
              </a:rPr>
              <a:t>www.helmholtz.de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8F07583-9540-6447-96C1-A4A05580F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" y="4871938"/>
            <a:ext cx="16256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71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2E3B187-EB7A-3643-BDD0-9EA4D0C368D2}"/>
              </a:ext>
            </a:extLst>
          </p:cNvPr>
          <p:cNvSpPr/>
          <p:nvPr/>
        </p:nvSpPr>
        <p:spPr>
          <a:xfrm>
            <a:off x="0" y="0"/>
            <a:ext cx="9144000" cy="5150409"/>
          </a:xfrm>
          <a:prstGeom prst="rect">
            <a:avLst/>
          </a:prstGeom>
          <a:solidFill>
            <a:srgbClr val="010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5244">
            <a:off x="3740745" y="791687"/>
            <a:ext cx="5927707" cy="4577507"/>
          </a:xfrm>
          <a:prstGeom prst="rect">
            <a:avLst/>
          </a:prstGeom>
          <a:solidFill>
            <a:srgbClr val="1F1E58"/>
          </a:solidFill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9CE8B8C-96A5-C54E-9A31-BB2ED6879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8" y="-15114"/>
            <a:ext cx="9151736" cy="5189834"/>
          </a:xfrm>
          <a:prstGeom prst="rect">
            <a:avLst/>
          </a:prstGeom>
          <a:effectLst/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F5D3127-295E-F84D-9C76-3F5736447F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88800"/>
            <a:ext cx="1633538" cy="21669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769252A-42C4-FA49-939C-1C88BB93E2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30" y="360225"/>
            <a:ext cx="1344538" cy="24526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0932376-7BDC-7A4C-99FD-B833BFF7688A}"/>
              </a:ext>
            </a:extLst>
          </p:cNvPr>
          <p:cNvSpPr txBox="1"/>
          <p:nvPr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>
                <a:solidFill>
                  <a:schemeClr val="accent2"/>
                </a:solidFill>
              </a:rPr>
              <a:t>www.helmholtz.de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3765335-5F9F-D743-83A2-BC92587638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8" y="4882620"/>
            <a:ext cx="16256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7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2E3B187-EB7A-3643-BDD0-9EA4D0C368D2}"/>
              </a:ext>
            </a:extLst>
          </p:cNvPr>
          <p:cNvSpPr/>
          <p:nvPr/>
        </p:nvSpPr>
        <p:spPr>
          <a:xfrm>
            <a:off x="10800" y="64474"/>
            <a:ext cx="9118800" cy="4990229"/>
          </a:xfrm>
          <a:prstGeom prst="rect">
            <a:avLst/>
          </a:prstGeom>
          <a:solidFill>
            <a:srgbClr val="0001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5"/>
          <a:stretch/>
        </p:blipFill>
        <p:spPr>
          <a:xfrm>
            <a:off x="2000251" y="478045"/>
            <a:ext cx="5130551" cy="4576658"/>
          </a:xfrm>
          <a:prstGeom prst="rect">
            <a:avLst/>
          </a:prstGeom>
          <a:solidFill>
            <a:srgbClr val="1F1E58"/>
          </a:solidFill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DB82D07-C42A-2949-82BA-B54A53204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5463"/>
          </a:xfrm>
          <a:prstGeom prst="rect">
            <a:avLst/>
          </a:prstGeom>
          <a:effectLst/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F5D3127-295E-F84D-9C76-3F5736447F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88800"/>
            <a:ext cx="1633538" cy="21669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769252A-42C4-FA49-939C-1C88BB93E2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30" y="360225"/>
            <a:ext cx="1344538" cy="24526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0932376-7BDC-7A4C-99FD-B833BFF7688A}"/>
              </a:ext>
            </a:extLst>
          </p:cNvPr>
          <p:cNvSpPr txBox="1"/>
          <p:nvPr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>
                <a:solidFill>
                  <a:schemeClr val="accent2"/>
                </a:solidFill>
              </a:rPr>
              <a:t>www.helmholtz.de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EF02765-5CFC-A64E-9DFE-8E749F6502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" y="4871938"/>
            <a:ext cx="16256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2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24150" r="2788" b="6235"/>
          <a:stretch/>
        </p:blipFill>
        <p:spPr>
          <a:xfrm>
            <a:off x="0" y="267494"/>
            <a:ext cx="9144000" cy="477420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DB82D07-C42A-2949-82BA-B54A53204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7" y="179"/>
            <a:ext cx="9149927" cy="51516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F5D3127-295E-F84D-9C76-3F5736447F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88800"/>
            <a:ext cx="1633538" cy="21669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769252A-42C4-FA49-939C-1C88BB93E2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30" y="360225"/>
            <a:ext cx="1344538" cy="24526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0932376-7BDC-7A4C-99FD-B833BFF7688A}"/>
              </a:ext>
            </a:extLst>
          </p:cNvPr>
          <p:cNvSpPr txBox="1"/>
          <p:nvPr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>
                <a:solidFill>
                  <a:schemeClr val="accent2"/>
                </a:solidFill>
              </a:rPr>
              <a:t>www.helmholtz.de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F9049D8-8042-1D42-8787-9CD0CA16C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" y="4871938"/>
            <a:ext cx="16256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3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2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B0817D8-E152-7F40-A0CA-3B2E999F0D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56315"/>
            <a:ext cx="1625600" cy="2921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941352"/>
            <a:ext cx="1224136" cy="13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0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100D2D3-D35B-6742-A89E-8E161C393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4856315"/>
            <a:ext cx="1073123" cy="30772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B0817D8-E152-7F40-A0CA-3B2E999F0D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56315"/>
            <a:ext cx="16256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0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secir.theoretical-biology.d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doi.org/10.1101/2020.08.14.20175224" TargetMode="External"/><Relationship Id="rId4" Type="http://schemas.openxmlformats.org/officeDocument/2006/relationships/image" Target="../media/image3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1DEBAB-4121-30CA-ABCD-BCB570C2779D}"/>
              </a:ext>
            </a:extLst>
          </p:cNvPr>
          <p:cNvSpPr/>
          <p:nvPr/>
        </p:nvSpPr>
        <p:spPr>
          <a:xfrm>
            <a:off x="251520" y="3435846"/>
            <a:ext cx="5867999" cy="1440160"/>
          </a:xfrm>
          <a:prstGeom prst="roundRect">
            <a:avLst/>
          </a:prstGeom>
          <a:solidFill>
            <a:srgbClr val="1C1C1C">
              <a:alpha val="61961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2721C3-22B8-1440-BA3F-65F094738B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666" y="1131590"/>
            <a:ext cx="8276782" cy="158417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n w="10160">
                  <a:solidFill>
                    <a:sysClr val="windowText" lastClr="000000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COVID-19 model of Germany</a:t>
            </a:r>
            <a:br>
              <a:rPr lang="en-US" sz="3200" dirty="0">
                <a:ln w="10160">
                  <a:solidFill>
                    <a:sysClr val="windowText" lastClr="000000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3200" dirty="0">
                <a:ln w="10160">
                  <a:solidFill>
                    <a:sysClr val="windowText" lastClr="000000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and its integration into economic model</a:t>
            </a:r>
            <a:endParaRPr lang="de-DE" sz="2400" dirty="0">
              <a:ln w="10160">
                <a:solidFill>
                  <a:sysClr val="windowText" lastClr="000000"/>
                </a:solidFill>
                <a:prstDash val="solid"/>
              </a:ln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C95209C-54C3-7245-A8F7-F048A0C57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882" y="3615866"/>
            <a:ext cx="5868000" cy="1260140"/>
          </a:xfrm>
        </p:spPr>
        <p:txBody>
          <a:bodyPr>
            <a:normAutofit fontScale="85000" lnSpcReduction="10000"/>
          </a:bodyPr>
          <a:lstStyle/>
          <a:p>
            <a:r>
              <a:rPr lang="de-DE" sz="1800" dirty="0"/>
              <a:t>Michael Meyer-Hermann (</a:t>
            </a:r>
            <a:r>
              <a:rPr lang="de-DE" sz="1800" dirty="0" err="1"/>
              <a:t>presented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i="1" dirty="0"/>
              <a:t>Sahamoddin Khailaie</a:t>
            </a:r>
            <a:r>
              <a:rPr lang="de-DE" sz="1800" dirty="0"/>
              <a:t>)</a:t>
            </a:r>
          </a:p>
          <a:p>
            <a:r>
              <a:rPr lang="de-DE" sz="1800" dirty="0"/>
              <a:t>Department </a:t>
            </a:r>
            <a:r>
              <a:rPr lang="de-DE" sz="1800" dirty="0" err="1"/>
              <a:t>for</a:t>
            </a:r>
            <a:r>
              <a:rPr lang="de-DE" sz="1800" dirty="0"/>
              <a:t> Systems-</a:t>
            </a:r>
            <a:r>
              <a:rPr lang="de-DE" sz="1800" dirty="0" err="1"/>
              <a:t>Immunology</a:t>
            </a:r>
            <a:r>
              <a:rPr lang="de-DE" sz="1800" dirty="0"/>
              <a:t> (SIMM)</a:t>
            </a:r>
          </a:p>
          <a:p>
            <a:r>
              <a:rPr lang="de-DE" sz="1800" dirty="0"/>
              <a:t>Helmholtz </a:t>
            </a:r>
            <a:r>
              <a:rPr lang="de-DE" sz="1800" dirty="0" err="1"/>
              <a:t>Centre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Infection</a:t>
            </a:r>
            <a:r>
              <a:rPr lang="de-DE" sz="1800" dirty="0"/>
              <a:t> Research, Braunschweig, Germany</a:t>
            </a:r>
          </a:p>
          <a:p>
            <a:r>
              <a:rPr lang="de-DE" sz="1800" dirty="0"/>
              <a:t>www.systems-immunology.de</a:t>
            </a:r>
          </a:p>
          <a:p>
            <a:r>
              <a:rPr lang="de-DE" sz="1800" dirty="0"/>
              <a:t>                                                                                        25.06.2022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5C95209C-54C3-7245-A8F7-F048A0C576B5}"/>
              </a:ext>
            </a:extLst>
          </p:cNvPr>
          <p:cNvSpPr txBox="1">
            <a:spLocks/>
          </p:cNvSpPr>
          <p:nvPr/>
        </p:nvSpPr>
        <p:spPr>
          <a:xfrm>
            <a:off x="360000" y="239173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BF128-F003-3D24-C848-37FF9DCB8A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r="4991"/>
          <a:stretch/>
        </p:blipFill>
        <p:spPr>
          <a:xfrm>
            <a:off x="6804248" y="123478"/>
            <a:ext cx="1440160" cy="600034"/>
          </a:xfrm>
          <a:prstGeom prst="rect">
            <a:avLst/>
          </a:prstGeom>
        </p:spPr>
      </p:pic>
      <p:pic>
        <p:nvPicPr>
          <p:cNvPr id="8" name="Grafik 6">
            <a:extLst>
              <a:ext uri="{FF2B5EF4-FFF2-40B4-BE49-F238E27FC236}">
                <a16:creationId xmlns:a16="http://schemas.microsoft.com/office/drawing/2014/main" id="{196BE71F-5B33-D96E-5E16-A98565716B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7"/>
          <a:stretch/>
        </p:blipFill>
        <p:spPr>
          <a:xfrm>
            <a:off x="4328412" y="103590"/>
            <a:ext cx="1878470" cy="70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68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7EAE4159-82EB-07AE-B6F5-3B656039B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5" y="2715766"/>
            <a:ext cx="4736540" cy="2036456"/>
          </a:xfrm>
          <a:prstGeom prst="rect">
            <a:avLst/>
          </a:prstGeom>
        </p:spPr>
      </p:pic>
      <p:sp>
        <p:nvSpPr>
          <p:cNvPr id="47" name="Titel 2"/>
          <p:cNvSpPr txBox="1">
            <a:spLocks/>
          </p:cNvSpPr>
          <p:nvPr/>
        </p:nvSpPr>
        <p:spPr>
          <a:xfrm>
            <a:off x="358775" y="123478"/>
            <a:ext cx="3781177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cap="none" dirty="0">
                <a:solidFill>
                  <a:srgbClr val="0A2D6E"/>
                </a:solidFill>
                <a:latin typeface="Arial"/>
              </a:rPr>
              <a:t>Model and </a:t>
            </a:r>
            <a:r>
              <a:rPr lang="de-DE" cap="none" dirty="0" err="1">
                <a:solidFill>
                  <a:srgbClr val="0A2D6E"/>
                </a:solidFill>
                <a:latin typeface="Arial"/>
              </a:rPr>
              <a:t>prediction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0A2D6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6E2FDD-D353-4A02-9651-7FF7F4DC5E68}"/>
              </a:ext>
            </a:extLst>
          </p:cNvPr>
          <p:cNvSpPr/>
          <p:nvPr/>
        </p:nvSpPr>
        <p:spPr>
          <a:xfrm>
            <a:off x="859495" y="771550"/>
            <a:ext cx="218894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F501CB60-C32A-4BF8-8055-BF0F52F8E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7261" y="2360602"/>
            <a:ext cx="2961924" cy="17281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3E6CEB6-9F20-4A1C-9DAE-98D8E7B92EE0}"/>
              </a:ext>
            </a:extLst>
          </p:cNvPr>
          <p:cNvSpPr txBox="1"/>
          <p:nvPr/>
        </p:nvSpPr>
        <p:spPr>
          <a:xfrm rot="16200000">
            <a:off x="4062904" y="3042020"/>
            <a:ext cx="19218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100" b="1" dirty="0"/>
              <a:t>Prediction of </a:t>
            </a:r>
          </a:p>
          <a:p>
            <a:pPr algn="ctr"/>
            <a:r>
              <a:rPr lang="en-IN" sz="1100" b="1" dirty="0"/>
              <a:t>daily new cases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CB3767-0D88-4A99-B7DB-81950CA6165C}"/>
              </a:ext>
            </a:extLst>
          </p:cNvPr>
          <p:cNvSpPr txBox="1"/>
          <p:nvPr/>
        </p:nvSpPr>
        <p:spPr>
          <a:xfrm>
            <a:off x="7963787" y="4091514"/>
            <a:ext cx="52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Time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7CEE56D-931E-4D2A-B228-E95B4AC0FCA7}"/>
              </a:ext>
            </a:extLst>
          </p:cNvPr>
          <p:cNvCxnSpPr/>
          <p:nvPr/>
        </p:nvCxnSpPr>
        <p:spPr>
          <a:xfrm>
            <a:off x="5426470" y="4240634"/>
            <a:ext cx="460871" cy="0"/>
          </a:xfrm>
          <a:prstGeom prst="straightConnector1">
            <a:avLst/>
          </a:prstGeom>
          <a:ln w="22225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315988D-49D9-405D-8B58-06956893CB70}"/>
              </a:ext>
            </a:extLst>
          </p:cNvPr>
          <p:cNvCxnSpPr>
            <a:cxnSpLocks/>
          </p:cNvCxnSpPr>
          <p:nvPr/>
        </p:nvCxnSpPr>
        <p:spPr>
          <a:xfrm>
            <a:off x="5426470" y="4474438"/>
            <a:ext cx="891093" cy="0"/>
          </a:xfrm>
          <a:prstGeom prst="straightConnector1">
            <a:avLst/>
          </a:prstGeom>
          <a:ln w="2222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69260B2-1DC9-43CD-BA03-B80413766B5E}"/>
              </a:ext>
            </a:extLst>
          </p:cNvPr>
          <p:cNvCxnSpPr>
            <a:cxnSpLocks/>
          </p:cNvCxnSpPr>
          <p:nvPr/>
        </p:nvCxnSpPr>
        <p:spPr>
          <a:xfrm>
            <a:off x="5426470" y="4713198"/>
            <a:ext cx="1518513" cy="0"/>
          </a:xfrm>
          <a:prstGeom prst="straightConnector1">
            <a:avLst/>
          </a:prstGeom>
          <a:ln w="222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B233CCA-3CED-4803-8003-63E80B897BDE}"/>
              </a:ext>
            </a:extLst>
          </p:cNvPr>
          <p:cNvGrpSpPr/>
          <p:nvPr/>
        </p:nvGrpSpPr>
        <p:grpSpPr>
          <a:xfrm>
            <a:off x="4814478" y="247740"/>
            <a:ext cx="4125971" cy="2002412"/>
            <a:chOff x="4808382" y="65281"/>
            <a:chExt cx="4125971" cy="200241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CE75DC-24D0-48C0-9776-EDBA351E9BE3}"/>
                </a:ext>
              </a:extLst>
            </p:cNvPr>
            <p:cNvSpPr txBox="1"/>
            <p:nvPr/>
          </p:nvSpPr>
          <p:spPr>
            <a:xfrm rot="16200000">
              <a:off x="4268726" y="988153"/>
              <a:ext cx="15101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100" b="1" dirty="0"/>
                <a:t>cumulative number of detected cases</a:t>
              </a:r>
            </a:p>
          </p:txBody>
        </p:sp>
        <p:pic>
          <p:nvPicPr>
            <p:cNvPr id="4" name="Picture 3" descr="A close up of a logo&#10;&#10;Description automatically generated">
              <a:extLst>
                <a:ext uri="{FF2B5EF4-FFF2-40B4-BE49-F238E27FC236}">
                  <a16:creationId xmlns:a16="http://schemas.microsoft.com/office/drawing/2014/main" id="{14D8001F-DE45-4375-931E-2FD3FC1C79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9269" y="339502"/>
              <a:ext cx="2961923" cy="172819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231BFA1-9D23-458F-8387-1A6373A472C4}"/>
                </a:ext>
              </a:extLst>
            </p:cNvPr>
            <p:cNvSpPr txBox="1"/>
            <p:nvPr/>
          </p:nvSpPr>
          <p:spPr>
            <a:xfrm rot="16200000">
              <a:off x="6863709" y="1533796"/>
              <a:ext cx="7553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Enddate</a:t>
              </a:r>
              <a:endParaRPr lang="en-US" sz="12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1E79695-DC33-42AE-A6CE-C07F3E11420E}"/>
                </a:ext>
              </a:extLst>
            </p:cNvPr>
            <p:cNvCxnSpPr>
              <a:cxnSpLocks/>
            </p:cNvCxnSpPr>
            <p:nvPr/>
          </p:nvCxnSpPr>
          <p:spPr>
            <a:xfrm>
              <a:off x="7340836" y="123478"/>
              <a:ext cx="0" cy="193278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E7F5BD-7A07-452E-AF9D-1D7F3CB48E3E}"/>
                </a:ext>
              </a:extLst>
            </p:cNvPr>
            <p:cNvSpPr txBox="1"/>
            <p:nvPr/>
          </p:nvSpPr>
          <p:spPr>
            <a:xfrm>
              <a:off x="5906192" y="65281"/>
              <a:ext cx="9188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Data fitting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E353E6A-4092-4DF0-A63F-7DE89F3D26EA}"/>
                </a:ext>
              </a:extLst>
            </p:cNvPr>
            <p:cNvSpPr txBox="1"/>
            <p:nvPr/>
          </p:nvSpPr>
          <p:spPr>
            <a:xfrm>
              <a:off x="7273635" y="65281"/>
              <a:ext cx="86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Prediction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E42D5FF-8588-4F50-AEF1-6057E6717F16}"/>
                </a:ext>
              </a:extLst>
            </p:cNvPr>
            <p:cNvSpPr txBox="1"/>
            <p:nvPr/>
          </p:nvSpPr>
          <p:spPr>
            <a:xfrm>
              <a:off x="8078862" y="215210"/>
              <a:ext cx="7809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Larger R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C32FFD5-FEE2-457F-857C-8227546B559F}"/>
                </a:ext>
              </a:extLst>
            </p:cNvPr>
            <p:cNvSpPr txBox="1"/>
            <p:nvPr/>
          </p:nvSpPr>
          <p:spPr>
            <a:xfrm>
              <a:off x="8076426" y="386750"/>
              <a:ext cx="7393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Same R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72B8B21-02CE-4AA4-977F-06A52ABFD9DE}"/>
                </a:ext>
              </a:extLst>
            </p:cNvPr>
            <p:cNvSpPr txBox="1"/>
            <p:nvPr/>
          </p:nvSpPr>
          <p:spPr>
            <a:xfrm>
              <a:off x="8076426" y="551319"/>
              <a:ext cx="8579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</a:rPr>
                <a:t>Smaller R</a:t>
              </a:r>
            </a:p>
          </p:txBody>
        </p:sp>
      </p:grpSp>
      <p:pic>
        <p:nvPicPr>
          <p:cNvPr id="69" name="Picture 68" descr="A picture containing clock&#10;&#10;Description automatically generated">
            <a:extLst>
              <a:ext uri="{FF2B5EF4-FFF2-40B4-BE49-F238E27FC236}">
                <a16:creationId xmlns:a16="http://schemas.microsoft.com/office/drawing/2014/main" id="{FF12D753-3F35-48AF-BE29-28D848AC1F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625" y="536168"/>
            <a:ext cx="3547564" cy="185916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2" name="Arrow: Notched Right 71">
            <a:extLst>
              <a:ext uri="{FF2B5EF4-FFF2-40B4-BE49-F238E27FC236}">
                <a16:creationId xmlns:a16="http://schemas.microsoft.com/office/drawing/2014/main" id="{EAA2E8B3-D21A-449F-8E1A-23C1C95B9F79}"/>
              </a:ext>
            </a:extLst>
          </p:cNvPr>
          <p:cNvSpPr/>
          <p:nvPr/>
        </p:nvSpPr>
        <p:spPr>
          <a:xfrm>
            <a:off x="4076453" y="1386055"/>
            <a:ext cx="567555" cy="249591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row: Circular 72">
            <a:extLst>
              <a:ext uri="{FF2B5EF4-FFF2-40B4-BE49-F238E27FC236}">
                <a16:creationId xmlns:a16="http://schemas.microsoft.com/office/drawing/2014/main" id="{041B1910-C3E8-411C-9919-FF1DFF9C4572}"/>
              </a:ext>
            </a:extLst>
          </p:cNvPr>
          <p:cNvSpPr/>
          <p:nvPr/>
        </p:nvSpPr>
        <p:spPr>
          <a:xfrm rot="5400000">
            <a:off x="7872629" y="1768746"/>
            <a:ext cx="1102933" cy="1079139"/>
          </a:xfrm>
          <a:prstGeom prst="circularArrow">
            <a:avLst>
              <a:gd name="adj1" fmla="val 7126"/>
              <a:gd name="adj2" fmla="val 990780"/>
              <a:gd name="adj3" fmla="val 20447237"/>
              <a:gd name="adj4" fmla="val 10754930"/>
              <a:gd name="adj5" fmla="val 1209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Arrow: Notched Right 73">
            <a:extLst>
              <a:ext uri="{FF2B5EF4-FFF2-40B4-BE49-F238E27FC236}">
                <a16:creationId xmlns:a16="http://schemas.microsoft.com/office/drawing/2014/main" id="{4BBC6A8D-8C31-471A-A479-63C75FB14E1B}"/>
              </a:ext>
            </a:extLst>
          </p:cNvPr>
          <p:cNvSpPr/>
          <p:nvPr/>
        </p:nvSpPr>
        <p:spPr>
          <a:xfrm flipH="1">
            <a:off x="4076453" y="3382550"/>
            <a:ext cx="567555" cy="249591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CE83B6B-7FD1-499D-88B0-B70B6F6A0ECD}"/>
              </a:ext>
            </a:extLst>
          </p:cNvPr>
          <p:cNvSpPr/>
          <p:nvPr/>
        </p:nvSpPr>
        <p:spPr>
          <a:xfrm>
            <a:off x="147453" y="2578961"/>
            <a:ext cx="48261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Time until reaching a controllable number of new cases (300) per day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7E0D11A-F8D0-4C47-9C39-D318A559544E}"/>
              </a:ext>
            </a:extLst>
          </p:cNvPr>
          <p:cNvSpPr/>
          <p:nvPr/>
        </p:nvSpPr>
        <p:spPr>
          <a:xfrm>
            <a:off x="5260224" y="3518396"/>
            <a:ext cx="2852928" cy="551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E385CEC-632C-4C8D-A597-8AEAAE061171}"/>
              </a:ext>
            </a:extLst>
          </p:cNvPr>
          <p:cNvCxnSpPr>
            <a:cxnSpLocks/>
          </p:cNvCxnSpPr>
          <p:nvPr/>
        </p:nvCxnSpPr>
        <p:spPr>
          <a:xfrm>
            <a:off x="5260224" y="3507854"/>
            <a:ext cx="285292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EB4B381-79D2-4A15-A8C8-DDD66DA47E89}"/>
              </a:ext>
            </a:extLst>
          </p:cNvPr>
          <p:cNvSpPr txBox="1"/>
          <p:nvPr/>
        </p:nvSpPr>
        <p:spPr>
          <a:xfrm>
            <a:off x="7020272" y="3247241"/>
            <a:ext cx="11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</a:rPr>
              <a:t>300 cases/day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E3DB75C-62EB-4A3B-89DF-85A6908C7E26}"/>
              </a:ext>
            </a:extLst>
          </p:cNvPr>
          <p:cNvSpPr/>
          <p:nvPr/>
        </p:nvSpPr>
        <p:spPr>
          <a:xfrm>
            <a:off x="5846756" y="3457054"/>
            <a:ext cx="100584" cy="1005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C85E43B-E073-421C-B152-BDD004A3AAC5}"/>
              </a:ext>
            </a:extLst>
          </p:cNvPr>
          <p:cNvSpPr/>
          <p:nvPr/>
        </p:nvSpPr>
        <p:spPr>
          <a:xfrm>
            <a:off x="6267271" y="3457054"/>
            <a:ext cx="100584" cy="100584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D886A17-4FEF-491E-BE41-5B8BFEC82C1E}"/>
              </a:ext>
            </a:extLst>
          </p:cNvPr>
          <p:cNvSpPr/>
          <p:nvPr/>
        </p:nvSpPr>
        <p:spPr>
          <a:xfrm>
            <a:off x="6895453" y="3457054"/>
            <a:ext cx="100584" cy="10058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B41A27-5E87-4F1D-8908-B468FE62A93B}"/>
              </a:ext>
            </a:extLst>
          </p:cNvPr>
          <p:cNvCxnSpPr>
            <a:cxnSpLocks/>
          </p:cNvCxnSpPr>
          <p:nvPr/>
        </p:nvCxnSpPr>
        <p:spPr>
          <a:xfrm>
            <a:off x="5348211" y="2481026"/>
            <a:ext cx="0" cy="173736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F60ACAD-A436-4A4A-82C9-2A0CA4A39603}"/>
              </a:ext>
            </a:extLst>
          </p:cNvPr>
          <p:cNvGrpSpPr/>
          <p:nvPr/>
        </p:nvGrpSpPr>
        <p:grpSpPr>
          <a:xfrm>
            <a:off x="5220236" y="4151619"/>
            <a:ext cx="246221" cy="652379"/>
            <a:chOff x="5993127" y="4051965"/>
            <a:chExt cx="246221" cy="76502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A9F537B-7940-4AD6-8CB8-7F519E49DD1D}"/>
                </a:ext>
              </a:extLst>
            </p:cNvPr>
            <p:cNvSpPr/>
            <p:nvPr/>
          </p:nvSpPr>
          <p:spPr>
            <a:xfrm>
              <a:off x="6033115" y="4111593"/>
              <a:ext cx="166246" cy="647952"/>
            </a:xfrm>
            <a:prstGeom prst="roundRect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D2B336-501C-4E31-AFF0-D492316A589D}"/>
                </a:ext>
              </a:extLst>
            </p:cNvPr>
            <p:cNvSpPr txBox="1"/>
            <p:nvPr/>
          </p:nvSpPr>
          <p:spPr>
            <a:xfrm rot="16200000">
              <a:off x="5733728" y="4311364"/>
              <a:ext cx="7650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/>
                <a:t>Enddate</a:t>
              </a:r>
              <a:endParaRPr lang="en-US" sz="1000" dirty="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3F4856-A274-419F-9AFB-62D8C83C5041}"/>
              </a:ext>
            </a:extLst>
          </p:cNvPr>
          <p:cNvCxnSpPr>
            <a:cxnSpLocks/>
          </p:cNvCxnSpPr>
          <p:nvPr/>
        </p:nvCxnSpPr>
        <p:spPr>
          <a:xfrm>
            <a:off x="5898771" y="3517379"/>
            <a:ext cx="0" cy="749808"/>
          </a:xfrm>
          <a:prstGeom prst="line">
            <a:avLst/>
          </a:prstGeom>
          <a:ln w="158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62BE4F9-62D1-4D48-8154-285B61F4E7A3}"/>
              </a:ext>
            </a:extLst>
          </p:cNvPr>
          <p:cNvCxnSpPr>
            <a:cxnSpLocks/>
          </p:cNvCxnSpPr>
          <p:nvPr/>
        </p:nvCxnSpPr>
        <p:spPr>
          <a:xfrm>
            <a:off x="6319389" y="3564369"/>
            <a:ext cx="0" cy="941611"/>
          </a:xfrm>
          <a:prstGeom prst="line">
            <a:avLst/>
          </a:prstGeom>
          <a:ln w="15875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C369E1C-0A64-4779-B0DF-2053CC5D868D}"/>
              </a:ext>
            </a:extLst>
          </p:cNvPr>
          <p:cNvCxnSpPr>
            <a:cxnSpLocks/>
          </p:cNvCxnSpPr>
          <p:nvPr/>
        </p:nvCxnSpPr>
        <p:spPr>
          <a:xfrm>
            <a:off x="6944983" y="3544049"/>
            <a:ext cx="0" cy="1201276"/>
          </a:xfrm>
          <a:prstGeom prst="line">
            <a:avLst/>
          </a:prstGeom>
          <a:ln w="15875">
            <a:solidFill>
              <a:srgbClr val="FF101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lide Number Placeholder 3">
            <a:extLst>
              <a:ext uri="{FF2B5EF4-FFF2-40B4-BE49-F238E27FC236}">
                <a16:creationId xmlns:a16="http://schemas.microsoft.com/office/drawing/2014/main" id="{A26DCD9F-39C1-584B-4931-D6BB8E4B56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95828" y="4910434"/>
            <a:ext cx="432048" cy="211829"/>
          </a:xfrm>
        </p:spPr>
        <p:txBody>
          <a:bodyPr/>
          <a:lstStyle/>
          <a:p>
            <a:pPr>
              <a:defRPr/>
            </a:pPr>
            <a:r>
              <a:rPr lang="de-DE" sz="1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C85860-EFC2-E554-762F-EDEA84460FF6}"/>
              </a:ext>
            </a:extLst>
          </p:cNvPr>
          <p:cNvSpPr/>
          <p:nvPr/>
        </p:nvSpPr>
        <p:spPr>
          <a:xfrm>
            <a:off x="35496" y="2844039"/>
            <a:ext cx="198207" cy="159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A3AD7A-D049-7032-9979-C90E7E27A47B}"/>
              </a:ext>
            </a:extLst>
          </p:cNvPr>
          <p:cNvSpPr txBox="1"/>
          <p:nvPr/>
        </p:nvSpPr>
        <p:spPr>
          <a:xfrm>
            <a:off x="517003" y="310910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(days since April 20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2020)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F2869EB-9A6E-B0F6-5C44-B6EDFDFAFEB7}"/>
              </a:ext>
            </a:extLst>
          </p:cNvPr>
          <p:cNvSpPr txBox="1"/>
          <p:nvPr/>
        </p:nvSpPr>
        <p:spPr>
          <a:xfrm>
            <a:off x="-31649" y="4674281"/>
            <a:ext cx="55347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baseline="0" dirty="0">
                <a:solidFill>
                  <a:srgbClr val="FF0000"/>
                </a:solidFill>
                <a:latin typeface="STIX-Regular"/>
              </a:rPr>
              <a:t>A larger reproduction number delays a control of the epidemic.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090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A8A0-40DD-7DCD-519B-C142C5445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64" y="122729"/>
            <a:ext cx="8229600" cy="675085"/>
          </a:xfrm>
        </p:spPr>
        <p:txBody>
          <a:bodyPr/>
          <a:lstStyle/>
          <a:p>
            <a:r>
              <a:rPr lang="en-US" dirty="0"/>
              <a:t>Impact of lockdown and opening</a:t>
            </a:r>
          </a:p>
        </p:txBody>
      </p:sp>
      <p:pic>
        <p:nvPicPr>
          <p:cNvPr id="5" name="Picture 4" descr="Chart, timeline&#10;&#10;Description automatically generated">
            <a:extLst>
              <a:ext uri="{FF2B5EF4-FFF2-40B4-BE49-F238E27FC236}">
                <a16:creationId xmlns:a16="http://schemas.microsoft.com/office/drawing/2014/main" id="{5B0B013F-9111-2CBB-C732-F64BE3B92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15566"/>
            <a:ext cx="8798215" cy="3134809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924DA74-ABDA-0816-39C3-E5EB5D8E733F}"/>
              </a:ext>
            </a:extLst>
          </p:cNvPr>
          <p:cNvSpPr txBox="1">
            <a:spLocks/>
          </p:cNvSpPr>
          <p:nvPr/>
        </p:nvSpPr>
        <p:spPr>
          <a:xfrm>
            <a:off x="8695828" y="4910434"/>
            <a:ext cx="432048" cy="211829"/>
          </a:xfrm>
          <a:prstGeom prst="rect">
            <a:avLst/>
          </a:prstGeom>
          <a:ln/>
        </p:spPr>
        <p:txBody>
          <a:bodyPr lIns="68574" tIns="34289" rIns="68574" bIns="34289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000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50446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 2"/>
          <p:cNvSpPr txBox="1">
            <a:spLocks/>
          </p:cNvSpPr>
          <p:nvPr/>
        </p:nvSpPr>
        <p:spPr>
          <a:xfrm>
            <a:off x="395536" y="51470"/>
            <a:ext cx="8425225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cap="none" dirty="0" err="1">
                <a:solidFill>
                  <a:srgbClr val="0A2D6E"/>
                </a:solidFill>
                <a:latin typeface="Arial"/>
              </a:rPr>
              <a:t>Sector</a:t>
            </a:r>
            <a:r>
              <a:rPr lang="de-DE" cap="none" dirty="0">
                <a:solidFill>
                  <a:srgbClr val="0A2D6E"/>
                </a:solidFill>
                <a:latin typeface="Arial"/>
              </a:rPr>
              <a:t> </a:t>
            </a:r>
            <a:r>
              <a:rPr lang="de-DE" cap="none" dirty="0" err="1">
                <a:solidFill>
                  <a:srgbClr val="0A2D6E"/>
                </a:solidFill>
                <a:latin typeface="Arial"/>
              </a:rPr>
              <a:t>dependent</a:t>
            </a:r>
            <a:r>
              <a:rPr lang="de-DE" cap="none" dirty="0">
                <a:solidFill>
                  <a:srgbClr val="0A2D6E"/>
                </a:solidFill>
                <a:latin typeface="Arial"/>
              </a:rPr>
              <a:t> Lockdown and Recovery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0A2D6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4" y="4770028"/>
            <a:ext cx="5443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Dorn &amp; </a:t>
            </a:r>
            <a:r>
              <a:rPr lang="de-DE" sz="1200" dirty="0" err="1"/>
              <a:t>Khailaie</a:t>
            </a:r>
            <a:r>
              <a:rPr lang="de-DE" sz="1200" dirty="0"/>
              <a:t> &amp; </a:t>
            </a:r>
            <a:r>
              <a:rPr lang="de-DE" sz="1200" dirty="0" err="1"/>
              <a:t>Stoeckli</a:t>
            </a:r>
            <a:r>
              <a:rPr lang="de-DE" sz="1200" dirty="0"/>
              <a:t> et al. https://doi.org/10.1101/2020.08.14.20175224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23" y="555526"/>
            <a:ext cx="8819255" cy="4104456"/>
          </a:xfrm>
          <a:prstGeom prst="rect">
            <a:avLst/>
          </a:prstGeom>
        </p:spPr>
      </p:pic>
      <p:cxnSp>
        <p:nvCxnSpPr>
          <p:cNvPr id="14" name="Gerade Verbindung mit Pfeil 13"/>
          <p:cNvCxnSpPr/>
          <p:nvPr/>
        </p:nvCxnSpPr>
        <p:spPr>
          <a:xfrm>
            <a:off x="2627784" y="3664517"/>
            <a:ext cx="1296144" cy="0"/>
          </a:xfrm>
          <a:prstGeom prst="straightConnector1">
            <a:avLst/>
          </a:prstGeom>
          <a:ln w="38100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2862120" y="3651870"/>
            <a:ext cx="827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err="1">
                <a:solidFill>
                  <a:srgbClr val="0000FF"/>
                </a:solidFill>
              </a:rPr>
              <a:t>Period</a:t>
            </a:r>
            <a:r>
              <a:rPr lang="de-DE" sz="1100" dirty="0">
                <a:solidFill>
                  <a:srgbClr val="0000FF"/>
                </a:solidFill>
              </a:rPr>
              <a:t>(</a:t>
            </a:r>
            <a:r>
              <a:rPr lang="de-DE" sz="1100" i="1" dirty="0" err="1">
                <a:solidFill>
                  <a:srgbClr val="0000FF"/>
                </a:solidFill>
              </a:rPr>
              <a:t>R</a:t>
            </a:r>
            <a:r>
              <a:rPr lang="de-DE" sz="1100" baseline="-25000" dirty="0" err="1">
                <a:solidFill>
                  <a:srgbClr val="0000FF"/>
                </a:solidFill>
              </a:rPr>
              <a:t>t</a:t>
            </a:r>
            <a:r>
              <a:rPr lang="de-DE" sz="11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2195736" y="3219822"/>
            <a:ext cx="17828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100" dirty="0" err="1">
                <a:solidFill>
                  <a:srgbClr val="0000FF"/>
                </a:solidFill>
              </a:rPr>
              <a:t>Reach</a:t>
            </a:r>
            <a:r>
              <a:rPr lang="de-DE" sz="1100" dirty="0">
                <a:solidFill>
                  <a:srgbClr val="0000FF"/>
                </a:solidFill>
              </a:rPr>
              <a:t> 300 </a:t>
            </a:r>
            <a:r>
              <a:rPr lang="de-DE" sz="1100" dirty="0" err="1">
                <a:solidFill>
                  <a:srgbClr val="0000FF"/>
                </a:solidFill>
              </a:rPr>
              <a:t>cases</a:t>
            </a:r>
            <a:r>
              <a:rPr lang="de-DE" sz="1100" dirty="0">
                <a:solidFill>
                  <a:srgbClr val="0000FF"/>
                </a:solidFill>
              </a:rPr>
              <a:t> per </a:t>
            </a:r>
            <a:r>
              <a:rPr lang="de-DE" sz="1100" dirty="0" err="1">
                <a:solidFill>
                  <a:srgbClr val="0000FF"/>
                </a:solidFill>
              </a:rPr>
              <a:t>day</a:t>
            </a:r>
            <a:br>
              <a:rPr lang="de-DE" sz="1100" dirty="0">
                <a:solidFill>
                  <a:srgbClr val="0000FF"/>
                </a:solidFill>
              </a:rPr>
            </a:br>
            <a:r>
              <a:rPr lang="de-DE" sz="1100" dirty="0">
                <a:solidFill>
                  <a:srgbClr val="0000FF"/>
                </a:solidFill>
              </a:rPr>
              <a:t> </a:t>
            </a:r>
            <a:r>
              <a:rPr lang="de-DE" sz="1100" dirty="0" err="1">
                <a:solidFill>
                  <a:srgbClr val="0000FF"/>
                </a:solidFill>
              </a:rPr>
              <a:t>model</a:t>
            </a:r>
            <a:r>
              <a:rPr lang="de-DE" sz="1100" dirty="0">
                <a:solidFill>
                  <a:srgbClr val="0000FF"/>
                </a:solidFill>
              </a:rPr>
              <a:t> </a:t>
            </a:r>
            <a:r>
              <a:rPr lang="de-DE" sz="1100" dirty="0" err="1">
                <a:solidFill>
                  <a:srgbClr val="0000FF"/>
                </a:solidFill>
              </a:rPr>
              <a:t>prediction</a:t>
            </a:r>
            <a:endParaRPr lang="de-DE" sz="1100" dirty="0">
              <a:solidFill>
                <a:srgbClr val="0000FF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415578" y="3140527"/>
            <a:ext cx="1393330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100" dirty="0" err="1">
                <a:solidFill>
                  <a:srgbClr val="465A12"/>
                </a:solidFill>
              </a:rPr>
              <a:t>Period</a:t>
            </a:r>
            <a:r>
              <a:rPr lang="de-DE" sz="1100" dirty="0">
                <a:solidFill>
                  <a:srgbClr val="465A12"/>
                </a:solidFill>
              </a:rPr>
              <a:t>(</a:t>
            </a:r>
            <a:r>
              <a:rPr lang="de-DE" sz="1100" dirty="0" err="1">
                <a:solidFill>
                  <a:srgbClr val="465A12"/>
                </a:solidFill>
              </a:rPr>
              <a:t>Sector</a:t>
            </a:r>
            <a:r>
              <a:rPr lang="de-DE" sz="1100" dirty="0">
                <a:solidFill>
                  <a:srgbClr val="465A12"/>
                </a:solidFill>
              </a:rPr>
              <a:t> &amp; </a:t>
            </a:r>
            <a:r>
              <a:rPr lang="de-DE" sz="1100" i="1" dirty="0" err="1">
                <a:solidFill>
                  <a:srgbClr val="465A12"/>
                </a:solidFill>
              </a:rPr>
              <a:t>R</a:t>
            </a:r>
            <a:r>
              <a:rPr lang="de-DE" sz="1100" baseline="-25000" dirty="0" err="1">
                <a:solidFill>
                  <a:srgbClr val="465A12"/>
                </a:solidFill>
              </a:rPr>
              <a:t>t</a:t>
            </a:r>
            <a:r>
              <a:rPr lang="de-DE" sz="1100" dirty="0">
                <a:solidFill>
                  <a:srgbClr val="465A12"/>
                </a:solidFill>
              </a:rPr>
              <a:t>)</a:t>
            </a: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3923928" y="3124513"/>
            <a:ext cx="4608512" cy="0"/>
          </a:xfrm>
          <a:prstGeom prst="straightConnector1">
            <a:avLst/>
          </a:prstGeom>
          <a:ln w="38100">
            <a:solidFill>
              <a:srgbClr val="465A1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4806160" y="2838454"/>
            <a:ext cx="2844048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100" dirty="0" err="1">
                <a:solidFill>
                  <a:srgbClr val="465A12"/>
                </a:solidFill>
              </a:rPr>
              <a:t>Recovery</a:t>
            </a:r>
            <a:r>
              <a:rPr lang="de-DE" sz="1100" dirty="0">
                <a:solidFill>
                  <a:srgbClr val="465A12"/>
                </a:solidFill>
              </a:rPr>
              <a:t> </a:t>
            </a:r>
            <a:r>
              <a:rPr lang="de-DE" sz="1100" dirty="0" err="1">
                <a:solidFill>
                  <a:srgbClr val="465A12"/>
                </a:solidFill>
              </a:rPr>
              <a:t>of</a:t>
            </a:r>
            <a:r>
              <a:rPr lang="de-DE" sz="1100" dirty="0">
                <a:solidFill>
                  <a:srgbClr val="465A12"/>
                </a:solidFill>
              </a:rPr>
              <a:t> </a:t>
            </a:r>
            <a:r>
              <a:rPr lang="de-DE" sz="1100" dirty="0" err="1">
                <a:solidFill>
                  <a:srgbClr val="465A12"/>
                </a:solidFill>
              </a:rPr>
              <a:t>economic</a:t>
            </a:r>
            <a:r>
              <a:rPr lang="de-DE" sz="1100" dirty="0">
                <a:solidFill>
                  <a:srgbClr val="465A12"/>
                </a:solidFill>
              </a:rPr>
              <a:t> </a:t>
            </a:r>
            <a:r>
              <a:rPr lang="de-DE" sz="1100" dirty="0" err="1">
                <a:solidFill>
                  <a:srgbClr val="465A12"/>
                </a:solidFill>
              </a:rPr>
              <a:t>sectors</a:t>
            </a:r>
            <a:r>
              <a:rPr lang="de-DE" sz="1100" dirty="0">
                <a:solidFill>
                  <a:srgbClr val="465A12"/>
                </a:solidFill>
              </a:rPr>
              <a:t> </a:t>
            </a:r>
            <a:r>
              <a:rPr lang="de-DE" sz="1100" dirty="0" err="1">
                <a:solidFill>
                  <a:srgbClr val="465A12"/>
                </a:solidFill>
              </a:rPr>
              <a:t>from</a:t>
            </a:r>
            <a:r>
              <a:rPr lang="de-DE" sz="1100" dirty="0">
                <a:solidFill>
                  <a:srgbClr val="465A12"/>
                </a:solidFill>
              </a:rPr>
              <a:t> </a:t>
            </a:r>
            <a:r>
              <a:rPr lang="de-DE" sz="1100" dirty="0" err="1">
                <a:solidFill>
                  <a:srgbClr val="465A12"/>
                </a:solidFill>
              </a:rPr>
              <a:t>survey</a:t>
            </a:r>
            <a:endParaRPr lang="de-DE" sz="1100" dirty="0">
              <a:solidFill>
                <a:srgbClr val="465A1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DEF211-B099-7648-E04F-A0ED5A6A29E6}"/>
              </a:ext>
            </a:extLst>
          </p:cNvPr>
          <p:cNvSpPr txBox="1"/>
          <p:nvPr/>
        </p:nvSpPr>
        <p:spPr>
          <a:xfrm rot="16200000">
            <a:off x="1422428" y="1099847"/>
            <a:ext cx="13398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0" i="0" u="none" strike="noStrike" baseline="0" dirty="0">
                <a:latin typeface="STIX-Regular"/>
              </a:rPr>
              <a:t>Business Survey</a:t>
            </a:r>
            <a:endParaRPr lang="de-DE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012A32-442E-70BB-8E2F-42EC7E6E92A3}"/>
              </a:ext>
            </a:extLst>
          </p:cNvPr>
          <p:cNvSpPr txBox="1"/>
          <p:nvPr/>
        </p:nvSpPr>
        <p:spPr>
          <a:xfrm rot="16200000">
            <a:off x="2417223" y="1099847"/>
            <a:ext cx="13398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0" i="0" u="none" strike="noStrike" baseline="0" dirty="0">
                <a:latin typeface="STIX-Regular"/>
              </a:rPr>
              <a:t>Business Survey</a:t>
            </a:r>
            <a:endParaRPr lang="de-DE" sz="1400" dirty="0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FD37A6DB-8442-B6CA-6632-5B77D0F081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95828" y="4910434"/>
            <a:ext cx="432048" cy="211829"/>
          </a:xfrm>
        </p:spPr>
        <p:txBody>
          <a:bodyPr/>
          <a:lstStyle/>
          <a:p>
            <a:pPr>
              <a:defRPr/>
            </a:pPr>
            <a:r>
              <a:rPr lang="de-DE" sz="10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1EF2620-DE73-4EAB-6886-CA379308B9BA}"/>
              </a:ext>
            </a:extLst>
          </p:cNvPr>
          <p:cNvSpPr/>
          <p:nvPr/>
        </p:nvSpPr>
        <p:spPr>
          <a:xfrm>
            <a:off x="179512" y="564007"/>
            <a:ext cx="360040" cy="351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2553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 2"/>
          <p:cNvSpPr txBox="1">
            <a:spLocks/>
          </p:cNvSpPr>
          <p:nvPr/>
        </p:nvSpPr>
        <p:spPr>
          <a:xfrm>
            <a:off x="395536" y="51470"/>
            <a:ext cx="8425225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cap="none" dirty="0" err="1">
                <a:solidFill>
                  <a:srgbClr val="0A2D6E"/>
                </a:solidFill>
                <a:latin typeface="Arial"/>
              </a:rPr>
              <a:t>Sector</a:t>
            </a:r>
            <a:r>
              <a:rPr lang="de-DE" cap="none" dirty="0">
                <a:solidFill>
                  <a:srgbClr val="0A2D6E"/>
                </a:solidFill>
                <a:latin typeface="Arial"/>
              </a:rPr>
              <a:t> </a:t>
            </a:r>
            <a:r>
              <a:rPr lang="de-DE" cap="none" dirty="0" err="1">
                <a:solidFill>
                  <a:srgbClr val="0A2D6E"/>
                </a:solidFill>
                <a:latin typeface="Arial"/>
              </a:rPr>
              <a:t>dependent</a:t>
            </a:r>
            <a:r>
              <a:rPr lang="de-DE" cap="none" dirty="0">
                <a:solidFill>
                  <a:srgbClr val="0A2D6E"/>
                </a:solidFill>
                <a:latin typeface="Arial"/>
              </a:rPr>
              <a:t> </a:t>
            </a:r>
            <a:r>
              <a:rPr lang="de-DE" cap="none" dirty="0" err="1">
                <a:solidFill>
                  <a:srgbClr val="0A2D6E"/>
                </a:solidFill>
                <a:latin typeface="Arial"/>
              </a:rPr>
              <a:t>recovery</a:t>
            </a:r>
            <a:r>
              <a:rPr lang="de-DE" cap="none" dirty="0">
                <a:solidFill>
                  <a:srgbClr val="0A2D6E"/>
                </a:solidFill>
                <a:latin typeface="Arial"/>
              </a:rPr>
              <a:t> </a:t>
            </a:r>
            <a:r>
              <a:rPr lang="de-DE" cap="none" dirty="0" err="1">
                <a:solidFill>
                  <a:srgbClr val="0A2D6E"/>
                </a:solidFill>
                <a:latin typeface="Arial"/>
              </a:rPr>
              <a:t>depending</a:t>
            </a:r>
            <a:r>
              <a:rPr lang="de-DE" cap="none" dirty="0">
                <a:solidFill>
                  <a:srgbClr val="0A2D6E"/>
                </a:solidFill>
                <a:latin typeface="Arial"/>
              </a:rPr>
              <a:t> on </a:t>
            </a:r>
            <a:r>
              <a:rPr lang="de-DE" i="1" cap="none" dirty="0" err="1">
                <a:solidFill>
                  <a:srgbClr val="0A2D6E"/>
                </a:solidFill>
                <a:latin typeface="Arial"/>
              </a:rPr>
              <a:t>R</a:t>
            </a:r>
            <a:r>
              <a:rPr lang="de-DE" cap="none" baseline="-25000" dirty="0" err="1">
                <a:solidFill>
                  <a:srgbClr val="0A2D6E"/>
                </a:solidFill>
                <a:latin typeface="Arial"/>
              </a:rPr>
              <a:t>t</a:t>
            </a:r>
            <a:endParaRPr kumimoji="0" lang="de-DE" sz="2200" b="1" i="0" u="none" strike="noStrike" kern="1200" cap="none" spc="0" normalizeH="0" baseline="-25000" noProof="0" dirty="0">
              <a:ln>
                <a:noFill/>
              </a:ln>
              <a:solidFill>
                <a:srgbClr val="0A2D6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4" y="4770028"/>
            <a:ext cx="5443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Dorn &amp; </a:t>
            </a:r>
            <a:r>
              <a:rPr lang="de-DE" sz="1200" dirty="0" err="1"/>
              <a:t>Khailaie</a:t>
            </a:r>
            <a:r>
              <a:rPr lang="de-DE" sz="1200" dirty="0"/>
              <a:t> &amp; </a:t>
            </a:r>
            <a:r>
              <a:rPr lang="de-DE" sz="1200" dirty="0" err="1"/>
              <a:t>Stoeckli</a:t>
            </a:r>
            <a:r>
              <a:rPr lang="de-DE" sz="1200" dirty="0"/>
              <a:t> et al. https://doi.org/10.1101/2020.08.14.20175224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7" y="701851"/>
            <a:ext cx="9032926" cy="401027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275856" y="843558"/>
            <a:ext cx="4608512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1400" i="1" dirty="0"/>
              <a:t>                 </a:t>
            </a:r>
            <a:r>
              <a:rPr lang="de-DE" sz="1400" i="1" dirty="0" err="1"/>
              <a:t>R</a:t>
            </a:r>
            <a:r>
              <a:rPr lang="de-DE" sz="1400" baseline="-25000" dirty="0" err="1"/>
              <a:t>t</a:t>
            </a:r>
            <a:r>
              <a:rPr lang="de-DE" sz="1400" dirty="0"/>
              <a:t>=0.53                                                0.85      </a:t>
            </a:r>
          </a:p>
        </p:txBody>
      </p:sp>
      <p:sp>
        <p:nvSpPr>
          <p:cNvPr id="8" name="Textfeld 7"/>
          <p:cNvSpPr txBox="1"/>
          <p:nvPr/>
        </p:nvSpPr>
        <p:spPr>
          <a:xfrm rot="20796367">
            <a:off x="1657201" y="1622681"/>
            <a:ext cx="48942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Whole</a:t>
            </a:r>
            <a:r>
              <a:rPr lang="de-DE" sz="1200" dirty="0"/>
              <a:t> </a:t>
            </a:r>
            <a:r>
              <a:rPr lang="de-DE" sz="1200" dirty="0" err="1"/>
              <a:t>sale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retail</a:t>
            </a:r>
            <a:r>
              <a:rPr lang="de-DE" sz="1200" dirty="0"/>
              <a:t> </a:t>
            </a:r>
            <a:r>
              <a:rPr lang="de-DE" sz="1200" dirty="0" err="1"/>
              <a:t>trade</a:t>
            </a:r>
            <a:r>
              <a:rPr lang="de-DE" sz="1200" dirty="0"/>
              <a:t>; </a:t>
            </a:r>
            <a:r>
              <a:rPr lang="de-DE" sz="1200" dirty="0" err="1"/>
              <a:t>repair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motor</a:t>
            </a:r>
            <a:r>
              <a:rPr lang="de-DE" sz="1200" dirty="0"/>
              <a:t> </a:t>
            </a:r>
            <a:r>
              <a:rPr lang="de-DE" sz="1200" dirty="0" err="1"/>
              <a:t>vehicles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motor</a:t>
            </a:r>
            <a:r>
              <a:rPr lang="de-DE" sz="1200" dirty="0"/>
              <a:t> </a:t>
            </a:r>
            <a:r>
              <a:rPr lang="de-DE" sz="1200" dirty="0" err="1"/>
              <a:t>cycles</a:t>
            </a:r>
            <a:endParaRPr lang="de-DE" sz="1200" dirty="0"/>
          </a:p>
        </p:txBody>
      </p:sp>
      <p:sp>
        <p:nvSpPr>
          <p:cNvPr id="9" name="Textfeld 8"/>
          <p:cNvSpPr txBox="1"/>
          <p:nvPr/>
        </p:nvSpPr>
        <p:spPr>
          <a:xfrm rot="21401147">
            <a:off x="5173547" y="1743767"/>
            <a:ext cx="2020810" cy="276999"/>
          </a:xfrm>
          <a:prstGeom prst="rect">
            <a:avLst/>
          </a:prstGeom>
          <a:noFill/>
          <a:scene3d>
            <a:camera prst="orthographicFront">
              <a:rot lat="0" lon="0" rev="48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1200" dirty="0"/>
              <a:t>Transportation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storage</a:t>
            </a:r>
            <a:endParaRPr lang="de-DE" sz="1200" dirty="0"/>
          </a:p>
        </p:txBody>
      </p:sp>
      <p:sp>
        <p:nvSpPr>
          <p:cNvPr id="10" name="Textfeld 9"/>
          <p:cNvSpPr txBox="1"/>
          <p:nvPr/>
        </p:nvSpPr>
        <p:spPr>
          <a:xfrm>
            <a:off x="4977472" y="2327936"/>
            <a:ext cx="1984839" cy="276999"/>
          </a:xfrm>
          <a:prstGeom prst="rect">
            <a:avLst/>
          </a:prstGeom>
          <a:noFill/>
          <a:scene3d>
            <a:camera prst="orthographicFront">
              <a:rot lat="0" lon="0" rev="9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1200" dirty="0" err="1"/>
              <a:t>Activities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households</a:t>
            </a:r>
            <a:r>
              <a:rPr lang="de-DE" sz="1200" dirty="0"/>
              <a:t> …</a:t>
            </a:r>
          </a:p>
        </p:txBody>
      </p:sp>
      <p:sp>
        <p:nvSpPr>
          <p:cNvPr id="11" name="Textfeld 10"/>
          <p:cNvSpPr txBox="1"/>
          <p:nvPr/>
        </p:nvSpPr>
        <p:spPr>
          <a:xfrm rot="21319039">
            <a:off x="4716016" y="3117049"/>
            <a:ext cx="3084499" cy="276999"/>
          </a:xfrm>
          <a:prstGeom prst="rect">
            <a:avLst/>
          </a:prstGeom>
          <a:noFill/>
          <a:scene3d>
            <a:camera prst="orthographicFront">
              <a:rot lat="0" lon="0" rev="3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1200" dirty="0" err="1"/>
              <a:t>Accommodation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food</a:t>
            </a:r>
            <a:r>
              <a:rPr lang="de-DE" sz="1200" dirty="0"/>
              <a:t> </a:t>
            </a:r>
            <a:r>
              <a:rPr lang="de-DE" sz="1200" dirty="0" err="1"/>
              <a:t>service</a:t>
            </a:r>
            <a:r>
              <a:rPr lang="de-DE" sz="1200" dirty="0"/>
              <a:t> </a:t>
            </a:r>
            <a:r>
              <a:rPr lang="de-DE" sz="1200" dirty="0" err="1"/>
              <a:t>activities</a:t>
            </a:r>
            <a:endParaRPr lang="de-DE" sz="1200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D770212-DF20-54DE-769E-E08CD16EDE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95828" y="4910434"/>
            <a:ext cx="432048" cy="211829"/>
          </a:xfrm>
        </p:spPr>
        <p:txBody>
          <a:bodyPr/>
          <a:lstStyle/>
          <a:p>
            <a:pPr>
              <a:defRPr/>
            </a:pPr>
            <a:r>
              <a:rPr lang="de-DE" sz="1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B355DE-E6AB-8AAE-174B-AD7BD8262848}"/>
              </a:ext>
            </a:extLst>
          </p:cNvPr>
          <p:cNvSpPr/>
          <p:nvPr/>
        </p:nvSpPr>
        <p:spPr>
          <a:xfrm>
            <a:off x="35496" y="701851"/>
            <a:ext cx="360040" cy="351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2925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FB3BDEA-0ECB-85E2-80E4-FA3E89D90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296" y="2692289"/>
            <a:ext cx="5356176" cy="218722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4B6A700-A4B3-4E8E-8F9B-39798C4909A1}"/>
              </a:ext>
            </a:extLst>
          </p:cNvPr>
          <p:cNvSpPr/>
          <p:nvPr/>
        </p:nvSpPr>
        <p:spPr>
          <a:xfrm>
            <a:off x="786497" y="3065820"/>
            <a:ext cx="218894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el 2"/>
          <p:cNvSpPr txBox="1">
            <a:spLocks/>
          </p:cNvSpPr>
          <p:nvPr/>
        </p:nvSpPr>
        <p:spPr>
          <a:xfrm>
            <a:off x="358776" y="123478"/>
            <a:ext cx="8101656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de-DE" cap="none" dirty="0">
                <a:solidFill>
                  <a:srgbClr val="0A2D6E"/>
                </a:solidFill>
              </a:rPr>
              <a:t>The </a:t>
            </a:r>
            <a:r>
              <a:rPr lang="de-DE" cap="none" dirty="0" err="1">
                <a:solidFill>
                  <a:srgbClr val="0A2D6E"/>
                </a:solidFill>
              </a:rPr>
              <a:t>common</a:t>
            </a:r>
            <a:r>
              <a:rPr lang="de-DE" cap="none" dirty="0">
                <a:solidFill>
                  <a:srgbClr val="0A2D6E"/>
                </a:solidFill>
              </a:rPr>
              <a:t> </a:t>
            </a:r>
            <a:r>
              <a:rPr lang="de-DE" cap="none" dirty="0" err="1">
                <a:solidFill>
                  <a:srgbClr val="0A2D6E"/>
                </a:solidFill>
              </a:rPr>
              <a:t>interest</a:t>
            </a:r>
            <a:r>
              <a:rPr lang="de-DE" cap="none" dirty="0">
                <a:solidFill>
                  <a:srgbClr val="0A2D6E"/>
                </a:solidFill>
              </a:rPr>
              <a:t> </a:t>
            </a:r>
            <a:r>
              <a:rPr lang="de-DE" cap="none" dirty="0" err="1">
                <a:solidFill>
                  <a:srgbClr val="0A2D6E"/>
                </a:solidFill>
              </a:rPr>
              <a:t>of</a:t>
            </a:r>
            <a:r>
              <a:rPr lang="de-DE" cap="none" dirty="0">
                <a:solidFill>
                  <a:srgbClr val="0A2D6E"/>
                </a:solidFill>
              </a:rPr>
              <a:t> </a:t>
            </a:r>
            <a:r>
              <a:rPr lang="de-DE" cap="none" dirty="0" err="1">
                <a:solidFill>
                  <a:srgbClr val="0A2D6E"/>
                </a:solidFill>
              </a:rPr>
              <a:t>health</a:t>
            </a:r>
            <a:r>
              <a:rPr lang="de-DE" cap="none" dirty="0">
                <a:solidFill>
                  <a:srgbClr val="0A2D6E"/>
                </a:solidFill>
              </a:rPr>
              <a:t> </a:t>
            </a:r>
            <a:r>
              <a:rPr lang="de-DE" cap="none" dirty="0" err="1">
                <a:solidFill>
                  <a:srgbClr val="0A2D6E"/>
                </a:solidFill>
              </a:rPr>
              <a:t>and</a:t>
            </a:r>
            <a:r>
              <a:rPr lang="de-DE" cap="none" dirty="0">
                <a:solidFill>
                  <a:srgbClr val="0A2D6E"/>
                </a:solidFill>
              </a:rPr>
              <a:t> </a:t>
            </a:r>
            <a:r>
              <a:rPr lang="de-DE" cap="none" dirty="0" err="1">
                <a:solidFill>
                  <a:srgbClr val="0A2D6E"/>
                </a:solidFill>
              </a:rPr>
              <a:t>economy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0A2D6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07504" y="4770028"/>
            <a:ext cx="5443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Dorn &amp; </a:t>
            </a:r>
            <a:r>
              <a:rPr lang="de-DE" sz="1200" dirty="0" err="1"/>
              <a:t>Khailaie</a:t>
            </a:r>
            <a:r>
              <a:rPr lang="de-DE" sz="1200" dirty="0"/>
              <a:t> &amp; </a:t>
            </a:r>
            <a:r>
              <a:rPr lang="de-DE" sz="1200" dirty="0" err="1"/>
              <a:t>Stoeckli</a:t>
            </a:r>
            <a:r>
              <a:rPr lang="de-DE" sz="1200" dirty="0"/>
              <a:t> et al. https://doi.org/10.1101/2020.08.14.20175224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1715FF23-D021-1B94-1ABB-6A2B96C76D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95828" y="4910434"/>
            <a:ext cx="432048" cy="211829"/>
          </a:xfrm>
        </p:spPr>
        <p:txBody>
          <a:bodyPr/>
          <a:lstStyle/>
          <a:p>
            <a:pPr>
              <a:defRPr/>
            </a:pPr>
            <a:r>
              <a:rPr lang="de-DE" sz="1000" dirty="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3EC5E9-2314-4CF9-270B-4E690C319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004" y="513979"/>
            <a:ext cx="5378824" cy="22098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4AFAD41-D460-F018-D5A4-E264C58A5C73}"/>
              </a:ext>
            </a:extLst>
          </p:cNvPr>
          <p:cNvSpPr/>
          <p:nvPr/>
        </p:nvSpPr>
        <p:spPr>
          <a:xfrm>
            <a:off x="3449535" y="578436"/>
            <a:ext cx="198207" cy="159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5A694A-3AE0-B88C-D23F-ACA98830A9E4}"/>
              </a:ext>
            </a:extLst>
          </p:cNvPr>
          <p:cNvSpPr txBox="1"/>
          <p:nvPr/>
        </p:nvSpPr>
        <p:spPr>
          <a:xfrm>
            <a:off x="106062" y="912137"/>
            <a:ext cx="61739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Estimation of relative death toll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From April 20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2020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until July 31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2021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920C01-E091-9E76-4607-672E4A3C9403}"/>
              </a:ext>
            </a:extLst>
          </p:cNvPr>
          <p:cNvSpPr/>
          <p:nvPr/>
        </p:nvSpPr>
        <p:spPr>
          <a:xfrm>
            <a:off x="3465365" y="2830683"/>
            <a:ext cx="198207" cy="159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4A2979-4ADD-C4A0-E838-3656671DBD4E}"/>
              </a:ext>
            </a:extLst>
          </p:cNvPr>
          <p:cNvSpPr txBox="1"/>
          <p:nvPr/>
        </p:nvSpPr>
        <p:spPr>
          <a:xfrm>
            <a:off x="111308" y="3143052"/>
            <a:ext cx="31697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STIX-Regular"/>
              </a:rPr>
              <a:t>Relative costs </a:t>
            </a:r>
            <a:r>
              <a:rPr lang="en-US" sz="1800" b="0" i="0" u="none" strike="noStrike" baseline="0" dirty="0">
                <a:latin typeface="STIX-Regular"/>
              </a:rPr>
              <a:t>for each scenario</a:t>
            </a:r>
          </a:p>
          <a:p>
            <a:pPr algn="l"/>
            <a:r>
              <a:rPr lang="en-US" sz="1800" b="0" i="0" u="none" strike="noStrike" baseline="0" dirty="0">
                <a:latin typeface="STIX-Regular"/>
              </a:rPr>
              <a:t>in percentage difference to the reference scenario ( </a:t>
            </a:r>
            <a:r>
              <a:rPr lang="en-US" sz="1800" b="0" i="1" u="none" strike="noStrike" baseline="0" dirty="0">
                <a:latin typeface="STIXGeneral-Italic2"/>
              </a:rPr>
              <a:t>Rt</a:t>
            </a:r>
            <a:r>
              <a:rPr lang="de-DE" sz="1800" b="0" i="0" u="none" strike="noStrike" baseline="0" dirty="0">
                <a:latin typeface="STIXMath-Regular5"/>
              </a:rPr>
              <a:t>= </a:t>
            </a:r>
            <a:r>
              <a:rPr lang="de-DE" sz="1800" b="0" i="0" u="none" strike="noStrike" baseline="0" dirty="0">
                <a:latin typeface="STIXGeneral-Regular2"/>
              </a:rPr>
              <a:t>0.53 </a:t>
            </a:r>
            <a:r>
              <a:rPr lang="de-DE" sz="1800" b="0" i="0" u="none" strike="noStrike" baseline="0" dirty="0">
                <a:latin typeface="STIX-Regular"/>
              </a:rPr>
              <a:t>).</a:t>
            </a:r>
            <a:endParaRPr lang="de-DE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B178D8-D73B-7306-8716-DC78831008B0}"/>
              </a:ext>
            </a:extLst>
          </p:cNvPr>
          <p:cNvSpPr/>
          <p:nvPr/>
        </p:nvSpPr>
        <p:spPr>
          <a:xfrm>
            <a:off x="6084168" y="627534"/>
            <a:ext cx="195826" cy="1728192"/>
          </a:xfrm>
          <a:prstGeom prst="rect">
            <a:avLst/>
          </a:prstGeom>
          <a:solidFill>
            <a:srgbClr val="FCD5B5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6095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FC0BC12-D83A-FFFA-79A7-D86EC2DDB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644" y="60962"/>
            <a:ext cx="6552728" cy="4641195"/>
          </a:xfrm>
          <a:prstGeom prst="rect">
            <a:avLst/>
          </a:prstGeom>
        </p:spPr>
      </p:pic>
      <p:sp>
        <p:nvSpPr>
          <p:cNvPr id="87" name="Titel 2">
            <a:extLst>
              <a:ext uri="{FF2B5EF4-FFF2-40B4-BE49-F238E27FC236}">
                <a16:creationId xmlns:a16="http://schemas.microsoft.com/office/drawing/2014/main" id="{EBA62B75-7E16-D14A-9A6A-5DAE162ECE69}"/>
              </a:ext>
            </a:extLst>
          </p:cNvPr>
          <p:cNvSpPr txBox="1">
            <a:spLocks/>
          </p:cNvSpPr>
          <p:nvPr/>
        </p:nvSpPr>
        <p:spPr>
          <a:xfrm>
            <a:off x="179512" y="123478"/>
            <a:ext cx="3096344" cy="5040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dirty="0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Conclusion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F03C31-88B5-41F9-9DE6-87E93C73EE41}"/>
              </a:ext>
            </a:extLst>
          </p:cNvPr>
          <p:cNvSpPr txBox="1"/>
          <p:nvPr/>
        </p:nvSpPr>
        <p:spPr>
          <a:xfrm>
            <a:off x="1043608" y="4584491"/>
            <a:ext cx="77048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Dorn &amp; Khailaie &amp; </a:t>
            </a:r>
            <a:r>
              <a:rPr lang="de-DE" sz="1200" dirty="0" err="1"/>
              <a:t>Stoeckli</a:t>
            </a:r>
            <a:r>
              <a:rPr lang="de-DE" sz="1200" dirty="0"/>
              <a:t> et al., </a:t>
            </a:r>
            <a:r>
              <a:rPr lang="en-US" sz="1200" dirty="0" err="1"/>
              <a:t>Eur</a:t>
            </a:r>
            <a:r>
              <a:rPr lang="en-US" sz="1200" dirty="0"/>
              <a:t> J Health Econ. 2022 Mar 19;1-8. </a:t>
            </a:r>
            <a:r>
              <a:rPr lang="en-US" sz="1200" dirty="0" err="1"/>
              <a:t>doi</a:t>
            </a:r>
            <a:r>
              <a:rPr lang="en-US" sz="1200" dirty="0"/>
              <a:t>: 10.1007/s10198-022-01452-y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605EC31-A3FC-E3D3-D4F4-B53A75FF53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95828" y="4910434"/>
            <a:ext cx="432048" cy="211829"/>
          </a:xfrm>
        </p:spPr>
        <p:txBody>
          <a:bodyPr/>
          <a:lstStyle/>
          <a:p>
            <a:pPr>
              <a:defRPr/>
            </a:pPr>
            <a:r>
              <a:rPr lang="de-DE" sz="1000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90068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" b="45893"/>
          <a:stretch/>
        </p:blipFill>
        <p:spPr>
          <a:xfrm>
            <a:off x="0" y="-1"/>
            <a:ext cx="9144000" cy="5150644"/>
          </a:xfrm>
          <a:prstGeom prst="rect">
            <a:avLst/>
          </a:prstGeom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257620" y="317450"/>
            <a:ext cx="4433647" cy="484748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7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Thanks for your attention</a:t>
            </a:r>
            <a:endParaRPr lang="en-US" sz="2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250656" y="441973"/>
            <a:ext cx="3751583" cy="1694061"/>
            <a:chOff x="4092203" y="1051178"/>
            <a:chExt cx="4647629" cy="193645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2203" y="1051178"/>
              <a:ext cx="4647629" cy="1936453"/>
            </a:xfrm>
            <a:prstGeom prst="rect">
              <a:avLst/>
            </a:prstGeom>
          </p:spPr>
        </p:pic>
        <p:sp>
          <p:nvSpPr>
            <p:cNvPr id="22" name="Rectangle 11"/>
            <p:cNvSpPr/>
            <p:nvPr/>
          </p:nvSpPr>
          <p:spPr>
            <a:xfrm>
              <a:off x="4708060" y="1890712"/>
              <a:ext cx="1755709" cy="357416"/>
            </a:xfrm>
            <a:custGeom>
              <a:avLst/>
              <a:gdLst>
                <a:gd name="connsiteX0" fmla="*/ 0 w 1968129"/>
                <a:gd name="connsiteY0" fmla="*/ 0 h 288696"/>
                <a:gd name="connsiteX1" fmla="*/ 1968129 w 1968129"/>
                <a:gd name="connsiteY1" fmla="*/ 0 h 288696"/>
                <a:gd name="connsiteX2" fmla="*/ 1968129 w 1968129"/>
                <a:gd name="connsiteY2" fmla="*/ 288696 h 288696"/>
                <a:gd name="connsiteX3" fmla="*/ 0 w 1968129"/>
                <a:gd name="connsiteY3" fmla="*/ 288696 h 288696"/>
                <a:gd name="connsiteX4" fmla="*/ 0 w 1968129"/>
                <a:gd name="connsiteY4" fmla="*/ 0 h 288696"/>
                <a:gd name="connsiteX0" fmla="*/ 0 w 1968129"/>
                <a:gd name="connsiteY0" fmla="*/ 3632 h 292328"/>
                <a:gd name="connsiteX1" fmla="*/ 654515 w 1968129"/>
                <a:gd name="connsiteY1" fmla="*/ 0 h 292328"/>
                <a:gd name="connsiteX2" fmla="*/ 1968129 w 1968129"/>
                <a:gd name="connsiteY2" fmla="*/ 3632 h 292328"/>
                <a:gd name="connsiteX3" fmla="*/ 1968129 w 1968129"/>
                <a:gd name="connsiteY3" fmla="*/ 292328 h 292328"/>
                <a:gd name="connsiteX4" fmla="*/ 0 w 1968129"/>
                <a:gd name="connsiteY4" fmla="*/ 292328 h 292328"/>
                <a:gd name="connsiteX5" fmla="*/ 0 w 1968129"/>
                <a:gd name="connsiteY5" fmla="*/ 3632 h 292328"/>
                <a:gd name="connsiteX0" fmla="*/ 0 w 1968129"/>
                <a:gd name="connsiteY0" fmla="*/ 3632 h 292328"/>
                <a:gd name="connsiteX1" fmla="*/ 654515 w 1968129"/>
                <a:gd name="connsiteY1" fmla="*/ 0 h 292328"/>
                <a:gd name="connsiteX2" fmla="*/ 1968129 w 1968129"/>
                <a:gd name="connsiteY2" fmla="*/ 3632 h 292328"/>
                <a:gd name="connsiteX3" fmla="*/ 1968129 w 1968129"/>
                <a:gd name="connsiteY3" fmla="*/ 292328 h 292328"/>
                <a:gd name="connsiteX4" fmla="*/ 0 w 1968129"/>
                <a:gd name="connsiteY4" fmla="*/ 292328 h 292328"/>
                <a:gd name="connsiteX5" fmla="*/ 0 w 1968129"/>
                <a:gd name="connsiteY5" fmla="*/ 3632 h 292328"/>
                <a:gd name="connsiteX0" fmla="*/ 0 w 1968129"/>
                <a:gd name="connsiteY0" fmla="*/ 619582 h 908278"/>
                <a:gd name="connsiteX1" fmla="*/ 902165 w 1968129"/>
                <a:gd name="connsiteY1" fmla="*/ 0 h 908278"/>
                <a:gd name="connsiteX2" fmla="*/ 1968129 w 1968129"/>
                <a:gd name="connsiteY2" fmla="*/ 619582 h 908278"/>
                <a:gd name="connsiteX3" fmla="*/ 1968129 w 1968129"/>
                <a:gd name="connsiteY3" fmla="*/ 908278 h 908278"/>
                <a:gd name="connsiteX4" fmla="*/ 0 w 1968129"/>
                <a:gd name="connsiteY4" fmla="*/ 908278 h 908278"/>
                <a:gd name="connsiteX5" fmla="*/ 0 w 1968129"/>
                <a:gd name="connsiteY5" fmla="*/ 619582 h 908278"/>
                <a:gd name="connsiteX0" fmla="*/ 0 w 1968129"/>
                <a:gd name="connsiteY0" fmla="*/ 25857 h 314553"/>
                <a:gd name="connsiteX1" fmla="*/ 911690 w 1968129"/>
                <a:gd name="connsiteY1" fmla="*/ 0 h 314553"/>
                <a:gd name="connsiteX2" fmla="*/ 1968129 w 1968129"/>
                <a:gd name="connsiteY2" fmla="*/ 25857 h 314553"/>
                <a:gd name="connsiteX3" fmla="*/ 1968129 w 1968129"/>
                <a:gd name="connsiteY3" fmla="*/ 314553 h 314553"/>
                <a:gd name="connsiteX4" fmla="*/ 0 w 1968129"/>
                <a:gd name="connsiteY4" fmla="*/ 314553 h 314553"/>
                <a:gd name="connsiteX5" fmla="*/ 0 w 1968129"/>
                <a:gd name="connsiteY5" fmla="*/ 25857 h 314553"/>
                <a:gd name="connsiteX0" fmla="*/ 0 w 1968129"/>
                <a:gd name="connsiteY0" fmla="*/ 25857 h 314553"/>
                <a:gd name="connsiteX1" fmla="*/ 911690 w 1968129"/>
                <a:gd name="connsiteY1" fmla="*/ 0 h 314553"/>
                <a:gd name="connsiteX2" fmla="*/ 1885579 w 1968129"/>
                <a:gd name="connsiteY2" fmla="*/ 105232 h 314553"/>
                <a:gd name="connsiteX3" fmla="*/ 1968129 w 1968129"/>
                <a:gd name="connsiteY3" fmla="*/ 314553 h 314553"/>
                <a:gd name="connsiteX4" fmla="*/ 0 w 1968129"/>
                <a:gd name="connsiteY4" fmla="*/ 314553 h 314553"/>
                <a:gd name="connsiteX5" fmla="*/ 0 w 1968129"/>
                <a:gd name="connsiteY5" fmla="*/ 25857 h 314553"/>
                <a:gd name="connsiteX0" fmla="*/ 0 w 1885579"/>
                <a:gd name="connsiteY0" fmla="*/ 25857 h 343128"/>
                <a:gd name="connsiteX1" fmla="*/ 911690 w 1885579"/>
                <a:gd name="connsiteY1" fmla="*/ 0 h 343128"/>
                <a:gd name="connsiteX2" fmla="*/ 1885579 w 1885579"/>
                <a:gd name="connsiteY2" fmla="*/ 105232 h 343128"/>
                <a:gd name="connsiteX3" fmla="*/ 1879229 w 1885579"/>
                <a:gd name="connsiteY3" fmla="*/ 343128 h 343128"/>
                <a:gd name="connsiteX4" fmla="*/ 0 w 1885579"/>
                <a:gd name="connsiteY4" fmla="*/ 314553 h 343128"/>
                <a:gd name="connsiteX5" fmla="*/ 0 w 1885579"/>
                <a:gd name="connsiteY5" fmla="*/ 25857 h 343128"/>
                <a:gd name="connsiteX0" fmla="*/ 0 w 1885579"/>
                <a:gd name="connsiteY0" fmla="*/ 38557 h 355828"/>
                <a:gd name="connsiteX1" fmla="*/ 892640 w 1885579"/>
                <a:gd name="connsiteY1" fmla="*/ 0 h 355828"/>
                <a:gd name="connsiteX2" fmla="*/ 1885579 w 1885579"/>
                <a:gd name="connsiteY2" fmla="*/ 117932 h 355828"/>
                <a:gd name="connsiteX3" fmla="*/ 1879229 w 1885579"/>
                <a:gd name="connsiteY3" fmla="*/ 355828 h 355828"/>
                <a:gd name="connsiteX4" fmla="*/ 0 w 1885579"/>
                <a:gd name="connsiteY4" fmla="*/ 327253 h 355828"/>
                <a:gd name="connsiteX5" fmla="*/ 0 w 1885579"/>
                <a:gd name="connsiteY5" fmla="*/ 38557 h 355828"/>
                <a:gd name="connsiteX0" fmla="*/ 0 w 1885579"/>
                <a:gd name="connsiteY0" fmla="*/ 32207 h 349478"/>
                <a:gd name="connsiteX1" fmla="*/ 892640 w 1885579"/>
                <a:gd name="connsiteY1" fmla="*/ 0 h 349478"/>
                <a:gd name="connsiteX2" fmla="*/ 1885579 w 1885579"/>
                <a:gd name="connsiteY2" fmla="*/ 111582 h 349478"/>
                <a:gd name="connsiteX3" fmla="*/ 1879229 w 1885579"/>
                <a:gd name="connsiteY3" fmla="*/ 349478 h 349478"/>
                <a:gd name="connsiteX4" fmla="*/ 0 w 1885579"/>
                <a:gd name="connsiteY4" fmla="*/ 320903 h 349478"/>
                <a:gd name="connsiteX5" fmla="*/ 0 w 1885579"/>
                <a:gd name="connsiteY5" fmla="*/ 32207 h 349478"/>
                <a:gd name="connsiteX0" fmla="*/ 0 w 1885579"/>
                <a:gd name="connsiteY0" fmla="*/ 32207 h 349478"/>
                <a:gd name="connsiteX1" fmla="*/ 892640 w 1885579"/>
                <a:gd name="connsiteY1" fmla="*/ 0 h 349478"/>
                <a:gd name="connsiteX2" fmla="*/ 1885579 w 1885579"/>
                <a:gd name="connsiteY2" fmla="*/ 111582 h 349478"/>
                <a:gd name="connsiteX3" fmla="*/ 1879229 w 1885579"/>
                <a:gd name="connsiteY3" fmla="*/ 349478 h 349478"/>
                <a:gd name="connsiteX4" fmla="*/ 870415 w 1885579"/>
                <a:gd name="connsiteY4" fmla="*/ 333374 h 349478"/>
                <a:gd name="connsiteX5" fmla="*/ 0 w 1885579"/>
                <a:gd name="connsiteY5" fmla="*/ 320903 h 349478"/>
                <a:gd name="connsiteX6" fmla="*/ 0 w 1885579"/>
                <a:gd name="connsiteY6" fmla="*/ 32207 h 349478"/>
                <a:gd name="connsiteX0" fmla="*/ 0 w 1885579"/>
                <a:gd name="connsiteY0" fmla="*/ 32207 h 349478"/>
                <a:gd name="connsiteX1" fmla="*/ 892640 w 1885579"/>
                <a:gd name="connsiteY1" fmla="*/ 0 h 349478"/>
                <a:gd name="connsiteX2" fmla="*/ 1885579 w 1885579"/>
                <a:gd name="connsiteY2" fmla="*/ 111582 h 349478"/>
                <a:gd name="connsiteX3" fmla="*/ 1879229 w 1885579"/>
                <a:gd name="connsiteY3" fmla="*/ 349478 h 349478"/>
                <a:gd name="connsiteX4" fmla="*/ 889465 w 1885579"/>
                <a:gd name="connsiteY4" fmla="*/ 266699 h 349478"/>
                <a:gd name="connsiteX5" fmla="*/ 0 w 1885579"/>
                <a:gd name="connsiteY5" fmla="*/ 320903 h 349478"/>
                <a:gd name="connsiteX6" fmla="*/ 0 w 1885579"/>
                <a:gd name="connsiteY6" fmla="*/ 32207 h 349478"/>
                <a:gd name="connsiteX0" fmla="*/ 0 w 1885579"/>
                <a:gd name="connsiteY0" fmla="*/ 32207 h 355828"/>
                <a:gd name="connsiteX1" fmla="*/ 892640 w 1885579"/>
                <a:gd name="connsiteY1" fmla="*/ 0 h 355828"/>
                <a:gd name="connsiteX2" fmla="*/ 1885579 w 1885579"/>
                <a:gd name="connsiteY2" fmla="*/ 111582 h 355828"/>
                <a:gd name="connsiteX3" fmla="*/ 1879229 w 1885579"/>
                <a:gd name="connsiteY3" fmla="*/ 349478 h 355828"/>
                <a:gd name="connsiteX4" fmla="*/ 889465 w 1885579"/>
                <a:gd name="connsiteY4" fmla="*/ 266699 h 355828"/>
                <a:gd name="connsiteX5" fmla="*/ 123825 w 1885579"/>
                <a:gd name="connsiteY5" fmla="*/ 355828 h 355828"/>
                <a:gd name="connsiteX6" fmla="*/ 0 w 1885579"/>
                <a:gd name="connsiteY6" fmla="*/ 32207 h 355828"/>
                <a:gd name="connsiteX0" fmla="*/ 0 w 1771279"/>
                <a:gd name="connsiteY0" fmla="*/ 136982 h 355828"/>
                <a:gd name="connsiteX1" fmla="*/ 778340 w 1771279"/>
                <a:gd name="connsiteY1" fmla="*/ 0 h 355828"/>
                <a:gd name="connsiteX2" fmla="*/ 1771279 w 1771279"/>
                <a:gd name="connsiteY2" fmla="*/ 111582 h 355828"/>
                <a:gd name="connsiteX3" fmla="*/ 1764929 w 1771279"/>
                <a:gd name="connsiteY3" fmla="*/ 349478 h 355828"/>
                <a:gd name="connsiteX4" fmla="*/ 775165 w 1771279"/>
                <a:gd name="connsiteY4" fmla="*/ 266699 h 355828"/>
                <a:gd name="connsiteX5" fmla="*/ 9525 w 1771279"/>
                <a:gd name="connsiteY5" fmla="*/ 355828 h 355828"/>
                <a:gd name="connsiteX6" fmla="*/ 0 w 1771279"/>
                <a:gd name="connsiteY6" fmla="*/ 136982 h 355828"/>
                <a:gd name="connsiteX0" fmla="*/ 0 w 1771279"/>
                <a:gd name="connsiteY0" fmla="*/ 124282 h 355828"/>
                <a:gd name="connsiteX1" fmla="*/ 778340 w 1771279"/>
                <a:gd name="connsiteY1" fmla="*/ 0 h 355828"/>
                <a:gd name="connsiteX2" fmla="*/ 1771279 w 1771279"/>
                <a:gd name="connsiteY2" fmla="*/ 111582 h 355828"/>
                <a:gd name="connsiteX3" fmla="*/ 1764929 w 1771279"/>
                <a:gd name="connsiteY3" fmla="*/ 349478 h 355828"/>
                <a:gd name="connsiteX4" fmla="*/ 775165 w 1771279"/>
                <a:gd name="connsiteY4" fmla="*/ 266699 h 355828"/>
                <a:gd name="connsiteX5" fmla="*/ 9525 w 1771279"/>
                <a:gd name="connsiteY5" fmla="*/ 355828 h 355828"/>
                <a:gd name="connsiteX6" fmla="*/ 0 w 1771279"/>
                <a:gd name="connsiteY6" fmla="*/ 124282 h 355828"/>
                <a:gd name="connsiteX0" fmla="*/ 3175 w 1761754"/>
                <a:gd name="connsiteY0" fmla="*/ 124282 h 355828"/>
                <a:gd name="connsiteX1" fmla="*/ 768815 w 1761754"/>
                <a:gd name="connsiteY1" fmla="*/ 0 h 355828"/>
                <a:gd name="connsiteX2" fmla="*/ 1761754 w 1761754"/>
                <a:gd name="connsiteY2" fmla="*/ 111582 h 355828"/>
                <a:gd name="connsiteX3" fmla="*/ 1755404 w 1761754"/>
                <a:gd name="connsiteY3" fmla="*/ 349478 h 355828"/>
                <a:gd name="connsiteX4" fmla="*/ 765640 w 1761754"/>
                <a:gd name="connsiteY4" fmla="*/ 266699 h 355828"/>
                <a:gd name="connsiteX5" fmla="*/ 0 w 1761754"/>
                <a:gd name="connsiteY5" fmla="*/ 355828 h 355828"/>
                <a:gd name="connsiteX6" fmla="*/ 3175 w 1761754"/>
                <a:gd name="connsiteY6" fmla="*/ 124282 h 355828"/>
                <a:gd name="connsiteX0" fmla="*/ 3175 w 1761754"/>
                <a:gd name="connsiteY0" fmla="*/ 130632 h 362178"/>
                <a:gd name="connsiteX1" fmla="*/ 771990 w 1761754"/>
                <a:gd name="connsiteY1" fmla="*/ 0 h 362178"/>
                <a:gd name="connsiteX2" fmla="*/ 1761754 w 1761754"/>
                <a:gd name="connsiteY2" fmla="*/ 117932 h 362178"/>
                <a:gd name="connsiteX3" fmla="*/ 1755404 w 1761754"/>
                <a:gd name="connsiteY3" fmla="*/ 355828 h 362178"/>
                <a:gd name="connsiteX4" fmla="*/ 765640 w 1761754"/>
                <a:gd name="connsiteY4" fmla="*/ 273049 h 362178"/>
                <a:gd name="connsiteX5" fmla="*/ 0 w 1761754"/>
                <a:gd name="connsiteY5" fmla="*/ 362178 h 362178"/>
                <a:gd name="connsiteX6" fmla="*/ 3175 w 1761754"/>
                <a:gd name="connsiteY6" fmla="*/ 130632 h 362178"/>
                <a:gd name="connsiteX0" fmla="*/ 3175 w 1761754"/>
                <a:gd name="connsiteY0" fmla="*/ 124282 h 355828"/>
                <a:gd name="connsiteX1" fmla="*/ 764052 w 1761754"/>
                <a:gd name="connsiteY1" fmla="*/ 0 h 355828"/>
                <a:gd name="connsiteX2" fmla="*/ 1761754 w 1761754"/>
                <a:gd name="connsiteY2" fmla="*/ 111582 h 355828"/>
                <a:gd name="connsiteX3" fmla="*/ 1755404 w 1761754"/>
                <a:gd name="connsiteY3" fmla="*/ 349478 h 355828"/>
                <a:gd name="connsiteX4" fmla="*/ 765640 w 1761754"/>
                <a:gd name="connsiteY4" fmla="*/ 266699 h 355828"/>
                <a:gd name="connsiteX5" fmla="*/ 0 w 1761754"/>
                <a:gd name="connsiteY5" fmla="*/ 355828 h 355828"/>
                <a:gd name="connsiteX6" fmla="*/ 3175 w 1761754"/>
                <a:gd name="connsiteY6" fmla="*/ 124282 h 355828"/>
                <a:gd name="connsiteX0" fmla="*/ 3175 w 1761754"/>
                <a:gd name="connsiteY0" fmla="*/ 133807 h 365353"/>
                <a:gd name="connsiteX1" fmla="*/ 764052 w 1761754"/>
                <a:gd name="connsiteY1" fmla="*/ 0 h 365353"/>
                <a:gd name="connsiteX2" fmla="*/ 1761754 w 1761754"/>
                <a:gd name="connsiteY2" fmla="*/ 121107 h 365353"/>
                <a:gd name="connsiteX3" fmla="*/ 1755404 w 1761754"/>
                <a:gd name="connsiteY3" fmla="*/ 359003 h 365353"/>
                <a:gd name="connsiteX4" fmla="*/ 765640 w 1761754"/>
                <a:gd name="connsiteY4" fmla="*/ 276224 h 365353"/>
                <a:gd name="connsiteX5" fmla="*/ 0 w 1761754"/>
                <a:gd name="connsiteY5" fmla="*/ 365353 h 365353"/>
                <a:gd name="connsiteX6" fmla="*/ 3175 w 1761754"/>
                <a:gd name="connsiteY6" fmla="*/ 133807 h 365353"/>
                <a:gd name="connsiteX0" fmla="*/ 3175 w 1761754"/>
                <a:gd name="connsiteY0" fmla="*/ 129045 h 360591"/>
                <a:gd name="connsiteX1" fmla="*/ 764052 w 1761754"/>
                <a:gd name="connsiteY1" fmla="*/ 0 h 360591"/>
                <a:gd name="connsiteX2" fmla="*/ 1761754 w 1761754"/>
                <a:gd name="connsiteY2" fmla="*/ 116345 h 360591"/>
                <a:gd name="connsiteX3" fmla="*/ 1755404 w 1761754"/>
                <a:gd name="connsiteY3" fmla="*/ 354241 h 360591"/>
                <a:gd name="connsiteX4" fmla="*/ 765640 w 1761754"/>
                <a:gd name="connsiteY4" fmla="*/ 271462 h 360591"/>
                <a:gd name="connsiteX5" fmla="*/ 0 w 1761754"/>
                <a:gd name="connsiteY5" fmla="*/ 360591 h 360591"/>
                <a:gd name="connsiteX6" fmla="*/ 3175 w 1761754"/>
                <a:gd name="connsiteY6" fmla="*/ 129045 h 360591"/>
                <a:gd name="connsiteX0" fmla="*/ 3175 w 1761754"/>
                <a:gd name="connsiteY0" fmla="*/ 129045 h 360591"/>
                <a:gd name="connsiteX1" fmla="*/ 764052 w 1761754"/>
                <a:gd name="connsiteY1" fmla="*/ 0 h 360591"/>
                <a:gd name="connsiteX2" fmla="*/ 1761754 w 1761754"/>
                <a:gd name="connsiteY2" fmla="*/ 116345 h 360591"/>
                <a:gd name="connsiteX3" fmla="*/ 1755404 w 1761754"/>
                <a:gd name="connsiteY3" fmla="*/ 354241 h 360591"/>
                <a:gd name="connsiteX4" fmla="*/ 765640 w 1761754"/>
                <a:gd name="connsiteY4" fmla="*/ 280987 h 360591"/>
                <a:gd name="connsiteX5" fmla="*/ 0 w 1761754"/>
                <a:gd name="connsiteY5" fmla="*/ 360591 h 360591"/>
                <a:gd name="connsiteX6" fmla="*/ 3175 w 1761754"/>
                <a:gd name="connsiteY6" fmla="*/ 129045 h 360591"/>
                <a:gd name="connsiteX0" fmla="*/ 3175 w 1761754"/>
                <a:gd name="connsiteY0" fmla="*/ 129045 h 360591"/>
                <a:gd name="connsiteX1" fmla="*/ 764052 w 1761754"/>
                <a:gd name="connsiteY1" fmla="*/ 0 h 360591"/>
                <a:gd name="connsiteX2" fmla="*/ 1761754 w 1761754"/>
                <a:gd name="connsiteY2" fmla="*/ 116345 h 360591"/>
                <a:gd name="connsiteX3" fmla="*/ 1755404 w 1761754"/>
                <a:gd name="connsiteY3" fmla="*/ 354241 h 360591"/>
                <a:gd name="connsiteX4" fmla="*/ 765640 w 1761754"/>
                <a:gd name="connsiteY4" fmla="*/ 276225 h 360591"/>
                <a:gd name="connsiteX5" fmla="*/ 0 w 1761754"/>
                <a:gd name="connsiteY5" fmla="*/ 360591 h 360591"/>
                <a:gd name="connsiteX6" fmla="*/ 3175 w 1761754"/>
                <a:gd name="connsiteY6" fmla="*/ 129045 h 360591"/>
                <a:gd name="connsiteX0" fmla="*/ 3175 w 1761754"/>
                <a:gd name="connsiteY0" fmla="*/ 129045 h 360591"/>
                <a:gd name="connsiteX1" fmla="*/ 764052 w 1761754"/>
                <a:gd name="connsiteY1" fmla="*/ 0 h 360591"/>
                <a:gd name="connsiteX2" fmla="*/ 1761754 w 1761754"/>
                <a:gd name="connsiteY2" fmla="*/ 116345 h 360591"/>
                <a:gd name="connsiteX3" fmla="*/ 1755404 w 1761754"/>
                <a:gd name="connsiteY3" fmla="*/ 354241 h 360591"/>
                <a:gd name="connsiteX4" fmla="*/ 765640 w 1761754"/>
                <a:gd name="connsiteY4" fmla="*/ 276225 h 360591"/>
                <a:gd name="connsiteX5" fmla="*/ 0 w 1761754"/>
                <a:gd name="connsiteY5" fmla="*/ 360591 h 360591"/>
                <a:gd name="connsiteX6" fmla="*/ 3175 w 1761754"/>
                <a:gd name="connsiteY6" fmla="*/ 129045 h 360591"/>
                <a:gd name="connsiteX0" fmla="*/ 3175 w 1761754"/>
                <a:gd name="connsiteY0" fmla="*/ 129045 h 357416"/>
                <a:gd name="connsiteX1" fmla="*/ 764052 w 1761754"/>
                <a:gd name="connsiteY1" fmla="*/ 0 h 357416"/>
                <a:gd name="connsiteX2" fmla="*/ 1761754 w 1761754"/>
                <a:gd name="connsiteY2" fmla="*/ 116345 h 357416"/>
                <a:gd name="connsiteX3" fmla="*/ 1755404 w 1761754"/>
                <a:gd name="connsiteY3" fmla="*/ 354241 h 357416"/>
                <a:gd name="connsiteX4" fmla="*/ 765640 w 1761754"/>
                <a:gd name="connsiteY4" fmla="*/ 276225 h 357416"/>
                <a:gd name="connsiteX5" fmla="*/ 0 w 1761754"/>
                <a:gd name="connsiteY5" fmla="*/ 357416 h 357416"/>
                <a:gd name="connsiteX6" fmla="*/ 3175 w 1761754"/>
                <a:gd name="connsiteY6" fmla="*/ 129045 h 357416"/>
                <a:gd name="connsiteX0" fmla="*/ 3175 w 1761754"/>
                <a:gd name="connsiteY0" fmla="*/ 129045 h 357416"/>
                <a:gd name="connsiteX1" fmla="*/ 764052 w 1761754"/>
                <a:gd name="connsiteY1" fmla="*/ 0 h 357416"/>
                <a:gd name="connsiteX2" fmla="*/ 1761754 w 1761754"/>
                <a:gd name="connsiteY2" fmla="*/ 116345 h 357416"/>
                <a:gd name="connsiteX3" fmla="*/ 1755404 w 1761754"/>
                <a:gd name="connsiteY3" fmla="*/ 354241 h 357416"/>
                <a:gd name="connsiteX4" fmla="*/ 765640 w 1761754"/>
                <a:gd name="connsiteY4" fmla="*/ 276225 h 357416"/>
                <a:gd name="connsiteX5" fmla="*/ 0 w 1761754"/>
                <a:gd name="connsiteY5" fmla="*/ 357416 h 357416"/>
                <a:gd name="connsiteX6" fmla="*/ 3175 w 1761754"/>
                <a:gd name="connsiteY6" fmla="*/ 129045 h 357416"/>
                <a:gd name="connsiteX0" fmla="*/ 3175 w 1761754"/>
                <a:gd name="connsiteY0" fmla="*/ 129045 h 357416"/>
                <a:gd name="connsiteX1" fmla="*/ 764052 w 1761754"/>
                <a:gd name="connsiteY1" fmla="*/ 0 h 357416"/>
                <a:gd name="connsiteX2" fmla="*/ 1761754 w 1761754"/>
                <a:gd name="connsiteY2" fmla="*/ 116345 h 357416"/>
                <a:gd name="connsiteX3" fmla="*/ 1758579 w 1761754"/>
                <a:gd name="connsiteY3" fmla="*/ 354241 h 357416"/>
                <a:gd name="connsiteX4" fmla="*/ 765640 w 1761754"/>
                <a:gd name="connsiteY4" fmla="*/ 276225 h 357416"/>
                <a:gd name="connsiteX5" fmla="*/ 0 w 1761754"/>
                <a:gd name="connsiteY5" fmla="*/ 357416 h 357416"/>
                <a:gd name="connsiteX6" fmla="*/ 3175 w 1761754"/>
                <a:gd name="connsiteY6" fmla="*/ 129045 h 357416"/>
                <a:gd name="connsiteX0" fmla="*/ 3175 w 1758719"/>
                <a:gd name="connsiteY0" fmla="*/ 129045 h 357416"/>
                <a:gd name="connsiteX1" fmla="*/ 764052 w 1758719"/>
                <a:gd name="connsiteY1" fmla="*/ 0 h 357416"/>
                <a:gd name="connsiteX2" fmla="*/ 1755404 w 1758719"/>
                <a:gd name="connsiteY2" fmla="*/ 117932 h 357416"/>
                <a:gd name="connsiteX3" fmla="*/ 1758579 w 1758719"/>
                <a:gd name="connsiteY3" fmla="*/ 354241 h 357416"/>
                <a:gd name="connsiteX4" fmla="*/ 765640 w 1758719"/>
                <a:gd name="connsiteY4" fmla="*/ 276225 h 357416"/>
                <a:gd name="connsiteX5" fmla="*/ 0 w 1758719"/>
                <a:gd name="connsiteY5" fmla="*/ 357416 h 357416"/>
                <a:gd name="connsiteX6" fmla="*/ 3175 w 1758719"/>
                <a:gd name="connsiteY6" fmla="*/ 129045 h 357416"/>
                <a:gd name="connsiteX0" fmla="*/ 3175 w 1755709"/>
                <a:gd name="connsiteY0" fmla="*/ 129045 h 357416"/>
                <a:gd name="connsiteX1" fmla="*/ 764052 w 1755709"/>
                <a:gd name="connsiteY1" fmla="*/ 0 h 357416"/>
                <a:gd name="connsiteX2" fmla="*/ 1755404 w 1755709"/>
                <a:gd name="connsiteY2" fmla="*/ 117932 h 357416"/>
                <a:gd name="connsiteX3" fmla="*/ 1755404 w 1755709"/>
                <a:gd name="connsiteY3" fmla="*/ 354241 h 357416"/>
                <a:gd name="connsiteX4" fmla="*/ 765640 w 1755709"/>
                <a:gd name="connsiteY4" fmla="*/ 276225 h 357416"/>
                <a:gd name="connsiteX5" fmla="*/ 0 w 1755709"/>
                <a:gd name="connsiteY5" fmla="*/ 357416 h 357416"/>
                <a:gd name="connsiteX6" fmla="*/ 3175 w 1755709"/>
                <a:gd name="connsiteY6" fmla="*/ 129045 h 357416"/>
                <a:gd name="connsiteX0" fmla="*/ 3175 w 1755709"/>
                <a:gd name="connsiteY0" fmla="*/ 129045 h 357416"/>
                <a:gd name="connsiteX1" fmla="*/ 764052 w 1755709"/>
                <a:gd name="connsiteY1" fmla="*/ 0 h 357416"/>
                <a:gd name="connsiteX2" fmla="*/ 1755404 w 1755709"/>
                <a:gd name="connsiteY2" fmla="*/ 117932 h 357416"/>
                <a:gd name="connsiteX3" fmla="*/ 1755404 w 1755709"/>
                <a:gd name="connsiteY3" fmla="*/ 354241 h 357416"/>
                <a:gd name="connsiteX4" fmla="*/ 765640 w 1755709"/>
                <a:gd name="connsiteY4" fmla="*/ 276225 h 357416"/>
                <a:gd name="connsiteX5" fmla="*/ 0 w 1755709"/>
                <a:gd name="connsiteY5" fmla="*/ 357416 h 357416"/>
                <a:gd name="connsiteX6" fmla="*/ 3175 w 1755709"/>
                <a:gd name="connsiteY6" fmla="*/ 129045 h 35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5709" h="357416">
                  <a:moveTo>
                    <a:pt x="3175" y="129045"/>
                  </a:moveTo>
                  <a:lnTo>
                    <a:pt x="764052" y="0"/>
                  </a:lnTo>
                  <a:lnTo>
                    <a:pt x="1755404" y="117932"/>
                  </a:lnTo>
                  <a:cubicBezTo>
                    <a:pt x="1754346" y="197231"/>
                    <a:pt x="1756462" y="274942"/>
                    <a:pt x="1755404" y="354241"/>
                  </a:cubicBezTo>
                  <a:lnTo>
                    <a:pt x="765640" y="276225"/>
                  </a:lnTo>
                  <a:lnTo>
                    <a:pt x="0" y="357416"/>
                  </a:lnTo>
                  <a:cubicBezTo>
                    <a:pt x="1058" y="280234"/>
                    <a:pt x="2117" y="206227"/>
                    <a:pt x="3175" y="129045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349195" y="910962"/>
            <a:ext cx="2707793" cy="553998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Systems Immunology (SIMM)</a:t>
            </a:r>
          </a:p>
          <a:p>
            <a:r>
              <a:rPr lang="en-US" sz="1500" dirty="0">
                <a:solidFill>
                  <a:schemeClr val="bg1"/>
                </a:solidFill>
              </a:rPr>
              <a:t>systems-immunology.de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5325F7-999F-4E88-B273-5EC6C0A3576E}"/>
              </a:ext>
            </a:extLst>
          </p:cNvPr>
          <p:cNvSpPr txBox="1"/>
          <p:nvPr/>
        </p:nvSpPr>
        <p:spPr>
          <a:xfrm>
            <a:off x="2349194" y="1489097"/>
            <a:ext cx="20787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2</a:t>
            </a:r>
            <a:r>
              <a:rPr lang="en-US" sz="1350" b="1" baseline="30000" dirty="0">
                <a:solidFill>
                  <a:schemeClr val="bg1"/>
                </a:solidFill>
              </a:rPr>
              <a:t>nd</a:t>
            </a:r>
            <a:r>
              <a:rPr lang="en-US" sz="1350" b="1" dirty="0">
                <a:solidFill>
                  <a:schemeClr val="bg1"/>
                </a:solidFill>
              </a:rPr>
              <a:t> floor, </a:t>
            </a:r>
            <a:r>
              <a:rPr lang="en-US" sz="1350" b="1" dirty="0" err="1">
                <a:solidFill>
                  <a:schemeClr val="bg1"/>
                </a:solidFill>
              </a:rPr>
              <a:t>Rebenring</a:t>
            </a:r>
            <a:r>
              <a:rPr lang="en-US" sz="1350" b="1" dirty="0">
                <a:solidFill>
                  <a:schemeClr val="bg1"/>
                </a:solidFill>
              </a:rPr>
              <a:t> 56, 38106 </a:t>
            </a:r>
            <a:r>
              <a:rPr lang="en-US" sz="1350" b="1" dirty="0" err="1">
                <a:solidFill>
                  <a:schemeClr val="bg1"/>
                </a:solidFill>
              </a:rPr>
              <a:t>Braunschweig</a:t>
            </a:r>
            <a:endParaRPr lang="en-US" sz="1350" b="1" dirty="0">
              <a:solidFill>
                <a:schemeClr val="bg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BE0A18B-FBD6-4842-81DC-A8A01474AF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02"/>
          <a:stretch/>
        </p:blipFill>
        <p:spPr>
          <a:xfrm>
            <a:off x="1269661" y="2240848"/>
            <a:ext cx="6317681" cy="292528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F16C23-B9FB-45F2-8D5D-614D718BEE65}"/>
              </a:ext>
            </a:extLst>
          </p:cNvPr>
          <p:cNvSpPr txBox="1"/>
          <p:nvPr/>
        </p:nvSpPr>
        <p:spPr>
          <a:xfrm>
            <a:off x="5595874" y="2244937"/>
            <a:ext cx="2079415" cy="300082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Michael Meyer-Hermann</a:t>
            </a:r>
          </a:p>
        </p:txBody>
      </p:sp>
    </p:spTree>
    <p:extLst>
      <p:ext uri="{BB962C8B-B14F-4D97-AF65-F5344CB8AC3E}">
        <p14:creationId xmlns:p14="http://schemas.microsoft.com/office/powerpoint/2010/main" val="2653067228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C70556-5C82-7723-C8F1-22B63DCBDD07}"/>
              </a:ext>
            </a:extLst>
          </p:cNvPr>
          <p:cNvGrpSpPr/>
          <p:nvPr/>
        </p:nvGrpSpPr>
        <p:grpSpPr>
          <a:xfrm>
            <a:off x="1295636" y="245034"/>
            <a:ext cx="6552728" cy="3054509"/>
            <a:chOff x="1394460" y="765810"/>
            <a:chExt cx="8637089" cy="4034790"/>
          </a:xfrm>
        </p:grpSpPr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F44F10E5-593A-4E5F-09CB-38AB326BA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6" b="38349"/>
            <a:stretch/>
          </p:blipFill>
          <p:spPr>
            <a:xfrm>
              <a:off x="1577340" y="994410"/>
              <a:ext cx="8454209" cy="380619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01CBA9-6129-5C03-5535-628FEA7C9F0B}"/>
                </a:ext>
              </a:extLst>
            </p:cNvPr>
            <p:cNvSpPr/>
            <p:nvPr/>
          </p:nvSpPr>
          <p:spPr>
            <a:xfrm>
              <a:off x="1394460" y="765810"/>
              <a:ext cx="697230" cy="354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1EAC8-21D4-6DAA-208A-86C4954823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95828" y="4910434"/>
            <a:ext cx="432048" cy="211829"/>
          </a:xfrm>
        </p:spPr>
        <p:txBody>
          <a:bodyPr/>
          <a:lstStyle/>
          <a:p>
            <a:pPr>
              <a:defRPr/>
            </a:pPr>
            <a:r>
              <a:rPr lang="de-DE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8C0960BB-273F-9BE6-0F7D-E3D5F5C67736}"/>
              </a:ext>
            </a:extLst>
          </p:cNvPr>
          <p:cNvSpPr txBox="1">
            <a:spLocks/>
          </p:cNvSpPr>
          <p:nvPr/>
        </p:nvSpPr>
        <p:spPr>
          <a:xfrm>
            <a:off x="230659" y="44097"/>
            <a:ext cx="8661821" cy="4527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r>
              <a:rPr lang="de-DE" sz="2400" cap="none" dirty="0">
                <a:solidFill>
                  <a:srgbClr val="0A2D6E"/>
                </a:solidFill>
                <a:latin typeface="Arial"/>
              </a:rPr>
              <a:t>A </a:t>
            </a:r>
            <a:r>
              <a:rPr lang="de-DE" sz="2400" cap="none" dirty="0" err="1">
                <a:solidFill>
                  <a:srgbClr val="0A2D6E"/>
                </a:solidFill>
                <a:latin typeface="Arial"/>
              </a:rPr>
              <a:t>compartmental</a:t>
            </a:r>
            <a:r>
              <a:rPr lang="de-DE" sz="2400" cap="none" dirty="0">
                <a:solidFill>
                  <a:srgbClr val="0A2D6E"/>
                </a:solidFill>
                <a:latin typeface="Arial"/>
              </a:rPr>
              <a:t> </a:t>
            </a:r>
            <a:r>
              <a:rPr lang="de-DE" sz="2400" cap="none" dirty="0" err="1">
                <a:solidFill>
                  <a:srgbClr val="0A2D6E"/>
                </a:solidFill>
                <a:latin typeface="Arial"/>
              </a:rPr>
              <a:t>model</a:t>
            </a:r>
            <a:r>
              <a:rPr lang="de-DE" sz="2400" cap="none" dirty="0">
                <a:solidFill>
                  <a:srgbClr val="0A2D6E"/>
                </a:solidFill>
                <a:latin typeface="Arial"/>
              </a:rPr>
              <a:t> </a:t>
            </a:r>
            <a:r>
              <a:rPr lang="en-US" sz="2400" cap="none" dirty="0">
                <a:solidFill>
                  <a:srgbClr val="0A2D6E"/>
                </a:solidFill>
                <a:latin typeface="Arial"/>
              </a:rPr>
              <a:t>of</a:t>
            </a:r>
            <a:r>
              <a:rPr lang="de-DE" sz="2400" cap="none" dirty="0">
                <a:solidFill>
                  <a:srgbClr val="0A2D6E"/>
                </a:solidFill>
                <a:latin typeface="Arial"/>
              </a:rPr>
              <a:t> COVID-19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6EC76F-FD1E-1FD6-0DCC-8D13E3A13F03}"/>
              </a:ext>
            </a:extLst>
          </p:cNvPr>
          <p:cNvSpPr txBox="1"/>
          <p:nvPr/>
        </p:nvSpPr>
        <p:spPr>
          <a:xfrm>
            <a:off x="539552" y="3435846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Integration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knowledge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mechanism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/>
              <a:t>Prediction</a:t>
            </a:r>
            <a:r>
              <a:rPr lang="de-DE" dirty="0"/>
              <a:t> </a:t>
            </a:r>
            <a:r>
              <a:rPr lang="de-DE" dirty="0" err="1"/>
              <a:t>capability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/>
              <a:t>Representaion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en-US" dirty="0"/>
              <a:t>exponential</a:t>
            </a:r>
            <a:r>
              <a:rPr lang="de-DE" dirty="0"/>
              <a:t> </a:t>
            </a:r>
            <a:r>
              <a:rPr lang="de-DE" dirty="0" err="1"/>
              <a:t>increase</a:t>
            </a:r>
            <a:r>
              <a:rPr lang="de-DE" dirty="0"/>
              <a:t>/</a:t>
            </a:r>
            <a:r>
              <a:rPr lang="de-DE" dirty="0" err="1"/>
              <a:t>decline</a:t>
            </a:r>
            <a:r>
              <a:rPr lang="de-DE" dirty="0"/>
              <a:t> in </a:t>
            </a:r>
            <a:r>
              <a:rPr lang="de-DE" dirty="0" err="1"/>
              <a:t>infection</a:t>
            </a:r>
            <a:r>
              <a:rPr lang="de-DE" dirty="0"/>
              <a:t> </a:t>
            </a:r>
            <a:r>
              <a:rPr lang="de-DE" dirty="0" err="1"/>
              <a:t>dynamic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4936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266CFFC-2A35-DFD3-B152-60C7F88583F7}"/>
              </a:ext>
            </a:extLst>
          </p:cNvPr>
          <p:cNvGrpSpPr/>
          <p:nvPr/>
        </p:nvGrpSpPr>
        <p:grpSpPr>
          <a:xfrm>
            <a:off x="230659" y="3147814"/>
            <a:ext cx="3477245" cy="1858094"/>
            <a:chOff x="7041971" y="4149230"/>
            <a:chExt cx="4713632" cy="243359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EF377CD-4C87-F19E-BE4A-5F8E6D383C54}"/>
                </a:ext>
              </a:extLst>
            </p:cNvPr>
            <p:cNvGrpSpPr/>
            <p:nvPr/>
          </p:nvGrpSpPr>
          <p:grpSpPr>
            <a:xfrm>
              <a:off x="7041971" y="4160660"/>
              <a:ext cx="4512732" cy="2422167"/>
              <a:chOff x="7199269" y="4434980"/>
              <a:chExt cx="4512732" cy="2422167"/>
            </a:xfrm>
          </p:grpSpPr>
          <p:pic>
            <p:nvPicPr>
              <p:cNvPr id="12" name="Picture 11" descr="Diagram&#10;&#10;Description automatically generated">
                <a:extLst>
                  <a:ext uri="{FF2B5EF4-FFF2-40B4-BE49-F238E27FC236}">
                    <a16:creationId xmlns:a16="http://schemas.microsoft.com/office/drawing/2014/main" id="{3AEAC2F7-8F90-D62B-5EB1-DC70D164DE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04" r="45785"/>
              <a:stretch/>
            </p:blipFill>
            <p:spPr>
              <a:xfrm>
                <a:off x="7199269" y="4434980"/>
                <a:ext cx="4512732" cy="2422167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A4589AA-DC27-24F8-6826-C59764A3130E}"/>
                  </a:ext>
                </a:extLst>
              </p:cNvPr>
              <p:cNvSpPr/>
              <p:nvPr/>
            </p:nvSpPr>
            <p:spPr>
              <a:xfrm>
                <a:off x="7199269" y="4469410"/>
                <a:ext cx="697230" cy="3543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8BE3B3-8149-6B1D-8A2B-716981F92FE6}"/>
                </a:ext>
              </a:extLst>
            </p:cNvPr>
            <p:cNvSpPr/>
            <p:nvPr/>
          </p:nvSpPr>
          <p:spPr>
            <a:xfrm>
              <a:off x="11275969" y="4149230"/>
              <a:ext cx="479634" cy="354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73A375-65C8-B679-86B1-0D0A13F7089C}"/>
              </a:ext>
            </a:extLst>
          </p:cNvPr>
          <p:cNvGrpSpPr/>
          <p:nvPr/>
        </p:nvGrpSpPr>
        <p:grpSpPr>
          <a:xfrm>
            <a:off x="1295636" y="245034"/>
            <a:ext cx="6552728" cy="3054509"/>
            <a:chOff x="1394460" y="765810"/>
            <a:chExt cx="8637089" cy="4034790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53DD1E00-DB24-3703-FE08-54FFBD610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6" b="38349"/>
            <a:stretch/>
          </p:blipFill>
          <p:spPr>
            <a:xfrm>
              <a:off x="1577340" y="994410"/>
              <a:ext cx="8454209" cy="380619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D2EF58D-775D-CE82-C129-305A2D8C960D}"/>
                </a:ext>
              </a:extLst>
            </p:cNvPr>
            <p:cNvSpPr/>
            <p:nvPr/>
          </p:nvSpPr>
          <p:spPr>
            <a:xfrm>
              <a:off x="1394460" y="765810"/>
              <a:ext cx="697230" cy="354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itel 2">
            <a:extLst>
              <a:ext uri="{FF2B5EF4-FFF2-40B4-BE49-F238E27FC236}">
                <a16:creationId xmlns:a16="http://schemas.microsoft.com/office/drawing/2014/main" id="{8C0960BB-273F-9BE6-0F7D-E3D5F5C67736}"/>
              </a:ext>
            </a:extLst>
          </p:cNvPr>
          <p:cNvSpPr txBox="1">
            <a:spLocks/>
          </p:cNvSpPr>
          <p:nvPr/>
        </p:nvSpPr>
        <p:spPr>
          <a:xfrm>
            <a:off x="230659" y="44097"/>
            <a:ext cx="8661821" cy="4527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r>
              <a:rPr lang="de-DE" sz="2400" cap="none" dirty="0">
                <a:solidFill>
                  <a:srgbClr val="0A2D6E"/>
                </a:solidFill>
                <a:latin typeface="Arial"/>
              </a:rPr>
              <a:t>A </a:t>
            </a:r>
            <a:r>
              <a:rPr lang="de-DE" sz="2400" cap="none" dirty="0" err="1">
                <a:solidFill>
                  <a:srgbClr val="0A2D6E"/>
                </a:solidFill>
                <a:latin typeface="Arial"/>
              </a:rPr>
              <a:t>compartmental</a:t>
            </a:r>
            <a:r>
              <a:rPr lang="de-DE" sz="2400" cap="none" dirty="0">
                <a:solidFill>
                  <a:srgbClr val="0A2D6E"/>
                </a:solidFill>
                <a:latin typeface="Arial"/>
              </a:rPr>
              <a:t> </a:t>
            </a:r>
            <a:r>
              <a:rPr lang="de-DE" sz="2400" cap="none" dirty="0" err="1">
                <a:solidFill>
                  <a:srgbClr val="0A2D6E"/>
                </a:solidFill>
                <a:latin typeface="Arial"/>
              </a:rPr>
              <a:t>model</a:t>
            </a:r>
            <a:r>
              <a:rPr lang="de-DE" sz="2400" cap="none" dirty="0">
                <a:solidFill>
                  <a:srgbClr val="0A2D6E"/>
                </a:solidFill>
                <a:latin typeface="Arial"/>
              </a:rPr>
              <a:t> </a:t>
            </a:r>
            <a:r>
              <a:rPr lang="en-US" sz="2400" cap="none" dirty="0">
                <a:solidFill>
                  <a:srgbClr val="0A2D6E"/>
                </a:solidFill>
                <a:latin typeface="Arial"/>
              </a:rPr>
              <a:t>of</a:t>
            </a:r>
            <a:r>
              <a:rPr lang="de-DE" sz="2400" cap="none" dirty="0">
                <a:solidFill>
                  <a:srgbClr val="0A2D6E"/>
                </a:solidFill>
                <a:latin typeface="Arial"/>
              </a:rPr>
              <a:t> COVID-19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F7BAE085-904C-01AB-D333-5386C61758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95828" y="4910434"/>
            <a:ext cx="432048" cy="211829"/>
          </a:xfrm>
        </p:spPr>
        <p:txBody>
          <a:bodyPr/>
          <a:lstStyle/>
          <a:p>
            <a:pPr>
              <a:defRPr/>
            </a:pPr>
            <a:r>
              <a:rPr lang="de-DE" sz="1000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90893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266CFFC-2A35-DFD3-B152-60C7F88583F7}"/>
              </a:ext>
            </a:extLst>
          </p:cNvPr>
          <p:cNvGrpSpPr/>
          <p:nvPr/>
        </p:nvGrpSpPr>
        <p:grpSpPr>
          <a:xfrm>
            <a:off x="230659" y="3147814"/>
            <a:ext cx="3477245" cy="1858094"/>
            <a:chOff x="7041971" y="4149230"/>
            <a:chExt cx="4713632" cy="243359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EF377CD-4C87-F19E-BE4A-5F8E6D383C54}"/>
                </a:ext>
              </a:extLst>
            </p:cNvPr>
            <p:cNvGrpSpPr/>
            <p:nvPr/>
          </p:nvGrpSpPr>
          <p:grpSpPr>
            <a:xfrm>
              <a:off x="7041971" y="4160660"/>
              <a:ext cx="4512732" cy="2422167"/>
              <a:chOff x="7199269" y="4434980"/>
              <a:chExt cx="4512732" cy="2422167"/>
            </a:xfrm>
          </p:grpSpPr>
          <p:pic>
            <p:nvPicPr>
              <p:cNvPr id="12" name="Picture 11" descr="Diagram&#10;&#10;Description automatically generated">
                <a:extLst>
                  <a:ext uri="{FF2B5EF4-FFF2-40B4-BE49-F238E27FC236}">
                    <a16:creationId xmlns:a16="http://schemas.microsoft.com/office/drawing/2014/main" id="{3AEAC2F7-8F90-D62B-5EB1-DC70D164DE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04" r="45785"/>
              <a:stretch/>
            </p:blipFill>
            <p:spPr>
              <a:xfrm>
                <a:off x="7199269" y="4434980"/>
                <a:ext cx="4512732" cy="2422167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A4589AA-DC27-24F8-6826-C59764A3130E}"/>
                  </a:ext>
                </a:extLst>
              </p:cNvPr>
              <p:cNvSpPr/>
              <p:nvPr/>
            </p:nvSpPr>
            <p:spPr>
              <a:xfrm>
                <a:off x="7199269" y="4469410"/>
                <a:ext cx="697230" cy="3543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8BE3B3-8149-6B1D-8A2B-716981F92FE6}"/>
                </a:ext>
              </a:extLst>
            </p:cNvPr>
            <p:cNvSpPr/>
            <p:nvPr/>
          </p:nvSpPr>
          <p:spPr>
            <a:xfrm>
              <a:off x="11275969" y="4149230"/>
              <a:ext cx="479634" cy="354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73A375-65C8-B679-86B1-0D0A13F7089C}"/>
              </a:ext>
            </a:extLst>
          </p:cNvPr>
          <p:cNvGrpSpPr/>
          <p:nvPr/>
        </p:nvGrpSpPr>
        <p:grpSpPr>
          <a:xfrm>
            <a:off x="1295636" y="245034"/>
            <a:ext cx="6552728" cy="3054509"/>
            <a:chOff x="1394460" y="765810"/>
            <a:chExt cx="8637089" cy="4034790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53DD1E00-DB24-3703-FE08-54FFBD610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6" b="38349"/>
            <a:stretch/>
          </p:blipFill>
          <p:spPr>
            <a:xfrm>
              <a:off x="1577340" y="994410"/>
              <a:ext cx="8454209" cy="380619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D2EF58D-775D-CE82-C129-305A2D8C960D}"/>
                </a:ext>
              </a:extLst>
            </p:cNvPr>
            <p:cNvSpPr/>
            <p:nvPr/>
          </p:nvSpPr>
          <p:spPr>
            <a:xfrm>
              <a:off x="1394460" y="765810"/>
              <a:ext cx="697230" cy="354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itel 2">
            <a:extLst>
              <a:ext uri="{FF2B5EF4-FFF2-40B4-BE49-F238E27FC236}">
                <a16:creationId xmlns:a16="http://schemas.microsoft.com/office/drawing/2014/main" id="{8C0960BB-273F-9BE6-0F7D-E3D5F5C67736}"/>
              </a:ext>
            </a:extLst>
          </p:cNvPr>
          <p:cNvSpPr txBox="1">
            <a:spLocks/>
          </p:cNvSpPr>
          <p:nvPr/>
        </p:nvSpPr>
        <p:spPr>
          <a:xfrm>
            <a:off x="230659" y="44097"/>
            <a:ext cx="8661821" cy="4527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r>
              <a:rPr lang="de-DE" sz="2400" cap="none" dirty="0">
                <a:solidFill>
                  <a:srgbClr val="0A2D6E"/>
                </a:solidFill>
                <a:latin typeface="Arial"/>
              </a:rPr>
              <a:t>A </a:t>
            </a:r>
            <a:r>
              <a:rPr lang="de-DE" sz="2400" cap="none" dirty="0" err="1">
                <a:solidFill>
                  <a:srgbClr val="0A2D6E"/>
                </a:solidFill>
                <a:latin typeface="Arial"/>
              </a:rPr>
              <a:t>compartmental</a:t>
            </a:r>
            <a:r>
              <a:rPr lang="de-DE" sz="2400" cap="none" dirty="0">
                <a:solidFill>
                  <a:srgbClr val="0A2D6E"/>
                </a:solidFill>
                <a:latin typeface="Arial"/>
              </a:rPr>
              <a:t> </a:t>
            </a:r>
            <a:r>
              <a:rPr lang="de-DE" sz="2400" cap="none" dirty="0" err="1">
                <a:solidFill>
                  <a:srgbClr val="0A2D6E"/>
                </a:solidFill>
                <a:latin typeface="Arial"/>
              </a:rPr>
              <a:t>model</a:t>
            </a:r>
            <a:r>
              <a:rPr lang="de-DE" sz="2400" cap="none" dirty="0">
                <a:solidFill>
                  <a:srgbClr val="0A2D6E"/>
                </a:solidFill>
                <a:latin typeface="Arial"/>
              </a:rPr>
              <a:t> </a:t>
            </a:r>
            <a:r>
              <a:rPr lang="en-US" sz="2400" cap="none" dirty="0">
                <a:solidFill>
                  <a:srgbClr val="0A2D6E"/>
                </a:solidFill>
                <a:latin typeface="Arial"/>
              </a:rPr>
              <a:t>of</a:t>
            </a:r>
            <a:r>
              <a:rPr lang="de-DE" sz="2400" cap="none" dirty="0">
                <a:solidFill>
                  <a:srgbClr val="0A2D6E"/>
                </a:solidFill>
                <a:latin typeface="Arial"/>
              </a:rPr>
              <a:t> COVID-19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487758-A7F4-CAEB-57B8-407F0497D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619" y="3712996"/>
            <a:ext cx="5373381" cy="6350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F5C333-B8AC-37D6-752F-C26187B38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1400" y="4311839"/>
            <a:ext cx="3376886" cy="564167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F7BAE085-904C-01AB-D333-5386C61758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95828" y="4910434"/>
            <a:ext cx="432048" cy="211829"/>
          </a:xfrm>
        </p:spPr>
        <p:txBody>
          <a:bodyPr/>
          <a:lstStyle/>
          <a:p>
            <a:pPr>
              <a:defRPr/>
            </a:pPr>
            <a:r>
              <a:rPr lang="de-DE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73F3FF-2FF5-859A-39D7-196C8303EB4C}"/>
              </a:ext>
            </a:extLst>
          </p:cNvPr>
          <p:cNvSpPr/>
          <p:nvPr/>
        </p:nvSpPr>
        <p:spPr>
          <a:xfrm>
            <a:off x="4211960" y="3864828"/>
            <a:ext cx="216024" cy="360040"/>
          </a:xfrm>
          <a:prstGeom prst="rect">
            <a:avLst/>
          </a:prstGeom>
          <a:solidFill>
            <a:schemeClr val="accent6">
              <a:lumMod val="60000"/>
              <a:lumOff val="40000"/>
              <a:alpha val="43000"/>
            </a:scheme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7BDE83-8023-CF91-D30D-82D68583A11E}"/>
              </a:ext>
            </a:extLst>
          </p:cNvPr>
          <p:cNvSpPr/>
          <p:nvPr/>
        </p:nvSpPr>
        <p:spPr>
          <a:xfrm>
            <a:off x="2637314" y="2355726"/>
            <a:ext cx="144016" cy="210306"/>
          </a:xfrm>
          <a:prstGeom prst="rect">
            <a:avLst/>
          </a:prstGeom>
          <a:solidFill>
            <a:schemeClr val="accent6">
              <a:lumMod val="60000"/>
              <a:lumOff val="40000"/>
              <a:alpha val="43000"/>
            </a:scheme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A43440-771E-4A6F-D296-9689F0805180}"/>
              </a:ext>
            </a:extLst>
          </p:cNvPr>
          <p:cNvSpPr txBox="1"/>
          <p:nvPr/>
        </p:nvSpPr>
        <p:spPr>
          <a:xfrm>
            <a:off x="3610113" y="3317678"/>
            <a:ext cx="5634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/>
              <a:t>Reproduction</a:t>
            </a:r>
            <a:r>
              <a:rPr lang="de-DE" sz="1400" b="1" dirty="0"/>
              <a:t> </a:t>
            </a:r>
            <a:r>
              <a:rPr lang="de-DE" sz="1400" b="1" dirty="0" err="1"/>
              <a:t>number</a:t>
            </a:r>
            <a:r>
              <a:rPr lang="de-DE" sz="1400" dirty="0"/>
              <a:t>: </a:t>
            </a:r>
            <a:r>
              <a:rPr lang="en-US" sz="14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Num. of people infected by an infected </a:t>
            </a:r>
            <a:r>
              <a:rPr lang="en-US" sz="1400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indv</a:t>
            </a:r>
            <a:r>
              <a:rPr lang="en-US" sz="14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 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7184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 2"/>
          <p:cNvSpPr txBox="1">
            <a:spLocks/>
          </p:cNvSpPr>
          <p:nvPr/>
        </p:nvSpPr>
        <p:spPr>
          <a:xfrm>
            <a:off x="358775" y="123478"/>
            <a:ext cx="8425225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Analysis </a:t>
            </a:r>
            <a:r>
              <a:rPr kumimoji="0" 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of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reproduction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number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A2D6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in Germany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0" y="483518"/>
            <a:ext cx="9144000" cy="3662422"/>
            <a:chOff x="0" y="843558"/>
            <a:chExt cx="9144000" cy="366242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4B6A700-A4B3-4E8E-8F9B-39798C4909A1}"/>
                </a:ext>
              </a:extLst>
            </p:cNvPr>
            <p:cNvSpPr/>
            <p:nvPr/>
          </p:nvSpPr>
          <p:spPr>
            <a:xfrm>
              <a:off x="786497" y="3065820"/>
              <a:ext cx="218894" cy="1440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77071"/>
              <a:ext cx="9144000" cy="3517923"/>
            </a:xfrm>
            <a:prstGeom prst="rect">
              <a:avLst/>
            </a:prstGeom>
          </p:spPr>
        </p:pic>
        <p:sp>
          <p:nvSpPr>
            <p:cNvPr id="7" name="Rechteck 6"/>
            <p:cNvSpPr/>
            <p:nvPr/>
          </p:nvSpPr>
          <p:spPr>
            <a:xfrm>
              <a:off x="7749" y="944595"/>
              <a:ext cx="251520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899592" y="843558"/>
              <a:ext cx="1152128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251520" y="4155926"/>
            <a:ext cx="8590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Contact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inhibition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measures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were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efficient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[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Dehning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et al. Science 2020]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Openings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could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be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tolerated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combination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hygiene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contact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measures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300192" y="495496"/>
            <a:ext cx="273748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http://secir.theoretical-biology.de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EEE9269-7435-3140-3A01-A2B6598D23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95828" y="4910434"/>
            <a:ext cx="432048" cy="211829"/>
          </a:xfrm>
        </p:spPr>
        <p:txBody>
          <a:bodyPr/>
          <a:lstStyle/>
          <a:p>
            <a:pPr>
              <a:defRPr/>
            </a:pPr>
            <a:r>
              <a:rPr lang="de-DE" sz="1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8CF03B7-6419-0780-18D2-CAFB99B13A02}"/>
              </a:ext>
            </a:extLst>
          </p:cNvPr>
          <p:cNvSpPr/>
          <p:nvPr/>
        </p:nvSpPr>
        <p:spPr>
          <a:xfrm>
            <a:off x="6732240" y="1707654"/>
            <a:ext cx="2278135" cy="93610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8E2800-2284-6743-43DF-5D8288B6E5C2}"/>
              </a:ext>
            </a:extLst>
          </p:cNvPr>
          <p:cNvSpPr txBox="1"/>
          <p:nvPr/>
        </p:nvSpPr>
        <p:spPr>
          <a:xfrm>
            <a:off x="6732240" y="1926333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Economy: </a:t>
            </a:r>
            <a:r>
              <a:rPr lang="de-DE" sz="1200" b="1" dirty="0" err="1">
                <a:solidFill>
                  <a:schemeClr val="bg1"/>
                </a:solidFill>
              </a:rPr>
              <a:t>Full</a:t>
            </a:r>
            <a:r>
              <a:rPr lang="de-DE" sz="1200" b="1" dirty="0">
                <a:solidFill>
                  <a:schemeClr val="bg1"/>
                </a:solidFill>
              </a:rPr>
              <a:t> </a:t>
            </a:r>
            <a:r>
              <a:rPr lang="de-DE" sz="1200" b="1" dirty="0" err="1">
                <a:solidFill>
                  <a:schemeClr val="bg1"/>
                </a:solidFill>
              </a:rPr>
              <a:t>opening</a:t>
            </a:r>
            <a:r>
              <a:rPr lang="de-DE" sz="1200" b="1" dirty="0">
                <a:solidFill>
                  <a:schemeClr val="bg1"/>
                </a:solidFill>
              </a:rPr>
              <a:t>?</a:t>
            </a:r>
          </a:p>
          <a:p>
            <a:r>
              <a:rPr lang="de-DE" sz="1200" b="1" dirty="0">
                <a:solidFill>
                  <a:schemeClr val="bg1"/>
                </a:solidFill>
              </a:rPr>
              <a:t>Health: More </a:t>
            </a:r>
            <a:r>
              <a:rPr lang="de-DE" sz="1200" b="1" dirty="0" err="1">
                <a:solidFill>
                  <a:schemeClr val="bg1"/>
                </a:solidFill>
              </a:rPr>
              <a:t>restrictions</a:t>
            </a:r>
            <a:r>
              <a:rPr lang="de-DE" sz="1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E78184-D9C4-86EF-AC55-71692F506D83}"/>
              </a:ext>
            </a:extLst>
          </p:cNvPr>
          <p:cNvSpPr txBox="1"/>
          <p:nvPr/>
        </p:nvSpPr>
        <p:spPr>
          <a:xfrm>
            <a:off x="179512" y="441145"/>
            <a:ext cx="4573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sng" strike="noStrike" baseline="0" dirty="0">
                <a:solidFill>
                  <a:srgbClr val="FF1010"/>
                </a:solidFill>
                <a:latin typeface="STIX-Regular"/>
              </a:rPr>
              <a:t>Restrictive measures in March 2020 </a:t>
            </a:r>
            <a:endParaRPr lang="de-DE" b="1" u="sng" dirty="0">
              <a:solidFill>
                <a:srgbClr val="FF101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D659D7-775F-0C0D-10F5-8BEDA36E0AD5}"/>
              </a:ext>
            </a:extLst>
          </p:cNvPr>
          <p:cNvSpPr txBox="1"/>
          <p:nvPr/>
        </p:nvSpPr>
        <p:spPr>
          <a:xfrm>
            <a:off x="4427984" y="1044317"/>
            <a:ext cx="4573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sng" strike="noStrike" baseline="0" dirty="0">
                <a:solidFill>
                  <a:srgbClr val="00B050"/>
                </a:solidFill>
                <a:latin typeface="STIX-Regular"/>
              </a:rPr>
              <a:t>Gradual loosening</a:t>
            </a:r>
            <a:endParaRPr lang="de-DE" b="1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564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7" y="216024"/>
            <a:ext cx="4342477" cy="444395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168" y="226640"/>
            <a:ext cx="4628513" cy="414531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447916" y="4368514"/>
            <a:ext cx="3276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defRPr/>
            </a:pPr>
            <a:r>
              <a:rPr lang="de-DE" sz="1200" dirty="0">
                <a:solidFill>
                  <a:prstClr val="black"/>
                </a:solidFill>
                <a:latin typeface="Arial"/>
              </a:rPr>
              <a:t>Dorn &amp; </a:t>
            </a:r>
            <a:r>
              <a:rPr lang="de-DE" sz="1200" dirty="0" err="1">
                <a:solidFill>
                  <a:prstClr val="black"/>
                </a:solidFill>
                <a:latin typeface="Arial"/>
              </a:rPr>
              <a:t>Khailaie</a:t>
            </a:r>
            <a:r>
              <a:rPr lang="de-DE" sz="1200" dirty="0">
                <a:solidFill>
                  <a:prstClr val="black"/>
                </a:solidFill>
                <a:latin typeface="Arial"/>
              </a:rPr>
              <a:t> &amp; </a:t>
            </a:r>
            <a:r>
              <a:rPr lang="de-DE" sz="1200" dirty="0" err="1">
                <a:solidFill>
                  <a:prstClr val="black"/>
                </a:solidFill>
                <a:latin typeface="Arial"/>
              </a:rPr>
              <a:t>Stoeckli</a:t>
            </a:r>
            <a:r>
              <a:rPr lang="de-DE" sz="1200" dirty="0">
                <a:solidFill>
                  <a:prstClr val="black"/>
                </a:solidFill>
                <a:latin typeface="Arial"/>
              </a:rPr>
              <a:t> et al. </a:t>
            </a:r>
            <a:br>
              <a:rPr lang="de-DE" sz="1200" dirty="0">
                <a:solidFill>
                  <a:prstClr val="black"/>
                </a:solidFill>
                <a:latin typeface="Arial"/>
              </a:rPr>
            </a:br>
            <a:r>
              <a:rPr lang="de-DE" sz="1200" dirty="0">
                <a:solidFill>
                  <a:prstClr val="black"/>
                </a:solidFill>
                <a:latin typeface="Arial"/>
                <a:hlinkClick r:id="rId5"/>
              </a:rPr>
              <a:t>https://doi.org/10.1101/2020.08.14.20175224</a:t>
            </a:r>
            <a:r>
              <a:rPr lang="de-DE" sz="120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8BD1B7B-7FCC-A72D-1BE5-3C97B4813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95828" y="4910434"/>
            <a:ext cx="432048" cy="211829"/>
          </a:xfrm>
        </p:spPr>
        <p:txBody>
          <a:bodyPr/>
          <a:lstStyle/>
          <a:p>
            <a:pPr>
              <a:defRPr/>
            </a:pPr>
            <a:r>
              <a:rPr lang="de-DE" sz="1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AAE6A4-F899-3BF3-A112-B2DC7E3F21E3}"/>
              </a:ext>
            </a:extLst>
          </p:cNvPr>
          <p:cNvSpPr/>
          <p:nvPr/>
        </p:nvSpPr>
        <p:spPr>
          <a:xfrm>
            <a:off x="3779912" y="267494"/>
            <a:ext cx="598062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5549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 2"/>
          <p:cNvSpPr txBox="1">
            <a:spLocks/>
          </p:cNvSpPr>
          <p:nvPr/>
        </p:nvSpPr>
        <p:spPr>
          <a:xfrm>
            <a:off x="358775" y="123478"/>
            <a:ext cx="3781177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cap="none" dirty="0">
                <a:solidFill>
                  <a:srgbClr val="0A2D6E"/>
                </a:solidFill>
                <a:latin typeface="Arial"/>
              </a:rPr>
              <a:t>Model and </a:t>
            </a:r>
            <a:r>
              <a:rPr lang="de-DE" cap="none" dirty="0" err="1">
                <a:solidFill>
                  <a:srgbClr val="0A2D6E"/>
                </a:solidFill>
                <a:latin typeface="Arial"/>
              </a:rPr>
              <a:t>prediction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0A2D6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B6A700-A4B3-4E8E-8F9B-39798C4909A1}"/>
              </a:ext>
            </a:extLst>
          </p:cNvPr>
          <p:cNvSpPr/>
          <p:nvPr/>
        </p:nvSpPr>
        <p:spPr>
          <a:xfrm>
            <a:off x="786497" y="3065820"/>
            <a:ext cx="218894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6E2FDD-D353-4A02-9651-7FF7F4DC5E68}"/>
              </a:ext>
            </a:extLst>
          </p:cNvPr>
          <p:cNvSpPr/>
          <p:nvPr/>
        </p:nvSpPr>
        <p:spPr>
          <a:xfrm>
            <a:off x="859495" y="771550"/>
            <a:ext cx="218894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9" name="Picture 68" descr="A picture containing clock&#10;&#10;Description automatically generated">
            <a:extLst>
              <a:ext uri="{FF2B5EF4-FFF2-40B4-BE49-F238E27FC236}">
                <a16:creationId xmlns:a16="http://schemas.microsoft.com/office/drawing/2014/main" id="{FF12D753-3F35-48AF-BE29-28D848AC1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25" y="536168"/>
            <a:ext cx="3547564" cy="185916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65DF4C9-FA67-604C-64E4-62E7B2C023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95828" y="4910434"/>
            <a:ext cx="432048" cy="211829"/>
          </a:xfrm>
        </p:spPr>
        <p:txBody>
          <a:bodyPr/>
          <a:lstStyle/>
          <a:p>
            <a:pPr>
              <a:defRPr/>
            </a:pPr>
            <a:r>
              <a:rPr lang="de-DE" sz="10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53463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 2"/>
          <p:cNvSpPr txBox="1">
            <a:spLocks/>
          </p:cNvSpPr>
          <p:nvPr/>
        </p:nvSpPr>
        <p:spPr>
          <a:xfrm>
            <a:off x="358775" y="123478"/>
            <a:ext cx="3781177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cap="none" dirty="0">
                <a:solidFill>
                  <a:srgbClr val="0A2D6E"/>
                </a:solidFill>
                <a:latin typeface="Arial"/>
              </a:rPr>
              <a:t>Model and </a:t>
            </a:r>
            <a:r>
              <a:rPr lang="de-DE" cap="none" dirty="0" err="1">
                <a:solidFill>
                  <a:srgbClr val="0A2D6E"/>
                </a:solidFill>
                <a:latin typeface="Arial"/>
              </a:rPr>
              <a:t>prediction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0A2D6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6E2FDD-D353-4A02-9651-7FF7F4DC5E68}"/>
              </a:ext>
            </a:extLst>
          </p:cNvPr>
          <p:cNvSpPr/>
          <p:nvPr/>
        </p:nvSpPr>
        <p:spPr>
          <a:xfrm>
            <a:off x="859495" y="771550"/>
            <a:ext cx="218894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B233CCA-3CED-4803-8003-63E80B897BDE}"/>
              </a:ext>
            </a:extLst>
          </p:cNvPr>
          <p:cNvGrpSpPr/>
          <p:nvPr/>
        </p:nvGrpSpPr>
        <p:grpSpPr>
          <a:xfrm>
            <a:off x="4814478" y="247740"/>
            <a:ext cx="4125971" cy="2002412"/>
            <a:chOff x="4808382" y="65281"/>
            <a:chExt cx="4125971" cy="200241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CE75DC-24D0-48C0-9776-EDBA351E9BE3}"/>
                </a:ext>
              </a:extLst>
            </p:cNvPr>
            <p:cNvSpPr txBox="1"/>
            <p:nvPr/>
          </p:nvSpPr>
          <p:spPr>
            <a:xfrm rot="16200000">
              <a:off x="4268726" y="988153"/>
              <a:ext cx="15101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100" b="1" dirty="0"/>
                <a:t>cumulative number of detected cases</a:t>
              </a:r>
            </a:p>
          </p:txBody>
        </p:sp>
        <p:pic>
          <p:nvPicPr>
            <p:cNvPr id="4" name="Picture 3" descr="A close up of a logo&#10;&#10;Description automatically generated">
              <a:extLst>
                <a:ext uri="{FF2B5EF4-FFF2-40B4-BE49-F238E27FC236}">
                  <a16:creationId xmlns:a16="http://schemas.microsoft.com/office/drawing/2014/main" id="{14D8001F-DE45-4375-931E-2FD3FC1C79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9269" y="339502"/>
              <a:ext cx="2961923" cy="172819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231BFA1-9D23-458F-8387-1A6373A472C4}"/>
                </a:ext>
              </a:extLst>
            </p:cNvPr>
            <p:cNvSpPr txBox="1"/>
            <p:nvPr/>
          </p:nvSpPr>
          <p:spPr>
            <a:xfrm rot="16200000">
              <a:off x="6863709" y="1533796"/>
              <a:ext cx="7553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Enddate</a:t>
              </a:r>
              <a:endParaRPr lang="en-US" sz="12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1E79695-DC33-42AE-A6CE-C07F3E11420E}"/>
                </a:ext>
              </a:extLst>
            </p:cNvPr>
            <p:cNvCxnSpPr>
              <a:cxnSpLocks/>
            </p:cNvCxnSpPr>
            <p:nvPr/>
          </p:nvCxnSpPr>
          <p:spPr>
            <a:xfrm>
              <a:off x="7340836" y="123478"/>
              <a:ext cx="0" cy="193278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E7F5BD-7A07-452E-AF9D-1D7F3CB48E3E}"/>
                </a:ext>
              </a:extLst>
            </p:cNvPr>
            <p:cNvSpPr txBox="1"/>
            <p:nvPr/>
          </p:nvSpPr>
          <p:spPr>
            <a:xfrm>
              <a:off x="5906192" y="65281"/>
              <a:ext cx="9188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Data fitting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E353E6A-4092-4DF0-A63F-7DE89F3D26EA}"/>
                </a:ext>
              </a:extLst>
            </p:cNvPr>
            <p:cNvSpPr txBox="1"/>
            <p:nvPr/>
          </p:nvSpPr>
          <p:spPr>
            <a:xfrm>
              <a:off x="7273635" y="65281"/>
              <a:ext cx="86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Prediction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E42D5FF-8588-4F50-AEF1-6057E6717F16}"/>
                </a:ext>
              </a:extLst>
            </p:cNvPr>
            <p:cNvSpPr txBox="1"/>
            <p:nvPr/>
          </p:nvSpPr>
          <p:spPr>
            <a:xfrm>
              <a:off x="8078862" y="215210"/>
              <a:ext cx="7809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Larger R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C32FFD5-FEE2-457F-857C-8227546B559F}"/>
                </a:ext>
              </a:extLst>
            </p:cNvPr>
            <p:cNvSpPr txBox="1"/>
            <p:nvPr/>
          </p:nvSpPr>
          <p:spPr>
            <a:xfrm>
              <a:off x="8076426" y="386750"/>
              <a:ext cx="7393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Same R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72B8B21-02CE-4AA4-977F-06A52ABFD9DE}"/>
                </a:ext>
              </a:extLst>
            </p:cNvPr>
            <p:cNvSpPr txBox="1"/>
            <p:nvPr/>
          </p:nvSpPr>
          <p:spPr>
            <a:xfrm>
              <a:off x="8076426" y="551319"/>
              <a:ext cx="8579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</a:rPr>
                <a:t>Smaller R</a:t>
              </a:r>
            </a:p>
          </p:txBody>
        </p:sp>
      </p:grpSp>
      <p:pic>
        <p:nvPicPr>
          <p:cNvPr id="69" name="Picture 68" descr="A picture containing clock&#10;&#10;Description automatically generated">
            <a:extLst>
              <a:ext uri="{FF2B5EF4-FFF2-40B4-BE49-F238E27FC236}">
                <a16:creationId xmlns:a16="http://schemas.microsoft.com/office/drawing/2014/main" id="{FF12D753-3F35-48AF-BE29-28D848AC1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25" y="536168"/>
            <a:ext cx="3547564" cy="185916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2" name="Arrow: Notched Right 71">
            <a:extLst>
              <a:ext uri="{FF2B5EF4-FFF2-40B4-BE49-F238E27FC236}">
                <a16:creationId xmlns:a16="http://schemas.microsoft.com/office/drawing/2014/main" id="{EAA2E8B3-D21A-449F-8E1A-23C1C95B9F79}"/>
              </a:ext>
            </a:extLst>
          </p:cNvPr>
          <p:cNvSpPr/>
          <p:nvPr/>
        </p:nvSpPr>
        <p:spPr>
          <a:xfrm>
            <a:off x="4076453" y="1386055"/>
            <a:ext cx="567555" cy="249591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118FC523-0875-D8C6-A792-C93F51F9ED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95828" y="4910434"/>
            <a:ext cx="432048" cy="211829"/>
          </a:xfrm>
        </p:spPr>
        <p:txBody>
          <a:bodyPr/>
          <a:lstStyle/>
          <a:p>
            <a:pPr>
              <a:defRPr/>
            </a:pPr>
            <a:r>
              <a:rPr lang="de-DE" sz="10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64851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 2"/>
          <p:cNvSpPr txBox="1">
            <a:spLocks/>
          </p:cNvSpPr>
          <p:nvPr/>
        </p:nvSpPr>
        <p:spPr>
          <a:xfrm>
            <a:off x="358775" y="123478"/>
            <a:ext cx="3781177" cy="33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cap="none" dirty="0">
                <a:solidFill>
                  <a:srgbClr val="0A2D6E"/>
                </a:solidFill>
                <a:latin typeface="Arial"/>
              </a:rPr>
              <a:t>Model and </a:t>
            </a:r>
            <a:r>
              <a:rPr lang="de-DE" cap="none" dirty="0" err="1">
                <a:solidFill>
                  <a:srgbClr val="0A2D6E"/>
                </a:solidFill>
                <a:latin typeface="Arial"/>
              </a:rPr>
              <a:t>prediction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0A2D6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B6A700-A4B3-4E8E-8F9B-39798C4909A1}"/>
              </a:ext>
            </a:extLst>
          </p:cNvPr>
          <p:cNvSpPr/>
          <p:nvPr/>
        </p:nvSpPr>
        <p:spPr>
          <a:xfrm>
            <a:off x="786497" y="3065820"/>
            <a:ext cx="218894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6E2FDD-D353-4A02-9651-7FF7F4DC5E68}"/>
              </a:ext>
            </a:extLst>
          </p:cNvPr>
          <p:cNvSpPr/>
          <p:nvPr/>
        </p:nvSpPr>
        <p:spPr>
          <a:xfrm>
            <a:off x="859495" y="771550"/>
            <a:ext cx="218894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F501CB60-C32A-4BF8-8055-BF0F52F8E0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7261" y="2360602"/>
            <a:ext cx="2961924" cy="17281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3E6CEB6-9F20-4A1C-9DAE-98D8E7B92EE0}"/>
              </a:ext>
            </a:extLst>
          </p:cNvPr>
          <p:cNvSpPr txBox="1"/>
          <p:nvPr/>
        </p:nvSpPr>
        <p:spPr>
          <a:xfrm rot="16200000">
            <a:off x="4062904" y="3042020"/>
            <a:ext cx="19218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100" b="1" dirty="0"/>
              <a:t>Prediction of </a:t>
            </a:r>
          </a:p>
          <a:p>
            <a:pPr algn="ctr"/>
            <a:r>
              <a:rPr lang="en-IN" sz="1100" b="1" dirty="0"/>
              <a:t>daily new cases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CB3767-0D88-4A99-B7DB-81950CA6165C}"/>
              </a:ext>
            </a:extLst>
          </p:cNvPr>
          <p:cNvSpPr txBox="1"/>
          <p:nvPr/>
        </p:nvSpPr>
        <p:spPr>
          <a:xfrm>
            <a:off x="7963787" y="4091514"/>
            <a:ext cx="52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Time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7CEE56D-931E-4D2A-B228-E95B4AC0FCA7}"/>
              </a:ext>
            </a:extLst>
          </p:cNvPr>
          <p:cNvCxnSpPr/>
          <p:nvPr/>
        </p:nvCxnSpPr>
        <p:spPr>
          <a:xfrm>
            <a:off x="5426470" y="4240634"/>
            <a:ext cx="460871" cy="0"/>
          </a:xfrm>
          <a:prstGeom prst="straightConnector1">
            <a:avLst/>
          </a:prstGeom>
          <a:ln w="22225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315988D-49D9-405D-8B58-06956893CB70}"/>
              </a:ext>
            </a:extLst>
          </p:cNvPr>
          <p:cNvCxnSpPr>
            <a:cxnSpLocks/>
          </p:cNvCxnSpPr>
          <p:nvPr/>
        </p:nvCxnSpPr>
        <p:spPr>
          <a:xfrm>
            <a:off x="5426470" y="4474438"/>
            <a:ext cx="891093" cy="0"/>
          </a:xfrm>
          <a:prstGeom prst="straightConnector1">
            <a:avLst/>
          </a:prstGeom>
          <a:ln w="22225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69260B2-1DC9-43CD-BA03-B80413766B5E}"/>
              </a:ext>
            </a:extLst>
          </p:cNvPr>
          <p:cNvCxnSpPr>
            <a:cxnSpLocks/>
          </p:cNvCxnSpPr>
          <p:nvPr/>
        </p:nvCxnSpPr>
        <p:spPr>
          <a:xfrm>
            <a:off x="5426470" y="4713198"/>
            <a:ext cx="1518513" cy="0"/>
          </a:xfrm>
          <a:prstGeom prst="straightConnector1">
            <a:avLst/>
          </a:prstGeom>
          <a:ln w="222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B233CCA-3CED-4803-8003-63E80B897BDE}"/>
              </a:ext>
            </a:extLst>
          </p:cNvPr>
          <p:cNvGrpSpPr/>
          <p:nvPr/>
        </p:nvGrpSpPr>
        <p:grpSpPr>
          <a:xfrm>
            <a:off x="4814478" y="247740"/>
            <a:ext cx="4125971" cy="2002412"/>
            <a:chOff x="4808382" y="65281"/>
            <a:chExt cx="4125971" cy="200241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CE75DC-24D0-48C0-9776-EDBA351E9BE3}"/>
                </a:ext>
              </a:extLst>
            </p:cNvPr>
            <p:cNvSpPr txBox="1"/>
            <p:nvPr/>
          </p:nvSpPr>
          <p:spPr>
            <a:xfrm rot="16200000">
              <a:off x="4268726" y="988153"/>
              <a:ext cx="15101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100" b="1" dirty="0"/>
                <a:t>cumulative number of detected cases</a:t>
              </a:r>
            </a:p>
          </p:txBody>
        </p:sp>
        <p:pic>
          <p:nvPicPr>
            <p:cNvPr id="4" name="Picture 3" descr="A close up of a logo&#10;&#10;Description automatically generated">
              <a:extLst>
                <a:ext uri="{FF2B5EF4-FFF2-40B4-BE49-F238E27FC236}">
                  <a16:creationId xmlns:a16="http://schemas.microsoft.com/office/drawing/2014/main" id="{14D8001F-DE45-4375-931E-2FD3FC1C79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9269" y="339502"/>
              <a:ext cx="2961923" cy="172819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231BFA1-9D23-458F-8387-1A6373A472C4}"/>
                </a:ext>
              </a:extLst>
            </p:cNvPr>
            <p:cNvSpPr txBox="1"/>
            <p:nvPr/>
          </p:nvSpPr>
          <p:spPr>
            <a:xfrm rot="16200000">
              <a:off x="6863709" y="1533796"/>
              <a:ext cx="7553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Enddate</a:t>
              </a:r>
              <a:endParaRPr lang="en-US" sz="12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1E79695-DC33-42AE-A6CE-C07F3E11420E}"/>
                </a:ext>
              </a:extLst>
            </p:cNvPr>
            <p:cNvCxnSpPr>
              <a:cxnSpLocks/>
            </p:cNvCxnSpPr>
            <p:nvPr/>
          </p:nvCxnSpPr>
          <p:spPr>
            <a:xfrm>
              <a:off x="7340836" y="123478"/>
              <a:ext cx="0" cy="193278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E7F5BD-7A07-452E-AF9D-1D7F3CB48E3E}"/>
                </a:ext>
              </a:extLst>
            </p:cNvPr>
            <p:cNvSpPr txBox="1"/>
            <p:nvPr/>
          </p:nvSpPr>
          <p:spPr>
            <a:xfrm>
              <a:off x="5906192" y="65281"/>
              <a:ext cx="9188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Data fitting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E353E6A-4092-4DF0-A63F-7DE89F3D26EA}"/>
                </a:ext>
              </a:extLst>
            </p:cNvPr>
            <p:cNvSpPr txBox="1"/>
            <p:nvPr/>
          </p:nvSpPr>
          <p:spPr>
            <a:xfrm>
              <a:off x="7273635" y="65281"/>
              <a:ext cx="86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Prediction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E42D5FF-8588-4F50-AEF1-6057E6717F16}"/>
                </a:ext>
              </a:extLst>
            </p:cNvPr>
            <p:cNvSpPr txBox="1"/>
            <p:nvPr/>
          </p:nvSpPr>
          <p:spPr>
            <a:xfrm>
              <a:off x="8078862" y="215210"/>
              <a:ext cx="7809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Larger R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C32FFD5-FEE2-457F-857C-8227546B559F}"/>
                </a:ext>
              </a:extLst>
            </p:cNvPr>
            <p:cNvSpPr txBox="1"/>
            <p:nvPr/>
          </p:nvSpPr>
          <p:spPr>
            <a:xfrm>
              <a:off x="8076426" y="386750"/>
              <a:ext cx="7393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Same R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72B8B21-02CE-4AA4-977F-06A52ABFD9DE}"/>
                </a:ext>
              </a:extLst>
            </p:cNvPr>
            <p:cNvSpPr txBox="1"/>
            <p:nvPr/>
          </p:nvSpPr>
          <p:spPr>
            <a:xfrm>
              <a:off x="8076426" y="551319"/>
              <a:ext cx="8579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</a:rPr>
                <a:t>Smaller R</a:t>
              </a:r>
            </a:p>
          </p:txBody>
        </p:sp>
      </p:grpSp>
      <p:pic>
        <p:nvPicPr>
          <p:cNvPr id="69" name="Picture 68" descr="A picture containing clock&#10;&#10;Description automatically generated">
            <a:extLst>
              <a:ext uri="{FF2B5EF4-FFF2-40B4-BE49-F238E27FC236}">
                <a16:creationId xmlns:a16="http://schemas.microsoft.com/office/drawing/2014/main" id="{FF12D753-3F35-48AF-BE29-28D848AC1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25" y="536168"/>
            <a:ext cx="3547564" cy="185916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2" name="Arrow: Notched Right 71">
            <a:extLst>
              <a:ext uri="{FF2B5EF4-FFF2-40B4-BE49-F238E27FC236}">
                <a16:creationId xmlns:a16="http://schemas.microsoft.com/office/drawing/2014/main" id="{EAA2E8B3-D21A-449F-8E1A-23C1C95B9F79}"/>
              </a:ext>
            </a:extLst>
          </p:cNvPr>
          <p:cNvSpPr/>
          <p:nvPr/>
        </p:nvSpPr>
        <p:spPr>
          <a:xfrm>
            <a:off x="4076453" y="1386055"/>
            <a:ext cx="567555" cy="249591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row: Circular 72">
            <a:extLst>
              <a:ext uri="{FF2B5EF4-FFF2-40B4-BE49-F238E27FC236}">
                <a16:creationId xmlns:a16="http://schemas.microsoft.com/office/drawing/2014/main" id="{041B1910-C3E8-411C-9919-FF1DFF9C4572}"/>
              </a:ext>
            </a:extLst>
          </p:cNvPr>
          <p:cNvSpPr/>
          <p:nvPr/>
        </p:nvSpPr>
        <p:spPr>
          <a:xfrm rot="5400000">
            <a:off x="7872629" y="1768746"/>
            <a:ext cx="1102933" cy="1079139"/>
          </a:xfrm>
          <a:prstGeom prst="circularArrow">
            <a:avLst>
              <a:gd name="adj1" fmla="val 7126"/>
              <a:gd name="adj2" fmla="val 990780"/>
              <a:gd name="adj3" fmla="val 20447237"/>
              <a:gd name="adj4" fmla="val 10754930"/>
              <a:gd name="adj5" fmla="val 1209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7E0D11A-F8D0-4C47-9C39-D318A559544E}"/>
              </a:ext>
            </a:extLst>
          </p:cNvPr>
          <p:cNvSpPr/>
          <p:nvPr/>
        </p:nvSpPr>
        <p:spPr>
          <a:xfrm>
            <a:off x="5260224" y="3518396"/>
            <a:ext cx="2852928" cy="551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E385CEC-632C-4C8D-A597-8AEAAE061171}"/>
              </a:ext>
            </a:extLst>
          </p:cNvPr>
          <p:cNvCxnSpPr>
            <a:cxnSpLocks/>
          </p:cNvCxnSpPr>
          <p:nvPr/>
        </p:nvCxnSpPr>
        <p:spPr>
          <a:xfrm>
            <a:off x="5260224" y="3507854"/>
            <a:ext cx="285292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EB4B381-79D2-4A15-A8C8-DDD66DA47E89}"/>
              </a:ext>
            </a:extLst>
          </p:cNvPr>
          <p:cNvSpPr txBox="1"/>
          <p:nvPr/>
        </p:nvSpPr>
        <p:spPr>
          <a:xfrm>
            <a:off x="7020272" y="3247241"/>
            <a:ext cx="11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</a:rPr>
              <a:t>300 cases/day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E3DB75C-62EB-4A3B-89DF-85A6908C7E26}"/>
              </a:ext>
            </a:extLst>
          </p:cNvPr>
          <p:cNvSpPr/>
          <p:nvPr/>
        </p:nvSpPr>
        <p:spPr>
          <a:xfrm>
            <a:off x="5846756" y="3457054"/>
            <a:ext cx="100584" cy="10058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C85E43B-E073-421C-B152-BDD004A3AAC5}"/>
              </a:ext>
            </a:extLst>
          </p:cNvPr>
          <p:cNvSpPr/>
          <p:nvPr/>
        </p:nvSpPr>
        <p:spPr>
          <a:xfrm>
            <a:off x="6267271" y="3457054"/>
            <a:ext cx="100584" cy="100584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D886A17-4FEF-491E-BE41-5B8BFEC82C1E}"/>
              </a:ext>
            </a:extLst>
          </p:cNvPr>
          <p:cNvSpPr/>
          <p:nvPr/>
        </p:nvSpPr>
        <p:spPr>
          <a:xfrm>
            <a:off x="6895453" y="3457054"/>
            <a:ext cx="100584" cy="10058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B41A27-5E87-4F1D-8908-B468FE62A93B}"/>
              </a:ext>
            </a:extLst>
          </p:cNvPr>
          <p:cNvCxnSpPr>
            <a:cxnSpLocks/>
          </p:cNvCxnSpPr>
          <p:nvPr/>
        </p:nvCxnSpPr>
        <p:spPr>
          <a:xfrm>
            <a:off x="5348211" y="2481026"/>
            <a:ext cx="0" cy="173736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F60ACAD-A436-4A4A-82C9-2A0CA4A39603}"/>
              </a:ext>
            </a:extLst>
          </p:cNvPr>
          <p:cNvGrpSpPr/>
          <p:nvPr/>
        </p:nvGrpSpPr>
        <p:grpSpPr>
          <a:xfrm>
            <a:off x="5220236" y="4151619"/>
            <a:ext cx="246221" cy="652379"/>
            <a:chOff x="5993127" y="4051965"/>
            <a:chExt cx="246221" cy="76502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A9F537B-7940-4AD6-8CB8-7F519E49DD1D}"/>
                </a:ext>
              </a:extLst>
            </p:cNvPr>
            <p:cNvSpPr/>
            <p:nvPr/>
          </p:nvSpPr>
          <p:spPr>
            <a:xfrm>
              <a:off x="6033115" y="4111593"/>
              <a:ext cx="166246" cy="647952"/>
            </a:xfrm>
            <a:prstGeom prst="roundRect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D2B336-501C-4E31-AFF0-D492316A589D}"/>
                </a:ext>
              </a:extLst>
            </p:cNvPr>
            <p:cNvSpPr txBox="1"/>
            <p:nvPr/>
          </p:nvSpPr>
          <p:spPr>
            <a:xfrm rot="16200000">
              <a:off x="5733728" y="4311364"/>
              <a:ext cx="7650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/>
                <a:t>Enddate</a:t>
              </a:r>
              <a:endParaRPr lang="en-US" sz="1000" dirty="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3F4856-A274-419F-9AFB-62D8C83C5041}"/>
              </a:ext>
            </a:extLst>
          </p:cNvPr>
          <p:cNvCxnSpPr>
            <a:cxnSpLocks/>
          </p:cNvCxnSpPr>
          <p:nvPr/>
        </p:nvCxnSpPr>
        <p:spPr>
          <a:xfrm>
            <a:off x="5898771" y="3517379"/>
            <a:ext cx="0" cy="749808"/>
          </a:xfrm>
          <a:prstGeom prst="line">
            <a:avLst/>
          </a:prstGeom>
          <a:ln w="158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62BE4F9-62D1-4D48-8154-285B61F4E7A3}"/>
              </a:ext>
            </a:extLst>
          </p:cNvPr>
          <p:cNvCxnSpPr>
            <a:cxnSpLocks/>
          </p:cNvCxnSpPr>
          <p:nvPr/>
        </p:nvCxnSpPr>
        <p:spPr>
          <a:xfrm>
            <a:off x="6319389" y="3564369"/>
            <a:ext cx="0" cy="941611"/>
          </a:xfrm>
          <a:prstGeom prst="line">
            <a:avLst/>
          </a:prstGeom>
          <a:ln w="15875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C369E1C-0A64-4779-B0DF-2053CC5D868D}"/>
              </a:ext>
            </a:extLst>
          </p:cNvPr>
          <p:cNvCxnSpPr>
            <a:cxnSpLocks/>
          </p:cNvCxnSpPr>
          <p:nvPr/>
        </p:nvCxnSpPr>
        <p:spPr>
          <a:xfrm>
            <a:off x="6944983" y="3544049"/>
            <a:ext cx="0" cy="1201276"/>
          </a:xfrm>
          <a:prstGeom prst="line">
            <a:avLst/>
          </a:prstGeom>
          <a:ln w="15875">
            <a:solidFill>
              <a:srgbClr val="FF101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3">
            <a:extLst>
              <a:ext uri="{FF2B5EF4-FFF2-40B4-BE49-F238E27FC236}">
                <a16:creationId xmlns:a16="http://schemas.microsoft.com/office/drawing/2014/main" id="{A1A2944C-C2F5-7734-DD76-4BC6753EFC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95828" y="4910434"/>
            <a:ext cx="432048" cy="211829"/>
          </a:xfrm>
        </p:spPr>
        <p:txBody>
          <a:bodyPr/>
          <a:lstStyle/>
          <a:p>
            <a:pPr>
              <a:defRPr/>
            </a:pPr>
            <a:r>
              <a:rPr lang="de-DE" sz="1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7C272D-521E-2961-7B20-DC0B2302891C}"/>
              </a:ext>
            </a:extLst>
          </p:cNvPr>
          <p:cNvSpPr txBox="1"/>
          <p:nvPr/>
        </p:nvSpPr>
        <p:spPr>
          <a:xfrm>
            <a:off x="196394" y="2611582"/>
            <a:ext cx="4572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STIX-Regular"/>
              </a:rPr>
              <a:t>Assumption: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baseline="0" dirty="0">
                <a:latin typeface="STIX-Regular"/>
              </a:rPr>
              <a:t>Reducing the daily new infections to 300 per day would allow to control the epidemic through </a:t>
            </a:r>
            <a:r>
              <a:rPr lang="en-US" sz="1600" b="1" i="1" u="none" strike="noStrike" baseline="0" dirty="0">
                <a:latin typeface="STIX-Regular"/>
              </a:rPr>
              <a:t>contact tracing</a:t>
            </a:r>
            <a:r>
              <a:rPr lang="en-US" sz="1600" b="1" i="0" u="none" strike="noStrike" baseline="0" dirty="0">
                <a:latin typeface="STIX-Regular"/>
              </a:rPr>
              <a:t> </a:t>
            </a:r>
            <a:r>
              <a:rPr lang="en-US" sz="1600" b="0" i="0" u="none" strike="noStrike" baseline="0" dirty="0">
                <a:latin typeface="STIX-Regular"/>
              </a:rPr>
              <a:t>and </a:t>
            </a:r>
            <a:r>
              <a:rPr lang="en-US" sz="1600" b="1" i="1" u="none" strike="noStrike" baseline="0" dirty="0">
                <a:latin typeface="STIX-Regular"/>
              </a:rPr>
              <a:t>isolation</a:t>
            </a:r>
            <a:r>
              <a:rPr lang="en-US" sz="1600" b="0" i="0" u="none" strike="noStrike" baseline="0" dirty="0">
                <a:latin typeface="STIX-Regular"/>
              </a:rPr>
              <a:t> by the approximately 400 public health offices in Germany.</a:t>
            </a:r>
          </a:p>
        </p:txBody>
      </p:sp>
    </p:spTree>
    <p:extLst>
      <p:ext uri="{BB962C8B-B14F-4D97-AF65-F5344CB8AC3E}">
        <p14:creationId xmlns:p14="http://schemas.microsoft.com/office/powerpoint/2010/main" val="4005389202"/>
      </p:ext>
    </p:extLst>
  </p:cSld>
  <p:clrMapOvr>
    <a:masterClrMapping/>
  </p:clrMapOvr>
</p:sld>
</file>

<file path=ppt/theme/theme1.xml><?xml version="1.0" encoding="utf-8"?>
<a:theme xmlns:a="http://schemas.openxmlformats.org/drawingml/2006/main" name="HEALTH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Inhaltsfolie_Gesundhei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Inhaltsfolie_Gesundhei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Inhaltsfolie_Gesundhei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Inhaltsfolie_Gesundhei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Inhaltsfolie_Gesundhei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Inhaltsfolie_Gesundhei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HZI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7_Inhaltsfolie_Gesundhei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_HZI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KFZ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MGU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DC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HZI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ZN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NAKO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Inhaltsfolie_Gesundhei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Inhalts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Helmholtz_PPT_master_ENGLISCH</Template>
  <TotalTime>0</TotalTime>
  <Words>533</Words>
  <Application>Microsoft Office PowerPoint</Application>
  <PresentationFormat>On-screen Show (16:9)</PresentationFormat>
  <Paragraphs>132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16</vt:i4>
      </vt:variant>
    </vt:vector>
  </HeadingPairs>
  <TitlesOfParts>
    <vt:vector size="43" baseType="lpstr">
      <vt:lpstr>Arial</vt:lpstr>
      <vt:lpstr>Arial</vt:lpstr>
      <vt:lpstr>Calibri</vt:lpstr>
      <vt:lpstr>Source Sans Pro</vt:lpstr>
      <vt:lpstr>STIXGeneral-Italic2</vt:lpstr>
      <vt:lpstr>STIXGeneral-Regular2</vt:lpstr>
      <vt:lpstr>STIXMath-Regular5</vt:lpstr>
      <vt:lpstr>STIX-Regular</vt:lpstr>
      <vt:lpstr>Wingdings</vt:lpstr>
      <vt:lpstr>HEALTH</vt:lpstr>
      <vt:lpstr>DKFZ</vt:lpstr>
      <vt:lpstr>HMGU</vt:lpstr>
      <vt:lpstr>MDC</vt:lpstr>
      <vt:lpstr>HZI</vt:lpstr>
      <vt:lpstr>DZNE</vt:lpstr>
      <vt:lpstr>NAKO</vt:lpstr>
      <vt:lpstr>Inhaltsfolie_Gesundheit</vt:lpstr>
      <vt:lpstr>1_Inhaltsfolie</vt:lpstr>
      <vt:lpstr>1_Inhaltsfolie_Gesundheit</vt:lpstr>
      <vt:lpstr>2_Inhaltsfolie_Gesundheit</vt:lpstr>
      <vt:lpstr>3_Inhaltsfolie_Gesundheit</vt:lpstr>
      <vt:lpstr>4_Inhaltsfolie_Gesundheit</vt:lpstr>
      <vt:lpstr>5_Inhaltsfolie_Gesundheit</vt:lpstr>
      <vt:lpstr>6_Inhaltsfolie_Gesundheit</vt:lpstr>
      <vt:lpstr>1_HZI</vt:lpstr>
      <vt:lpstr>7_Inhaltsfolie_Gesundheit</vt:lpstr>
      <vt:lpstr>2_HZI</vt:lpstr>
      <vt:lpstr>A COVID-19 model of Germany and its integration into economic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 of lockdown and opening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Helmholtz-Gemeinschaft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Roeder, Franziska</dc:creator>
  <cp:lastModifiedBy>Sahamoddin Khailaie</cp:lastModifiedBy>
  <cp:revision>1634</cp:revision>
  <cp:lastPrinted>2019-11-04T18:21:10Z</cp:lastPrinted>
  <dcterms:created xsi:type="dcterms:W3CDTF">2017-11-20T09:07:40Z</dcterms:created>
  <dcterms:modified xsi:type="dcterms:W3CDTF">2022-06-24T19:00:55Z</dcterms:modified>
</cp:coreProperties>
</file>