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21"/>
  </p:notesMasterIdLst>
  <p:handoutMasterIdLst>
    <p:handoutMasterId r:id="rId22"/>
  </p:handoutMasterIdLst>
  <p:sldIdLst>
    <p:sldId id="382" r:id="rId5"/>
    <p:sldId id="1129" r:id="rId6"/>
    <p:sldId id="1128" r:id="rId7"/>
    <p:sldId id="1130" r:id="rId8"/>
    <p:sldId id="808" r:id="rId9"/>
    <p:sldId id="818" r:id="rId10"/>
    <p:sldId id="1133" r:id="rId11"/>
    <p:sldId id="1134" r:id="rId12"/>
    <p:sldId id="1147" r:id="rId13"/>
    <p:sldId id="1135" r:id="rId14"/>
    <p:sldId id="1127" r:id="rId15"/>
    <p:sldId id="1138" r:id="rId16"/>
    <p:sldId id="1139" r:id="rId17"/>
    <p:sldId id="802" r:id="rId18"/>
    <p:sldId id="1140" r:id="rId19"/>
    <p:sldId id="841" r:id="rId20"/>
  </p:sldIdLst>
  <p:sldSz cx="12192000" cy="6858000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04" userDrawn="1">
          <p15:clr>
            <a:srgbClr val="A4A3A4"/>
          </p15:clr>
        </p15:guide>
        <p15:guide id="3" pos="7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9900"/>
    <a:srgbClr val="3366CC"/>
    <a:srgbClr val="0F3E72"/>
    <a:srgbClr val="0066CC"/>
    <a:srgbClr val="FFCC66"/>
    <a:srgbClr val="F8766D"/>
    <a:srgbClr val="960000"/>
    <a:srgbClr val="00BFC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0816" autoAdjust="0"/>
  </p:normalViewPr>
  <p:slideViewPr>
    <p:cSldViewPr snapToGrid="0">
      <p:cViewPr>
        <p:scale>
          <a:sx n="114" d="100"/>
          <a:sy n="114" d="100"/>
        </p:scale>
        <p:origin x="584" y="208"/>
      </p:cViewPr>
      <p:guideLst>
        <p:guide orient="horz" pos="4032"/>
        <p:guide pos="704"/>
        <p:guide pos="7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1356" y="-89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669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669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5DE22A8-CE6D-4471-800F-32C4971C27F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32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669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48" y="4861155"/>
            <a:ext cx="5206604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669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CD28B3-E15B-4014-93F9-3F87C934E01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1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9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5937" indent="-298437" defTabSz="1009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3749" indent="-238750" defTabSz="1009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1249" indent="-238750" defTabSz="1009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8749" indent="-238750" defTabSz="1009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6248" indent="-238750" defTabSz="100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3748" indent="-238750" defTabSz="100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1248" indent="-238750" defTabSz="100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58747" indent="-238750" defTabSz="100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08F61F-5390-47E6-B32C-F25B03F36F32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70658" name="Rectangle 5427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0659" name="Rectangle 542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5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52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D3F6C-26ED-4254-9E84-E9B4BFC984F0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D3F6C-26ED-4254-9E84-E9B4BFC984F0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6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D3F6C-26ED-4254-9E84-E9B4BFC984F0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3A744-6FDC-4408-B5A0-E3B1281B97C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47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B4CDF-C07E-43A2-9B0C-047A87710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39" t="31885" r="10461" b="32492"/>
          <a:stretch/>
        </p:blipFill>
        <p:spPr>
          <a:xfrm>
            <a:off x="8554336" y="268273"/>
            <a:ext cx="3106197" cy="4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6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0CA9-44E1-AD49-8B1A-81C98283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7EFE-F827-8341-B378-FA27F05E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31091-8A4C-4246-8B99-B4BAB7F8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2033-3358-494B-B602-779585712C02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AC46-A385-CA43-BC4A-B9D727C0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9CA3-FAD1-014E-BB44-AC3921BD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AC2F-8013-6043-9544-B254CD8DD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1397" y="6489340"/>
            <a:ext cx="2844800" cy="324036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27397" y="6489340"/>
            <a:ext cx="3860800" cy="324036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1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raight Connector 1025"/>
          <p:cNvSpPr>
            <a:spLocks noChangeShapeType="1"/>
          </p:cNvSpPr>
          <p:nvPr userDrawn="1"/>
        </p:nvSpPr>
        <p:spPr bwMode="auto">
          <a:xfrm>
            <a:off x="0" y="1019172"/>
            <a:ext cx="12192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sz="1800" i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A13E4-20B0-4F97-9E2B-AEDBC615A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339" t="31885" r="10461" b="32492"/>
          <a:stretch/>
        </p:blipFill>
        <p:spPr>
          <a:xfrm>
            <a:off x="8554336" y="268273"/>
            <a:ext cx="3106197" cy="4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1" r:id="rId3"/>
    <p:sldLayoutId id="214748379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rc-ide.github.io/odin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22.png"/><Relationship Id="rId12" Type="http://schemas.openxmlformats.org/officeDocument/2006/relationships/hyperlink" Target="https://github.com/vimc/orderl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github.com/mrc-ide/sircovid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github.com/mrc-ide/mcstate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github.com/mrc-ide/dus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rc-ide.github.io/odin/" TargetMode="External"/><Relationship Id="rId3" Type="http://schemas.openxmlformats.org/officeDocument/2006/relationships/hyperlink" Target="https://www.imperial.ac.uk/mrc-global-infectious-disease-analysis/covid-19/covid-19-reports/" TargetMode="External"/><Relationship Id="rId7" Type="http://schemas.openxmlformats.org/officeDocument/2006/relationships/hyperlink" Target="https://assets.publishing.service.gov.uk/government/uploads/system/uploads/attachment_data/file/975910/S1183_SPI-M_Imperial_College_London_Evaluating_England_s_Roadmap_out_of_Lockdown.pdf" TargetMode="External"/><Relationship Id="rId12" Type="http://schemas.openxmlformats.org/officeDocument/2006/relationships/hyperlink" Target="https://github.com/vimc/order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sets.publishing.service.gov.uk/government/uploads/system/uploads/attachment_data/file/963440/S1129__Unlocking__Roadmap_Scenarios_for_England_.pdf" TargetMode="External"/><Relationship Id="rId11" Type="http://schemas.openxmlformats.org/officeDocument/2006/relationships/hyperlink" Target="https://github.com/mrc-ide/sircovid" TargetMode="External"/><Relationship Id="rId5" Type="http://schemas.openxmlformats.org/officeDocument/2006/relationships/hyperlink" Target="https://assets.publishing.service.gov.uk/government/uploads/system/uploads/attachment_data/file/958913/S1024_SPI-M_vaccination_ask_Imperial_College.pdf" TargetMode="External"/><Relationship Id="rId10" Type="http://schemas.openxmlformats.org/officeDocument/2006/relationships/hyperlink" Target="https://github.com/mrc-ide/mcstate/" TargetMode="External"/><Relationship Id="rId4" Type="http://schemas.openxmlformats.org/officeDocument/2006/relationships/hyperlink" Target="https://www.imperial.ac.uk/mrc-global-infectious-disease-analysis/covid-19/report-41-rtm/" TargetMode="External"/><Relationship Id="rId9" Type="http://schemas.openxmlformats.org/officeDocument/2006/relationships/hyperlink" Target="https://github.com/mrc-ide/dus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049"/>
          <p:cNvSpPr txBox="1">
            <a:spLocks noChangeArrowheads="1"/>
          </p:cNvSpPr>
          <p:nvPr/>
        </p:nvSpPr>
        <p:spPr bwMode="auto">
          <a:xfrm>
            <a:off x="1987692" y="1724178"/>
            <a:ext cx="85444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Real-time modelling in a changing pandemic</a:t>
            </a:r>
          </a:p>
          <a:p>
            <a:pPr algn="ctr">
              <a:spcBef>
                <a:spcPct val="50000"/>
              </a:spcBef>
            </a:pPr>
            <a:r>
              <a:rPr lang="en-GB" sz="2800" b="1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Marc </a:t>
            </a:r>
            <a:r>
              <a:rPr lang="en-GB" sz="2800" b="1" i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Baguelin</a:t>
            </a:r>
            <a:endParaRPr lang="en-GB" sz="2800" b="1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000" b="1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 behalf of the Imperial Real-time modelling team</a:t>
            </a:r>
            <a:endParaRPr lang="en-US" sz="2000" b="1" i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D6339-3F81-4355-9F93-CC8257EC8B61}"/>
              </a:ext>
            </a:extLst>
          </p:cNvPr>
          <p:cNvSpPr/>
          <p:nvPr/>
        </p:nvSpPr>
        <p:spPr>
          <a:xfrm>
            <a:off x="0" y="908720"/>
            <a:ext cx="12192000" cy="430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88C72-C258-4287-A9EC-826C3B8A3DC1}"/>
              </a:ext>
            </a:extLst>
          </p:cNvPr>
          <p:cNvSpPr txBox="1"/>
          <p:nvPr/>
        </p:nvSpPr>
        <p:spPr>
          <a:xfrm>
            <a:off x="2702805" y="470269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chemeClr val="tx1"/>
                </a:solidFill>
                <a:latin typeface="+mj-lt"/>
              </a:rPr>
              <a:t>WHO Collaborating Centre for Infectious Disease Modelling</a:t>
            </a:r>
            <a:endParaRPr lang="en-GB" sz="2000" i="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000" i="0" dirty="0">
                <a:solidFill>
                  <a:schemeClr val="tx1"/>
                </a:solidFill>
                <a:latin typeface="+mj-lt"/>
              </a:rPr>
              <a:t>MRC Centre for Global Infectious Disease Analysis</a:t>
            </a:r>
          </a:p>
          <a:p>
            <a:pPr algn="ctr"/>
            <a:r>
              <a:rPr lang="en-GB" sz="2000" i="0" dirty="0">
                <a:solidFill>
                  <a:schemeClr val="tx1"/>
                </a:solidFill>
                <a:latin typeface="+mj-lt"/>
              </a:rPr>
              <a:t>Jameel Institute</a:t>
            </a:r>
          </a:p>
          <a:p>
            <a:pPr algn="ctr"/>
            <a:endParaRPr lang="en-GB" sz="2000" i="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000" i="0" dirty="0">
                <a:solidFill>
                  <a:schemeClr val="tx1"/>
                </a:solidFill>
                <a:latin typeface="+mj-lt"/>
              </a:rPr>
              <a:t>Imperial College London</a:t>
            </a:r>
            <a:endParaRPr lang="en-US" sz="2000" i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69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7" y="259656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A changing landscape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2FA7E4-E6A5-E740-A5E9-2BFF7B0C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84" y="1063230"/>
            <a:ext cx="4322303" cy="27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FB639-A0CE-624C-8943-4256D739E5B1}"/>
              </a:ext>
            </a:extLst>
          </p:cNvPr>
          <p:cNvSpPr txBox="1"/>
          <p:nvPr/>
        </p:nvSpPr>
        <p:spPr>
          <a:xfrm>
            <a:off x="157466" y="1589830"/>
            <a:ext cx="108710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Current model is more complex than original one: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Variant (WT, alpha, delta, Omicron)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Vaccines (and boosters)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Difficult to disentangle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Immunity (vaccine and infection) waning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Cross immunity in a complex landscape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Population </a:t>
            </a:r>
            <a:r>
              <a:rPr lang="en-US" sz="2000" i="0" dirty="0" err="1">
                <a:solidFill>
                  <a:schemeClr val="tx1"/>
                </a:solidFill>
              </a:rPr>
              <a:t>behaviour</a:t>
            </a:r>
            <a:endParaRPr lang="en-US" sz="20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Time series are longer and longer (more than two years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We need to include more data sets to inform different component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Big data but obsolete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In March 2020 we were </a:t>
            </a:r>
            <a:r>
              <a:rPr lang="en-US" sz="2000" dirty="0">
                <a:solidFill>
                  <a:schemeClr val="tx1"/>
                </a:solidFill>
              </a:rPr>
              <a:t>lacking </a:t>
            </a:r>
            <a:r>
              <a:rPr lang="en-US" sz="2000" i="0" dirty="0">
                <a:solidFill>
                  <a:schemeClr val="tx1"/>
                </a:solidFill>
              </a:rPr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</a:rPr>
              <a:t>In December 2021 we couldn’t inform the degree of immunity escape vs increased transmission and change in severity</a:t>
            </a:r>
          </a:p>
        </p:txBody>
      </p:sp>
    </p:spTree>
    <p:extLst>
      <p:ext uri="{BB962C8B-B14F-4D97-AF65-F5344CB8AC3E}">
        <p14:creationId xmlns:p14="http://schemas.microsoft.com/office/powerpoint/2010/main" val="241956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2CFE9E-0CE5-E64F-B182-288CE51B31D9}"/>
              </a:ext>
            </a:extLst>
          </p:cNvPr>
          <p:cNvGrpSpPr/>
          <p:nvPr/>
        </p:nvGrpSpPr>
        <p:grpSpPr>
          <a:xfrm>
            <a:off x="785113" y="1417238"/>
            <a:ext cx="10737951" cy="5237727"/>
            <a:chOff x="785113" y="1417238"/>
            <a:chExt cx="10737951" cy="52377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BBCC54-0498-F944-901B-1EE40EF7A6DB}"/>
                </a:ext>
              </a:extLst>
            </p:cNvPr>
            <p:cNvSpPr txBox="1"/>
            <p:nvPr/>
          </p:nvSpPr>
          <p:spPr>
            <a:xfrm>
              <a:off x="894335" y="1417238"/>
              <a:ext cx="104387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Data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4A60EA-2473-9D41-A0ED-4C59D718F24A}"/>
                </a:ext>
              </a:extLst>
            </p:cNvPr>
            <p:cNvSpPr txBox="1"/>
            <p:nvPr/>
          </p:nvSpPr>
          <p:spPr>
            <a:xfrm>
              <a:off x="894335" y="2069429"/>
              <a:ext cx="104387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Data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FBBD36-DE84-4742-8C76-81C522A16DC8}"/>
                </a:ext>
              </a:extLst>
            </p:cNvPr>
            <p:cNvSpPr txBox="1"/>
            <p:nvPr/>
          </p:nvSpPr>
          <p:spPr>
            <a:xfrm>
              <a:off x="891129" y="3852974"/>
              <a:ext cx="1042273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Data 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6F8B9C-8BA6-6D4A-B0C2-FFA570081B1A}"/>
                </a:ext>
              </a:extLst>
            </p:cNvPr>
            <p:cNvSpPr txBox="1"/>
            <p:nvPr/>
          </p:nvSpPr>
          <p:spPr>
            <a:xfrm>
              <a:off x="894335" y="2695066"/>
              <a:ext cx="104387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Data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E92D7C-5F04-D841-A45E-B49CA337A1E7}"/>
                </a:ext>
              </a:extLst>
            </p:cNvPr>
            <p:cNvSpPr txBox="1"/>
            <p:nvPr/>
          </p:nvSpPr>
          <p:spPr>
            <a:xfrm>
              <a:off x="2806070" y="2387290"/>
              <a:ext cx="2204450" cy="6463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i="0" dirty="0">
                  <a:solidFill>
                    <a:schemeClr val="tx1"/>
                  </a:solidFill>
                </a:rPr>
                <a:t>Model(s)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2A374E-95E8-394E-99D7-7E8BAD8B7FD2}"/>
                </a:ext>
              </a:extLst>
            </p:cNvPr>
            <p:cNvSpPr txBox="1"/>
            <p:nvPr/>
          </p:nvSpPr>
          <p:spPr>
            <a:xfrm>
              <a:off x="6380979" y="1417238"/>
              <a:ext cx="159370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Outcome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440EE4-921A-CE4F-AB1E-00F739DE1DB8}"/>
                </a:ext>
              </a:extLst>
            </p:cNvPr>
            <p:cNvSpPr txBox="1"/>
            <p:nvPr/>
          </p:nvSpPr>
          <p:spPr>
            <a:xfrm>
              <a:off x="6380979" y="2069429"/>
              <a:ext cx="159370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Outcome 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F07F9D-E0A2-BB4C-93D9-49A8F62BC0F0}"/>
                </a:ext>
              </a:extLst>
            </p:cNvPr>
            <p:cNvSpPr txBox="1"/>
            <p:nvPr/>
          </p:nvSpPr>
          <p:spPr>
            <a:xfrm>
              <a:off x="6336095" y="2695066"/>
              <a:ext cx="1680268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Outcome 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FC23B3-797D-494D-B5C6-3576C630B5D2}"/>
                </a:ext>
              </a:extLst>
            </p:cNvPr>
            <p:cNvSpPr txBox="1"/>
            <p:nvPr/>
          </p:nvSpPr>
          <p:spPr>
            <a:xfrm>
              <a:off x="6380979" y="3852974"/>
              <a:ext cx="1593706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Outcome 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0A322A-6B7A-9049-9322-1949A706641B}"/>
                </a:ext>
              </a:extLst>
            </p:cNvPr>
            <p:cNvSpPr txBox="1"/>
            <p:nvPr/>
          </p:nvSpPr>
          <p:spPr>
            <a:xfrm>
              <a:off x="9359266" y="2387290"/>
              <a:ext cx="2121093" cy="6463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i="0" dirty="0">
                  <a:solidFill>
                    <a:schemeClr val="tx1"/>
                  </a:solidFill>
                </a:rPr>
                <a:t>Decision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F4EF83-9CBE-0042-992F-E8EBD005167E}"/>
                </a:ext>
              </a:extLst>
            </p:cNvPr>
            <p:cNvSpPr txBox="1"/>
            <p:nvPr/>
          </p:nvSpPr>
          <p:spPr>
            <a:xfrm>
              <a:off x="5950669" y="5137350"/>
              <a:ext cx="2529860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i="0" dirty="0">
                  <a:solidFill>
                    <a:schemeClr val="tx1"/>
                  </a:solidFill>
                </a:rPr>
                <a:t>Other evidence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0985EC-D433-A241-BF3C-8616D0ED3242}"/>
                </a:ext>
              </a:extLst>
            </p:cNvPr>
            <p:cNvCxnSpPr>
              <a:cxnSpLocks/>
            </p:cNvCxnSpPr>
            <p:nvPr/>
          </p:nvCxnSpPr>
          <p:spPr>
            <a:xfrm>
              <a:off x="1994373" y="1691047"/>
              <a:ext cx="715618" cy="7527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911BF56-93EB-E740-A2F5-A3A5E448687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445" y="2256774"/>
              <a:ext cx="692294" cy="3878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18F3A39-1D59-D248-BBB5-2DC202490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2755" y="2801682"/>
              <a:ext cx="683984" cy="1639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429780-F962-974C-BD2F-801A7E908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373" y="3009494"/>
              <a:ext cx="702366" cy="107431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811B1EC-BA6B-7142-838D-8C250F4ECBF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598" y="1674012"/>
              <a:ext cx="1098400" cy="7697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3E750FF-F1D6-E546-B856-2D3536D2A848}"/>
                </a:ext>
              </a:extLst>
            </p:cNvPr>
            <p:cNvCxnSpPr>
              <a:cxnSpLocks/>
            </p:cNvCxnSpPr>
            <p:nvPr/>
          </p:nvCxnSpPr>
          <p:spPr>
            <a:xfrm>
              <a:off x="8151670" y="2239739"/>
              <a:ext cx="1088328" cy="40490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6A142DE-800F-394E-9996-86BB46857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980" y="2801682"/>
              <a:ext cx="1080018" cy="14693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39E859C-7634-9A4D-85AE-330AC6ADEF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1598" y="2950661"/>
              <a:ext cx="1098400" cy="111611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E9C5C66-87F1-3445-8FE6-136438795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9529" y="3210371"/>
              <a:ext cx="1148096" cy="225845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70310E9-7860-1349-B0A0-871F70FC0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541" y="1648070"/>
              <a:ext cx="1332170" cy="10153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02FF0EF-3B74-D54B-A983-D3E0C955E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2756" y="2256774"/>
              <a:ext cx="1262362" cy="5449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11EB0B1-821E-9042-8B5E-8559DB5CE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373" y="2925898"/>
              <a:ext cx="1271454" cy="2286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85B1B03-11C1-324A-99E5-BDAFF1455F31}"/>
                </a:ext>
              </a:extLst>
            </p:cNvPr>
            <p:cNvCxnSpPr>
              <a:cxnSpLocks/>
            </p:cNvCxnSpPr>
            <p:nvPr/>
          </p:nvCxnSpPr>
          <p:spPr>
            <a:xfrm>
              <a:off x="4965187" y="3032356"/>
              <a:ext cx="1296524" cy="10514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1301A7-006A-4C45-B3BF-29AD767C2F76}"/>
                </a:ext>
              </a:extLst>
            </p:cNvPr>
            <p:cNvCxnSpPr/>
            <p:nvPr/>
          </p:nvCxnSpPr>
          <p:spPr>
            <a:xfrm>
              <a:off x="785113" y="6219420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E6586B-1AC8-BF44-BC70-6A25FE8BA646}"/>
                </a:ext>
              </a:extLst>
            </p:cNvPr>
            <p:cNvSpPr txBox="1"/>
            <p:nvPr/>
          </p:nvSpPr>
          <p:spPr>
            <a:xfrm>
              <a:off x="1117182" y="6254855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€$£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211A6AF-F55B-744B-AE04-BC4626A75E61}"/>
                </a:ext>
              </a:extLst>
            </p:cNvPr>
            <p:cNvCxnSpPr/>
            <p:nvPr/>
          </p:nvCxnSpPr>
          <p:spPr>
            <a:xfrm>
              <a:off x="3142089" y="6219420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E3E540-60BA-D14C-A25A-7859A62FC557}"/>
                </a:ext>
              </a:extLst>
            </p:cNvPr>
            <p:cNvSpPr txBox="1"/>
            <p:nvPr/>
          </p:nvSpPr>
          <p:spPr>
            <a:xfrm>
              <a:off x="3474158" y="6254855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€$£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9837A2-183F-6647-85AC-E40FE6CB001B}"/>
                </a:ext>
              </a:extLst>
            </p:cNvPr>
            <p:cNvCxnSpPr/>
            <p:nvPr/>
          </p:nvCxnSpPr>
          <p:spPr>
            <a:xfrm>
              <a:off x="9627625" y="6125537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A00BFA-7D74-FC47-A6B1-7FBCAACA386E}"/>
                </a:ext>
              </a:extLst>
            </p:cNvPr>
            <p:cNvSpPr txBox="1"/>
            <p:nvPr/>
          </p:nvSpPr>
          <p:spPr>
            <a:xfrm>
              <a:off x="9385940" y="6219420"/>
              <a:ext cx="2137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tx1"/>
                  </a:solidFill>
                </a:rPr>
                <a:t>E(€$£ + QALY)</a:t>
              </a:r>
            </a:p>
          </p:txBody>
        </p:sp>
      </p:grpSp>
      <p:sp>
        <p:nvSpPr>
          <p:cNvPr id="32" name="Text Box 2">
            <a:extLst>
              <a:ext uri="{FF2B5EF4-FFF2-40B4-BE49-F238E27FC236}">
                <a16:creationId xmlns:a16="http://schemas.microsoft.com/office/drawing/2014/main" id="{DBB60D8F-F772-3C44-A076-03623B1A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10" y="249706"/>
            <a:ext cx="7632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A need to understand the decision pipeline</a:t>
            </a:r>
          </a:p>
        </p:txBody>
      </p:sp>
    </p:spTree>
    <p:extLst>
      <p:ext uri="{BB962C8B-B14F-4D97-AF65-F5344CB8AC3E}">
        <p14:creationId xmlns:p14="http://schemas.microsoft.com/office/powerpoint/2010/main" val="113758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id="{DBB60D8F-F772-3C44-A076-03623B1A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10" y="249706"/>
            <a:ext cx="476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Further questions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CF5BAB-C86F-D943-8652-130EE49F4C1D}"/>
              </a:ext>
            </a:extLst>
          </p:cNvPr>
          <p:cNvGrpSpPr/>
          <p:nvPr/>
        </p:nvGrpSpPr>
        <p:grpSpPr>
          <a:xfrm>
            <a:off x="5307034" y="3057738"/>
            <a:ext cx="6833712" cy="3287311"/>
            <a:chOff x="785113" y="1417238"/>
            <a:chExt cx="11095321" cy="5337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C23017-9D20-FD47-9666-7395776B0AE3}"/>
                </a:ext>
              </a:extLst>
            </p:cNvPr>
            <p:cNvSpPr txBox="1"/>
            <p:nvPr/>
          </p:nvSpPr>
          <p:spPr>
            <a:xfrm>
              <a:off x="894335" y="1417238"/>
              <a:ext cx="1273222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Data 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1D3380-9968-704B-863C-1935B8A9AC7D}"/>
                </a:ext>
              </a:extLst>
            </p:cNvPr>
            <p:cNvSpPr txBox="1"/>
            <p:nvPr/>
          </p:nvSpPr>
          <p:spPr>
            <a:xfrm>
              <a:off x="894335" y="2069430"/>
              <a:ext cx="1273222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Data 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5D82-2503-D44B-9620-1CCBA65B9EEF}"/>
                </a:ext>
              </a:extLst>
            </p:cNvPr>
            <p:cNvSpPr txBox="1"/>
            <p:nvPr/>
          </p:nvSpPr>
          <p:spPr>
            <a:xfrm>
              <a:off x="891129" y="3852975"/>
              <a:ext cx="1273222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Data 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A9AC62-539E-8B4A-9796-8647560BEAB3}"/>
                </a:ext>
              </a:extLst>
            </p:cNvPr>
            <p:cNvSpPr txBox="1"/>
            <p:nvPr/>
          </p:nvSpPr>
          <p:spPr>
            <a:xfrm>
              <a:off x="894335" y="2695066"/>
              <a:ext cx="1273222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Data 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C88695-5F74-884A-95A3-492A0042B647}"/>
                </a:ext>
              </a:extLst>
            </p:cNvPr>
            <p:cNvSpPr txBox="1"/>
            <p:nvPr/>
          </p:nvSpPr>
          <p:spPr>
            <a:xfrm>
              <a:off x="2806070" y="2387290"/>
              <a:ext cx="1575130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Model(s)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47C38-40AD-1F47-BB0A-60D2FFDC587D}"/>
                </a:ext>
              </a:extLst>
            </p:cNvPr>
            <p:cNvSpPr txBox="1"/>
            <p:nvPr/>
          </p:nvSpPr>
          <p:spPr>
            <a:xfrm>
              <a:off x="6380979" y="1417238"/>
              <a:ext cx="1900463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Outcome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1760F0-D1A0-014D-8AE3-625EBFB57E88}"/>
                </a:ext>
              </a:extLst>
            </p:cNvPr>
            <p:cNvSpPr txBox="1"/>
            <p:nvPr/>
          </p:nvSpPr>
          <p:spPr>
            <a:xfrm>
              <a:off x="6380979" y="2069430"/>
              <a:ext cx="1900463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Outcome 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9DCCBA-D273-F443-ADAE-18E5C13CDBC4}"/>
                </a:ext>
              </a:extLst>
            </p:cNvPr>
            <p:cNvSpPr txBox="1"/>
            <p:nvPr/>
          </p:nvSpPr>
          <p:spPr>
            <a:xfrm>
              <a:off x="6336094" y="2695066"/>
              <a:ext cx="1999364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Outcome 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F1BAE7-8F29-AE48-9560-0539EB4097C6}"/>
                </a:ext>
              </a:extLst>
            </p:cNvPr>
            <p:cNvSpPr txBox="1"/>
            <p:nvPr/>
          </p:nvSpPr>
          <p:spPr>
            <a:xfrm>
              <a:off x="6380979" y="3852975"/>
              <a:ext cx="1900463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Outcome 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2B2047-90FA-8E43-8B2E-C33986617F6B}"/>
                </a:ext>
              </a:extLst>
            </p:cNvPr>
            <p:cNvSpPr txBox="1"/>
            <p:nvPr/>
          </p:nvSpPr>
          <p:spPr>
            <a:xfrm>
              <a:off x="9359266" y="2387290"/>
              <a:ext cx="1523076" cy="4997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Decision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8ED0F2-7080-3947-940B-5D3308D90D6F}"/>
                </a:ext>
              </a:extLst>
            </p:cNvPr>
            <p:cNvSpPr txBox="1"/>
            <p:nvPr/>
          </p:nvSpPr>
          <p:spPr>
            <a:xfrm>
              <a:off x="5950669" y="5137349"/>
              <a:ext cx="2522498" cy="4997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Other evidence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34EF194-0C46-3A46-9710-70D1CE0B5132}"/>
                </a:ext>
              </a:extLst>
            </p:cNvPr>
            <p:cNvCxnSpPr>
              <a:cxnSpLocks/>
            </p:cNvCxnSpPr>
            <p:nvPr/>
          </p:nvCxnSpPr>
          <p:spPr>
            <a:xfrm>
              <a:off x="1994373" y="1691047"/>
              <a:ext cx="715618" cy="7527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7F156D6-2C6E-8445-A0C4-23359F50D22D}"/>
                </a:ext>
              </a:extLst>
            </p:cNvPr>
            <p:cNvCxnSpPr>
              <a:cxnSpLocks/>
            </p:cNvCxnSpPr>
            <p:nvPr/>
          </p:nvCxnSpPr>
          <p:spPr>
            <a:xfrm>
              <a:off x="2004445" y="2256774"/>
              <a:ext cx="692294" cy="3878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BDDD6F-27AA-CA4F-94E4-682D3A451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2755" y="2801682"/>
              <a:ext cx="683984" cy="1639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AA9DB00-86A0-DC4C-AFF0-48B5747D3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373" y="3009494"/>
              <a:ext cx="702366" cy="107431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52D40D-2603-8845-88C7-5547E32035B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598" y="1674012"/>
              <a:ext cx="1098400" cy="7697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C27ABEC-AE73-1F49-95DF-4FF25FE044AD}"/>
                </a:ext>
              </a:extLst>
            </p:cNvPr>
            <p:cNvCxnSpPr>
              <a:cxnSpLocks/>
            </p:cNvCxnSpPr>
            <p:nvPr/>
          </p:nvCxnSpPr>
          <p:spPr>
            <a:xfrm>
              <a:off x="8151670" y="2239739"/>
              <a:ext cx="1088328" cy="40490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9494399-1DCA-5F48-A909-CD8B61482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980" y="2801682"/>
              <a:ext cx="1080018" cy="14693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0B2BFAD-1B34-D449-B66F-7FE135EAB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1598" y="2950661"/>
              <a:ext cx="1098400" cy="111611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F685DC2-F9F9-C24D-9DEF-9AB9A4A48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9529" y="3210371"/>
              <a:ext cx="1148096" cy="225845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0125A3D-1F0A-8640-9BAD-3232E9B1B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541" y="1648070"/>
              <a:ext cx="1332170" cy="10153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56CF2CE-9B3C-5642-A8D3-46BD9D5CF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2756" y="2256774"/>
              <a:ext cx="1262362" cy="5449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31E0BA0-4369-FC47-BD88-BB577B5BB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373" y="2925898"/>
              <a:ext cx="1271454" cy="2286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69D16E1-40EB-FB49-8685-D35150426426}"/>
                </a:ext>
              </a:extLst>
            </p:cNvPr>
            <p:cNvCxnSpPr>
              <a:cxnSpLocks/>
            </p:cNvCxnSpPr>
            <p:nvPr/>
          </p:nvCxnSpPr>
          <p:spPr>
            <a:xfrm>
              <a:off x="4965187" y="3032356"/>
              <a:ext cx="1296524" cy="10514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2BF6EAE-E487-2240-B072-3A17522699FB}"/>
                </a:ext>
              </a:extLst>
            </p:cNvPr>
            <p:cNvCxnSpPr/>
            <p:nvPr/>
          </p:nvCxnSpPr>
          <p:spPr>
            <a:xfrm>
              <a:off x="785113" y="6219420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CFE037-3944-E842-BF1C-D6DF14DC7A82}"/>
                </a:ext>
              </a:extLst>
            </p:cNvPr>
            <p:cNvSpPr txBox="1"/>
            <p:nvPr/>
          </p:nvSpPr>
          <p:spPr>
            <a:xfrm>
              <a:off x="1117181" y="6254856"/>
              <a:ext cx="854194" cy="499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€$£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563F79-AC51-1441-BFE1-7DD802263260}"/>
                </a:ext>
              </a:extLst>
            </p:cNvPr>
            <p:cNvCxnSpPr/>
            <p:nvPr/>
          </p:nvCxnSpPr>
          <p:spPr>
            <a:xfrm>
              <a:off x="3142089" y="6219420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407D13-BE01-D241-B48F-5E127298E175}"/>
                </a:ext>
              </a:extLst>
            </p:cNvPr>
            <p:cNvSpPr txBox="1"/>
            <p:nvPr/>
          </p:nvSpPr>
          <p:spPr>
            <a:xfrm>
              <a:off x="3474158" y="6254855"/>
              <a:ext cx="854194" cy="499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€$£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7B78B1-60BF-9749-8786-B872CF977784}"/>
                </a:ext>
              </a:extLst>
            </p:cNvPr>
            <p:cNvCxnSpPr/>
            <p:nvPr/>
          </p:nvCxnSpPr>
          <p:spPr>
            <a:xfrm>
              <a:off x="9627625" y="6125537"/>
              <a:ext cx="13152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78674F-76A4-AB43-8005-F2C931A4FDE7}"/>
                </a:ext>
              </a:extLst>
            </p:cNvPr>
            <p:cNvSpPr txBox="1"/>
            <p:nvPr/>
          </p:nvSpPr>
          <p:spPr>
            <a:xfrm>
              <a:off x="9385939" y="6219421"/>
              <a:ext cx="2494495" cy="499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E(€$£ + QALY)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595CFA-FFA3-F54C-ACEC-98206D6D5081}"/>
              </a:ext>
            </a:extLst>
          </p:cNvPr>
          <p:cNvSpPr txBox="1"/>
          <p:nvPr/>
        </p:nvSpPr>
        <p:spPr>
          <a:xfrm>
            <a:off x="198255" y="1202994"/>
            <a:ext cx="11790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In order to (1) scale down </a:t>
            </a:r>
            <a:r>
              <a:rPr lang="en-US" sz="1800" b="1" i="0" dirty="0">
                <a:solidFill>
                  <a:schemeClr val="tx1"/>
                </a:solidFill>
              </a:rPr>
              <a:t>current surveillance</a:t>
            </a:r>
            <a:r>
              <a:rPr lang="en-US" sz="1800" i="0" dirty="0">
                <a:solidFill>
                  <a:schemeClr val="tx1"/>
                </a:solidFill>
              </a:rPr>
              <a:t> (2) plan for </a:t>
            </a:r>
            <a:r>
              <a:rPr lang="en-US" sz="1800" b="1" i="0" dirty="0">
                <a:solidFill>
                  <a:schemeClr val="tx1"/>
                </a:solidFill>
              </a:rPr>
              <a:t>future pandemics</a:t>
            </a:r>
            <a:r>
              <a:rPr lang="en-US" sz="1800" i="0" dirty="0">
                <a:solidFill>
                  <a:schemeClr val="tx1"/>
                </a:solidFill>
              </a:rPr>
              <a:t> we need to understand how each of the data stream informs the epidemiological outcomes and at what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We need to understand how the </a:t>
            </a:r>
            <a:r>
              <a:rPr lang="en-US" sz="1800" b="1" i="0" dirty="0">
                <a:solidFill>
                  <a:schemeClr val="tx1"/>
                </a:solidFill>
              </a:rPr>
              <a:t>choice of models</a:t>
            </a:r>
            <a:r>
              <a:rPr lang="en-US" sz="1800" i="0" dirty="0">
                <a:solidFill>
                  <a:schemeClr val="tx1"/>
                </a:solidFill>
              </a:rPr>
              <a:t> are driving these outcomes (model choice)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We need to understand what outcome are </a:t>
            </a:r>
            <a:r>
              <a:rPr lang="en-US" sz="1800" b="1" i="0" dirty="0">
                <a:solidFill>
                  <a:schemeClr val="tx1"/>
                </a:solidFill>
              </a:rPr>
              <a:t>relevant for decision making</a:t>
            </a:r>
            <a:r>
              <a:rPr lang="en-US" sz="1800" i="0" dirty="0">
                <a:solidFill>
                  <a:schemeClr val="tx1"/>
                </a:solidFill>
              </a:rPr>
              <a:t> – this has likely changed during the pandemic (from deaths to pressure on the NHS)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773CE0F-DC7C-5F4B-9F3B-EFEA1963C16D}"/>
              </a:ext>
            </a:extLst>
          </p:cNvPr>
          <p:cNvSpPr txBox="1"/>
          <p:nvPr/>
        </p:nvSpPr>
        <p:spPr>
          <a:xfrm>
            <a:off x="198255" y="2661460"/>
            <a:ext cx="4720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Importance of </a:t>
            </a:r>
            <a:r>
              <a:rPr lang="en-US" sz="1800" b="1" i="0" dirty="0">
                <a:solidFill>
                  <a:schemeClr val="tx1"/>
                </a:solidFill>
              </a:rPr>
              <a:t>public information</a:t>
            </a:r>
            <a:r>
              <a:rPr lang="en-US" sz="1800" i="0" dirty="0">
                <a:solidFill>
                  <a:schemeClr val="tx1"/>
                </a:solidFill>
              </a:rPr>
              <a:t>, data are necessary to monitor and explain decisions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Necessity of </a:t>
            </a:r>
            <a:r>
              <a:rPr lang="en-US" sz="1800" b="1" i="0" dirty="0">
                <a:solidFill>
                  <a:schemeClr val="tx1"/>
                </a:solidFill>
              </a:rPr>
              <a:t>multidisciplinary studies</a:t>
            </a:r>
            <a:r>
              <a:rPr lang="en-US" sz="1800" i="0" dirty="0">
                <a:solidFill>
                  <a:schemeClr val="tx1"/>
                </a:solidFill>
              </a:rPr>
              <a:t> including (health) economics, modelling, social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Can lead to more optimal and resilient surveillance systems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DDE8E69-8D24-2845-B1BB-03487D9F6D79}"/>
              </a:ext>
            </a:extLst>
          </p:cNvPr>
          <p:cNvSpPr txBox="1"/>
          <p:nvPr/>
        </p:nvSpPr>
        <p:spPr>
          <a:xfrm>
            <a:off x="6892699" y="3059515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25C2717-94C8-BA4B-800D-7CEA58478D56}"/>
              </a:ext>
            </a:extLst>
          </p:cNvPr>
          <p:cNvSpPr txBox="1"/>
          <p:nvPr/>
        </p:nvSpPr>
        <p:spPr>
          <a:xfrm>
            <a:off x="10217522" y="2959239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8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4" y="301221"/>
            <a:ext cx="13341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A toolkit to facilitate robustness and reproducibility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5CAAD04-0105-F44E-BCBB-7D4B3F4D6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5574" y="5374734"/>
            <a:ext cx="1022177" cy="11771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CB220F-749B-3849-8AD8-CAB44A5EFAB4}"/>
              </a:ext>
            </a:extLst>
          </p:cNvPr>
          <p:cNvSpPr/>
          <p:nvPr/>
        </p:nvSpPr>
        <p:spPr>
          <a:xfrm>
            <a:off x="277094" y="1150385"/>
            <a:ext cx="396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Our work has led to several R packages:</a:t>
            </a:r>
          </a:p>
          <a:p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9E0D6E2-29E8-D643-86CE-1256B0DE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5" y="1866079"/>
            <a:ext cx="1016287" cy="1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0F53AA-19EA-F949-8F0A-6A53BFF0A67A}"/>
              </a:ext>
            </a:extLst>
          </p:cNvPr>
          <p:cNvSpPr/>
          <p:nvPr/>
        </p:nvSpPr>
        <p:spPr>
          <a:xfrm>
            <a:off x="1904649" y="2009377"/>
            <a:ext cx="3968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Efficient coding of compartmental models (deterministic or stochastic): </a:t>
            </a:r>
          </a:p>
          <a:p>
            <a:r>
              <a:rPr lang="en-US" i="0" dirty="0" err="1">
                <a:solidFill>
                  <a:schemeClr val="tx1"/>
                </a:solidFill>
              </a:rPr>
              <a:t>odin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3745CA-F58C-AD4B-92F4-58E13241B058}"/>
              </a:ext>
            </a:extLst>
          </p:cNvPr>
          <p:cNvSpPr/>
          <p:nvPr/>
        </p:nvSpPr>
        <p:spPr>
          <a:xfrm>
            <a:off x="352381" y="3259981"/>
            <a:ext cx="4344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Simple iteration of stochastic</a:t>
            </a:r>
          </a:p>
          <a:p>
            <a:r>
              <a:rPr lang="en-US" i="0" dirty="0">
                <a:solidFill>
                  <a:schemeClr val="tx1"/>
                </a:solidFill>
              </a:rPr>
              <a:t>models (e.g. as part of a particle filter): dust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28BBBD8F-0EFE-7C42-BEB9-B14977D0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74" y="3032957"/>
            <a:ext cx="1016287" cy="1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61AC7E4-6E13-7C47-90E5-34947586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4" y="4232021"/>
            <a:ext cx="1016287" cy="1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B6F740-AB52-754E-8E10-235BC34BB72D}"/>
              </a:ext>
            </a:extLst>
          </p:cNvPr>
          <p:cNvSpPr/>
          <p:nvPr/>
        </p:nvSpPr>
        <p:spPr>
          <a:xfrm>
            <a:off x="2022764" y="4492241"/>
            <a:ext cx="417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Easy SMC inference for </a:t>
            </a:r>
            <a:r>
              <a:rPr lang="en-US" i="0" dirty="0" err="1">
                <a:solidFill>
                  <a:schemeClr val="tx1"/>
                </a:solidFill>
              </a:rPr>
              <a:t>odin</a:t>
            </a:r>
            <a:r>
              <a:rPr lang="en-US" i="0" dirty="0">
                <a:solidFill>
                  <a:schemeClr val="tx1"/>
                </a:solidFill>
              </a:rPr>
              <a:t> models:</a:t>
            </a:r>
          </a:p>
          <a:p>
            <a:r>
              <a:rPr lang="en-US" i="0" dirty="0" err="1">
                <a:solidFill>
                  <a:schemeClr val="tx1"/>
                </a:solidFill>
              </a:rPr>
              <a:t>mcstate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19124C-A70B-FA44-B7E0-F10B22240D48}"/>
              </a:ext>
            </a:extLst>
          </p:cNvPr>
          <p:cNvSpPr/>
          <p:nvPr/>
        </p:nvSpPr>
        <p:spPr>
          <a:xfrm>
            <a:off x="471055" y="5560703"/>
            <a:ext cx="449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A stochastic SARS-CoV-2 transmission model, coded in </a:t>
            </a:r>
            <a:r>
              <a:rPr lang="en-US" i="0" dirty="0" err="1">
                <a:solidFill>
                  <a:schemeClr val="tx1"/>
                </a:solidFill>
              </a:rPr>
              <a:t>odin</a:t>
            </a:r>
            <a:r>
              <a:rPr lang="en-US" i="0" dirty="0">
                <a:solidFill>
                  <a:schemeClr val="tx1"/>
                </a:solidFill>
              </a:rPr>
              <a:t>:</a:t>
            </a:r>
          </a:p>
          <a:p>
            <a:r>
              <a:rPr lang="en-US" i="0" dirty="0" err="1">
                <a:solidFill>
                  <a:schemeClr val="tx1"/>
                </a:solidFill>
              </a:rPr>
              <a:t>sircovid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617C8-97FD-714C-9BD0-E3F05B700BC8}"/>
              </a:ext>
            </a:extLst>
          </p:cNvPr>
          <p:cNvSpPr/>
          <p:nvPr/>
        </p:nvSpPr>
        <p:spPr>
          <a:xfrm>
            <a:off x="7271524" y="3989624"/>
            <a:ext cx="3417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All our analyses are done using the R package </a:t>
            </a:r>
            <a:r>
              <a:rPr lang="en-US" b="1" dirty="0">
                <a:solidFill>
                  <a:schemeClr val="tx1"/>
                </a:solidFill>
              </a:rPr>
              <a:t>orderly</a:t>
            </a:r>
            <a:r>
              <a:rPr lang="en-US" dirty="0">
                <a:solidFill>
                  <a:schemeClr val="tx1"/>
                </a:solidFill>
              </a:rPr>
              <a:t>, which facilitates reproducibility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D051-60E1-034B-883F-C83F40BC0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170" y="1310744"/>
            <a:ext cx="5039593" cy="18793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862A2B5-70FB-9D4A-893E-EE8F46288DC3}"/>
              </a:ext>
            </a:extLst>
          </p:cNvPr>
          <p:cNvSpPr/>
          <p:nvPr/>
        </p:nvSpPr>
        <p:spPr>
          <a:xfrm>
            <a:off x="7271524" y="5043417"/>
            <a:ext cx="40446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https://mrc-ide.github.io/odin/</a:t>
            </a:r>
            <a:endParaRPr lang="en-US" dirty="0"/>
          </a:p>
          <a:p>
            <a:r>
              <a:rPr lang="en-US" dirty="0">
                <a:hlinkClick r:id="rId9"/>
              </a:rPr>
              <a:t>https://github.com/mrc-ide/dust/</a:t>
            </a:r>
            <a:endParaRPr lang="en-US" dirty="0"/>
          </a:p>
          <a:p>
            <a:r>
              <a:rPr lang="en-US" dirty="0">
                <a:hlinkClick r:id="rId10"/>
              </a:rPr>
              <a:t>https://github.com/mrc-ide/mcstate/</a:t>
            </a:r>
            <a:endParaRPr lang="en-US" dirty="0"/>
          </a:p>
          <a:p>
            <a:r>
              <a:rPr lang="en-US" dirty="0">
                <a:hlinkClick r:id="rId11"/>
              </a:rPr>
              <a:t>https://github.com/mrc-ide/sircovid</a:t>
            </a:r>
            <a:endParaRPr lang="en-US" dirty="0"/>
          </a:p>
          <a:p>
            <a:r>
              <a:rPr lang="en-US" dirty="0">
                <a:hlinkClick r:id="rId12"/>
              </a:rPr>
              <a:t>https://github.com/vimc/orderly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8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40333" y="367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b="1" i="0" dirty="0">
                <a:solidFill>
                  <a:srgbClr val="0F3E72"/>
                </a:solidFill>
                <a:latin typeface="Arial" charset="0"/>
              </a:rPr>
              <a:t>References</a:t>
            </a:r>
          </a:p>
        </p:txBody>
      </p:sp>
      <p:sp>
        <p:nvSpPr>
          <p:cNvPr id="276" name="Text Box 4">
            <a:extLst>
              <a:ext uri="{FF2B5EF4-FFF2-40B4-BE49-F238E27FC236}">
                <a16:creationId xmlns:a16="http://schemas.microsoft.com/office/drawing/2014/main" id="{47E271B0-23B0-4549-B419-AFC0F613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33" y="1219605"/>
            <a:ext cx="85994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All our reports are available at: </a:t>
            </a:r>
          </a:p>
          <a:p>
            <a:r>
              <a:rPr lang="en-US" sz="1600" dirty="0">
                <a:hlinkClick r:id="rId3"/>
              </a:rPr>
              <a:t>https://www.imperial.ac.uk/mrc-global-infectious-disease-analysis/covid-19/covid-19-reports/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Report 41 including the first part of what I presented:</a:t>
            </a:r>
          </a:p>
          <a:p>
            <a:r>
              <a:rPr lang="en-US" sz="1600" dirty="0">
                <a:hlinkClick r:id="rId4"/>
              </a:rPr>
              <a:t>https://www.imperial.ac.uk/mrc-global-infectious-disease-analysis/covid-19/report-41-rtm/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SAGE reports summarizing the rest:</a:t>
            </a:r>
          </a:p>
          <a:p>
            <a:r>
              <a:rPr lang="en-US" sz="1600" dirty="0">
                <a:hlinkClick r:id="rId5"/>
              </a:rPr>
              <a:t>https://assets.publishing.service.gov.uk/government/uploads/system/uploads/attachment_data/file/958913/S1024_SPI-M_vaccination_ask_Imperial_College.pdf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https://assets.publishing.service.gov.uk/government/uploads/system/uploads/attachment_data/file/963440/S1129__Unlocking__Roadmap_Scenarios_for_England_.pdf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https://assets.publishing.service.gov.uk/government/uploads/system/uploads/attachment_data/file/975910/S1183_SPI-M_Imperial_College_London_Evaluating_England_s_Roadmap_out_of_Lockdown.pdf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Our R packages:</a:t>
            </a:r>
          </a:p>
          <a:p>
            <a:r>
              <a:rPr lang="en-US" sz="1600" dirty="0">
                <a:hlinkClick r:id="rId8"/>
              </a:rPr>
              <a:t>https://mrc-ide.github.io/odin/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https://github.com/mrc-ide/dust/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https://github.com/mrc-ide/mcstate/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https://github.com/mrc-ide/sircovid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https://github.com/vimc/orderly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FF76E58-9284-F24E-8A09-7E572926F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598" y="5257601"/>
            <a:ext cx="53846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Papers: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[1] Fitzjohn et al.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Wellcome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Open Research, 2021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[2] Knock et al. Science Translational Medicine, 2021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[3]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Sonabend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al. The Lancet, 2021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46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3FE891-2CCF-304D-AAB0-31EFDA216E4C}"/>
              </a:ext>
            </a:extLst>
          </p:cNvPr>
          <p:cNvSpPr/>
          <p:nvPr/>
        </p:nvSpPr>
        <p:spPr>
          <a:xfrm>
            <a:off x="488584" y="1428682"/>
            <a:ext cx="82643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Anne Cori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Yasin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Elmaci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Neil Ferguson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Rich Fitzjohn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Katy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Gaythorpe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Azra Ghani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Hinsley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Natsuko Imai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Stephen Johns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Edward Knock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John Lees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Pablo Perez-Guzman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Thomas Rawson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Raphael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Sonabend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Divya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Thekke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Kanapram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Sabine Van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Elsland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Bob Verity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Lilith Whittles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DB217-9436-3F4A-9D2F-BD826978DB0C}"/>
              </a:ext>
            </a:extLst>
          </p:cNvPr>
          <p:cNvSpPr/>
          <p:nvPr/>
        </p:nvSpPr>
        <p:spPr>
          <a:xfrm>
            <a:off x="4618522" y="1428027"/>
            <a:ext cx="826438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Imperial College London COVID-19 response team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UKHSA colleagues and front line health professionals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Charlett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Nick Gent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NHS blood transfusion service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Gayatri Amirthalingam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Nick Andrews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REACT1 study investigators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EBDABED-C024-DC48-BE0C-D7564F595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96" y="2173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b="1" i="0" dirty="0">
                <a:solidFill>
                  <a:srgbClr val="0F3E72"/>
                </a:solidFill>
                <a:latin typeface="Arial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82275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1C7-DA23-4FF2-AEE5-95CE110E7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4052" y="1634614"/>
            <a:ext cx="4067944" cy="1290331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GB" sz="2550" b="1" dirty="0">
                <a:solidFill>
                  <a:schemeClr val="bg1"/>
                </a:solidFill>
                <a:cs typeface="Arial" charset="0"/>
              </a:rPr>
              <a:t>The reproduction number </a:t>
            </a:r>
            <a:r>
              <a:rPr lang="en-GB" sz="2550" b="1" i="1" dirty="0">
                <a:solidFill>
                  <a:schemeClr val="bg1"/>
                </a:solidFill>
                <a:cs typeface="Arial" charset="0"/>
              </a:rPr>
              <a:t>R</a:t>
            </a:r>
            <a:br>
              <a:rPr lang="en-GB" sz="2400" b="1" i="1" dirty="0">
                <a:solidFill>
                  <a:schemeClr val="bg1"/>
                </a:solidFill>
                <a:cs typeface="Arial" charset="0"/>
              </a:rPr>
            </a:br>
            <a:r>
              <a:rPr lang="en-GB" sz="1800" b="1" dirty="0">
                <a:solidFill>
                  <a:schemeClr val="bg1"/>
                </a:solidFill>
                <a:cs typeface="Arial" charset="0"/>
              </a:rPr>
              <a:t>How to estimate and interpret it</a:t>
            </a:r>
            <a:br>
              <a:rPr lang="en-GB" sz="1800" b="1" dirty="0">
                <a:solidFill>
                  <a:schemeClr val="bg1"/>
                </a:solidFill>
                <a:cs typeface="Arial" charset="0"/>
              </a:rPr>
            </a:br>
            <a:br>
              <a:rPr lang="en-GB" sz="1800" b="1" dirty="0">
                <a:solidFill>
                  <a:schemeClr val="bg1"/>
                </a:solidFill>
                <a:cs typeface="Arial" charset="0"/>
              </a:rPr>
            </a:br>
            <a:r>
              <a:rPr lang="en-GB" sz="1800" b="1" dirty="0">
                <a:solidFill>
                  <a:schemeClr val="bg1"/>
                </a:solidFill>
                <a:cs typeface="Arial" charset="0"/>
              </a:rPr>
              <a:t>Anne Cori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F7C2A3-1073-414B-8639-0445291945FC}"/>
              </a:ext>
            </a:extLst>
          </p:cNvPr>
          <p:cNvSpPr txBox="1">
            <a:spLocks/>
          </p:cNvSpPr>
          <p:nvPr/>
        </p:nvSpPr>
        <p:spPr bwMode="auto">
          <a:xfrm>
            <a:off x="1628776" y="2940116"/>
            <a:ext cx="89646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00CC"/>
                </a:solidFill>
                <a:latin typeface="+mj-lt"/>
                <a:cs typeface="Arial" charset="0"/>
              </a:rPr>
              <a:t>Thank you for your attention</a:t>
            </a:r>
          </a:p>
          <a:p>
            <a:pPr algn="ctr">
              <a:defRPr/>
            </a:pPr>
            <a:endParaRPr lang="en-GB" sz="2800" b="1" dirty="0">
              <a:solidFill>
                <a:srgbClr val="0000CC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0000CC"/>
                </a:solidFill>
                <a:latin typeface="+mj-lt"/>
                <a:cs typeface="Arial" charset="0"/>
              </a:rPr>
              <a:t>Questions? </a:t>
            </a:r>
            <a:endParaRPr lang="en-GB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7" y="259656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What is real-time modelling?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2DBE6-B6AE-9E40-945A-2EA771785DE7}"/>
              </a:ext>
            </a:extLst>
          </p:cNvPr>
          <p:cNvSpPr/>
          <p:nvPr/>
        </p:nvSpPr>
        <p:spPr>
          <a:xfrm>
            <a:off x="328292" y="1388145"/>
            <a:ext cx="8081408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mathematical model that has been updated, or fitted, or calibrated, to an ongoing epidemic/pandemic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Reflects what we know about the current epidemic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May be based on previous experience (prior knowledge – Bayesian paradigm)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Uses formal statistical fitting and analysis and epidemic modelling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If done properly then it should give relevant projections about future course of epidemic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i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Some models can look at alternative scenario of transmission (counterfactuals) and inform policy making</a:t>
            </a:r>
          </a:p>
        </p:txBody>
      </p:sp>
      <p:pic>
        <p:nvPicPr>
          <p:cNvPr id="4" name="Picture 4" descr="RT_pinkie_1">
            <a:extLst>
              <a:ext uri="{FF2B5EF4-FFF2-40B4-BE49-F238E27FC236}">
                <a16:creationId xmlns:a16="http://schemas.microsoft.com/office/drawing/2014/main" id="{AC935474-EDE1-3146-A6D5-BAA25E1F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70" y="1191491"/>
            <a:ext cx="3505295" cy="35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4333A-35AD-5C4E-A718-768E53165A1A}"/>
              </a:ext>
            </a:extLst>
          </p:cNvPr>
          <p:cNvSpPr txBox="1"/>
          <p:nvPr/>
        </p:nvSpPr>
        <p:spPr>
          <a:xfrm>
            <a:off x="8836480" y="4835512"/>
            <a:ext cx="2736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real-time modelling during 2009 influenza pandemic in the UK</a:t>
            </a:r>
          </a:p>
        </p:txBody>
      </p:sp>
    </p:spTree>
    <p:extLst>
      <p:ext uri="{BB962C8B-B14F-4D97-AF65-F5344CB8AC3E}">
        <p14:creationId xmlns:p14="http://schemas.microsoft.com/office/powerpoint/2010/main" val="27428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CEB2C8D5-2DE7-4BFC-8C45-B55B29A24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25" y="270673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What do we do? </a:t>
            </a:r>
            <a:r>
              <a:rPr lang="en-GB" sz="2000" i="0" dirty="0">
                <a:solidFill>
                  <a:schemeClr val="bg2">
                    <a:lumMod val="50000"/>
                  </a:schemeClr>
                </a:solidFill>
              </a:rPr>
              <a:t>(Forecasts, scenarios or predictions…)</a:t>
            </a:r>
            <a:endParaRPr lang="en-GB" sz="2800" i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04FBD3-233C-5E4B-8DFA-9A17DDE7C9C3}"/>
              </a:ext>
            </a:extLst>
          </p:cNvPr>
          <p:cNvSpPr/>
          <p:nvPr/>
        </p:nvSpPr>
        <p:spPr>
          <a:xfrm>
            <a:off x="255223" y="1436489"/>
            <a:ext cx="116815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Forecasts</a:t>
            </a:r>
            <a:r>
              <a:rPr lang="en-US" dirty="0">
                <a:solidFill>
                  <a:schemeClr val="tx1"/>
                </a:solidFill>
              </a:rPr>
              <a:t>: set of future outcomes associated with a probability distribution (e.g. number of beds with Covid patients at a certain date, with associated uncertainty)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Projections</a:t>
            </a:r>
            <a:r>
              <a:rPr lang="en-US" dirty="0">
                <a:solidFill>
                  <a:schemeClr val="tx1"/>
                </a:solidFill>
              </a:rPr>
              <a:t>: “extension” of the current trajectories into the future assuming parameters remains “the same”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Scenarios</a:t>
            </a:r>
            <a:r>
              <a:rPr lang="en-US" dirty="0">
                <a:solidFill>
                  <a:schemeClr val="tx1"/>
                </a:solidFill>
              </a:rPr>
              <a:t>: exploration of potential future trajectories based on fitted parameters and additional assumptions (e.g. change of transmission following a decision)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Scenario – central</a:t>
            </a:r>
            <a:r>
              <a:rPr lang="en-US" dirty="0">
                <a:solidFill>
                  <a:schemeClr val="tx1"/>
                </a:solidFill>
              </a:rPr>
              <a:t>: one scenario is often highlighted as closest to forecast, but might still depend on e.g. policy decision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Reasonable worst case scenario</a:t>
            </a:r>
            <a:r>
              <a:rPr lang="en-US" dirty="0">
                <a:solidFill>
                  <a:schemeClr val="tx1"/>
                </a:solidFill>
              </a:rPr>
              <a:t>: a type of scenario where assumptions are taken as the worst possible but remain “plausible” (from expert opinion)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Predictions</a:t>
            </a:r>
            <a:r>
              <a:rPr lang="en-US" dirty="0">
                <a:solidFill>
                  <a:schemeClr val="tx1"/>
                </a:solidFill>
              </a:rPr>
              <a:t>: broadly synonymous with forecast but less technical – more likely to be used in the news (possibly without uncertainty…)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Nowcasts</a:t>
            </a:r>
            <a:r>
              <a:rPr lang="en-US" dirty="0">
                <a:solidFill>
                  <a:schemeClr val="tx1"/>
                </a:solidFill>
              </a:rPr>
              <a:t>: set of outcomes describing the current situation associated with a probability distribution. Reflects the uncertainty in understanding the current situation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8A17D-EC5A-6A43-BA02-0859B7FCD178}"/>
              </a:ext>
            </a:extLst>
          </p:cNvPr>
          <p:cNvSpPr/>
          <p:nvPr/>
        </p:nvSpPr>
        <p:spPr>
          <a:xfrm>
            <a:off x="255223" y="2159306"/>
            <a:ext cx="11681552" cy="259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4691F-075A-6944-903B-412AF9FA9178}"/>
              </a:ext>
            </a:extLst>
          </p:cNvPr>
          <p:cNvSpPr/>
          <p:nvPr/>
        </p:nvSpPr>
        <p:spPr>
          <a:xfrm>
            <a:off x="255223" y="5449221"/>
            <a:ext cx="11681552" cy="757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7" y="259656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Different models, different purposes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434905-28B5-4546-8F15-6DBBF222CF14}"/>
              </a:ext>
            </a:extLst>
          </p:cNvPr>
          <p:cNvCxnSpPr>
            <a:cxnSpLocks/>
          </p:cNvCxnSpPr>
          <p:nvPr/>
        </p:nvCxnSpPr>
        <p:spPr>
          <a:xfrm>
            <a:off x="324890" y="1607509"/>
            <a:ext cx="11086375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ED0AB8-9DA7-B64B-BAE9-C8F00C6C7D81}"/>
              </a:ext>
            </a:extLst>
          </p:cNvPr>
          <p:cNvCxnSpPr>
            <a:cxnSpLocks/>
          </p:cNvCxnSpPr>
          <p:nvPr/>
        </p:nvCxnSpPr>
        <p:spPr>
          <a:xfrm flipH="1">
            <a:off x="324890" y="2368678"/>
            <a:ext cx="11086375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6BBF14-CDBD-5E4B-B157-FA450B84E68F}"/>
              </a:ext>
            </a:extLst>
          </p:cNvPr>
          <p:cNvSpPr txBox="1"/>
          <p:nvPr/>
        </p:nvSpPr>
        <p:spPr>
          <a:xfrm>
            <a:off x="143889" y="2454180"/>
            <a:ext cx="4397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Ability to fit to data streams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14FD0-E224-ED48-BCC4-4EDF53B949BF}"/>
              </a:ext>
            </a:extLst>
          </p:cNvPr>
          <p:cNvSpPr txBox="1"/>
          <p:nvPr/>
        </p:nvSpPr>
        <p:spPr>
          <a:xfrm>
            <a:off x="4541616" y="1168909"/>
            <a:ext cx="6731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Inclusion of various transmission mechanisms/heterogeneities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5325C-CB46-C04D-AC55-4F472C2C0E28}"/>
              </a:ext>
            </a:extLst>
          </p:cNvPr>
          <p:cNvSpPr txBox="1"/>
          <p:nvPr/>
        </p:nvSpPr>
        <p:spPr>
          <a:xfrm>
            <a:off x="221440" y="1743636"/>
            <a:ext cx="384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Renewal equation based</a:t>
            </a:r>
          </a:p>
          <a:p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EpiEstim</a:t>
            </a:r>
            <a:r>
              <a:rPr lang="en-US" dirty="0">
                <a:solidFill>
                  <a:schemeClr val="tx2"/>
                </a:solidFill>
              </a:rPr>
              <a:t> – Cori et 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62376-EED4-B047-82E4-CA950D9CA651}"/>
              </a:ext>
            </a:extLst>
          </p:cNvPr>
          <p:cNvSpPr txBox="1"/>
          <p:nvPr/>
        </p:nvSpPr>
        <p:spPr>
          <a:xfrm>
            <a:off x="9276203" y="1722259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Individual model</a:t>
            </a:r>
          </a:p>
          <a:p>
            <a:r>
              <a:rPr lang="en-US" dirty="0">
                <a:solidFill>
                  <a:schemeClr val="tx2"/>
                </a:solidFill>
              </a:rPr>
              <a:t>Ferguson et al. flu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C316E-0674-4F4F-83F4-9AA6CE28F8D2}"/>
              </a:ext>
            </a:extLst>
          </p:cNvPr>
          <p:cNvSpPr txBox="1"/>
          <p:nvPr/>
        </p:nvSpPr>
        <p:spPr>
          <a:xfrm>
            <a:off x="5838634" y="1714112"/>
            <a:ext cx="451998" cy="553998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?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31EA5-9F13-3A48-99EE-6A3DF18A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54" y="2611961"/>
            <a:ext cx="4497523" cy="1441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9C76D-2E21-2640-875D-3412FEBC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9" y="2878235"/>
            <a:ext cx="3790802" cy="13338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284CD2-159E-5F48-90BD-126D04C813F3}"/>
              </a:ext>
            </a:extLst>
          </p:cNvPr>
          <p:cNvSpPr/>
          <p:nvPr/>
        </p:nvSpPr>
        <p:spPr>
          <a:xfrm>
            <a:off x="143889" y="4489840"/>
            <a:ext cx="9975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0" dirty="0">
                <a:solidFill>
                  <a:schemeClr val="tx2"/>
                </a:solidFill>
              </a:rPr>
              <a:t>A lot of existing models (esp. flu and SARS) but no ideal solution, so we decided to develop a new model: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Incorporating the most important transmission mechanisms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Focusing on healthcare pathways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With fine age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Stochastic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Using </a:t>
            </a:r>
            <a:r>
              <a:rPr lang="en-US" i="0" dirty="0" err="1">
                <a:solidFill>
                  <a:schemeClr val="tx2"/>
                </a:solidFill>
              </a:rPr>
              <a:t>odin</a:t>
            </a:r>
            <a:r>
              <a:rPr lang="en-US" i="0" dirty="0">
                <a:solidFill>
                  <a:schemeClr val="tx2"/>
                </a:solidFill>
              </a:rPr>
              <a:t> (R-based interface/language generating C code)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Able to fit to multiple data streams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2"/>
                </a:solidFill>
              </a:rPr>
              <a:t>Fitted with a particle filter and </a:t>
            </a:r>
            <a:r>
              <a:rPr lang="en-US" i="0" dirty="0" err="1">
                <a:solidFill>
                  <a:schemeClr val="tx2"/>
                </a:solidFill>
              </a:rPr>
              <a:t>pMCMC</a:t>
            </a:r>
            <a:endParaRPr lang="en-US" i="0" dirty="0">
              <a:solidFill>
                <a:schemeClr val="tx2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26E39F9-6468-4C4F-809A-42267FF2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209" y="4914694"/>
            <a:ext cx="1613195" cy="18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DFA17-A3D2-C241-B3B3-96F45C6E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88" y="2167275"/>
            <a:ext cx="4759367" cy="2216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7BC39-2E00-CE4F-B435-8D51C9367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304" y="3505371"/>
            <a:ext cx="6553200" cy="3225800"/>
          </a:xfrm>
          <a:prstGeom prst="rect">
            <a:avLst/>
          </a:prstGeom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002887" y="27748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800" b="1" i="0" dirty="0">
                <a:solidFill>
                  <a:srgbClr val="0F3E72"/>
                </a:solidFill>
                <a:latin typeface="Arial" charset="0"/>
              </a:rPr>
              <a:t>Our SARS-CoV2 transmission model</a:t>
            </a:r>
          </a:p>
        </p:txBody>
      </p:sp>
      <p:sp>
        <p:nvSpPr>
          <p:cNvPr id="276" name="Text Box 4">
            <a:extLst>
              <a:ext uri="{FF2B5EF4-FFF2-40B4-BE49-F238E27FC236}">
                <a16:creationId xmlns:a16="http://schemas.microsoft.com/office/drawing/2014/main" id="{47E271B0-23B0-4549-B419-AFC0F613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8" y="1160748"/>
            <a:ext cx="85994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SEIHR stochastic model, with symptomatic/asymptomatic, and detailed hospital pathways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17 age groups (0-4, 5-9, …, 80+) + care home workers (CHW) &amp; residents (CHR)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Detailed hospital pathways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3 parallel flows for PCR and serology test results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Vaccine strata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Two variants can co-circulate at the same time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GB" sz="1600" dirty="0"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DA05A-ECB5-EE46-AA07-365A484D7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757" y="4712878"/>
            <a:ext cx="3979861" cy="1851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EB19B-317F-5941-A6D3-095FBBDF7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593" y="4916844"/>
            <a:ext cx="2297590" cy="15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4D1635-6EAD-5D4D-B202-DF86A5BAC751}"/>
              </a:ext>
            </a:extLst>
          </p:cNvPr>
          <p:cNvGrpSpPr/>
          <p:nvPr/>
        </p:nvGrpSpPr>
        <p:grpSpPr>
          <a:xfrm>
            <a:off x="966439" y="1628078"/>
            <a:ext cx="10889101" cy="5229922"/>
            <a:chOff x="1390185" y="2083701"/>
            <a:chExt cx="9144000" cy="4391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7C8F48-7A78-2A41-AA60-DEC1D2A6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0185" y="2083701"/>
              <a:ext cx="9144000" cy="43917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788D77-8A30-5344-9ED6-C90204AFBD5C}"/>
                </a:ext>
              </a:extLst>
            </p:cNvPr>
            <p:cNvSpPr txBox="1"/>
            <p:nvPr/>
          </p:nvSpPr>
          <p:spPr>
            <a:xfrm>
              <a:off x="4918070" y="2171969"/>
              <a:ext cx="1864613" cy="2616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Social contact structure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98A1C1-CF9E-E740-95A6-4DE00ECB12D4}"/>
                </a:ext>
              </a:extLst>
            </p:cNvPr>
            <p:cNvSpPr txBox="1"/>
            <p:nvPr/>
          </p:nvSpPr>
          <p:spPr>
            <a:xfrm>
              <a:off x="9400576" y="3451854"/>
              <a:ext cx="930808" cy="6001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Blood donor serology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450158-9BB7-8C48-BD6A-566C1AC7D566}"/>
                </a:ext>
              </a:extLst>
            </p:cNvPr>
            <p:cNvSpPr/>
            <p:nvPr/>
          </p:nvSpPr>
          <p:spPr>
            <a:xfrm>
              <a:off x="8590478" y="5000025"/>
              <a:ext cx="810099" cy="1440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4A3163-F1B5-9E4C-9D7A-B4F18C9E71C5}"/>
                </a:ext>
              </a:extLst>
            </p:cNvPr>
            <p:cNvSpPr txBox="1"/>
            <p:nvPr/>
          </p:nvSpPr>
          <p:spPr>
            <a:xfrm>
              <a:off x="9278172" y="5000026"/>
              <a:ext cx="1053213" cy="4308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Community surveillance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586DF7-2F82-9841-A18A-06BFE62A56C5}"/>
                </a:ext>
              </a:extLst>
            </p:cNvPr>
            <p:cNvSpPr txBox="1"/>
            <p:nvPr/>
          </p:nvSpPr>
          <p:spPr>
            <a:xfrm>
              <a:off x="2663518" y="2759356"/>
              <a:ext cx="1584176" cy="2616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Demographics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742AD-85F3-3646-8489-5A9389B1EDE4}"/>
                </a:ext>
              </a:extLst>
            </p:cNvPr>
            <p:cNvSpPr txBox="1"/>
            <p:nvPr/>
          </p:nvSpPr>
          <p:spPr>
            <a:xfrm>
              <a:off x="1677709" y="3882740"/>
              <a:ext cx="1692188" cy="2616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Hospital surveillance</a:t>
              </a:r>
            </a:p>
          </p:txBody>
        </p:sp>
      </p:grp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353983" y="28402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800" b="1" i="0" dirty="0">
                <a:solidFill>
                  <a:srgbClr val="0F3E72"/>
                </a:solidFill>
                <a:latin typeface="Arial" charset="0"/>
              </a:rPr>
              <a:t>Parameter inference ➢ evidence synthesis</a:t>
            </a:r>
          </a:p>
        </p:txBody>
      </p:sp>
      <p:sp>
        <p:nvSpPr>
          <p:cNvPr id="276" name="Text Box 4">
            <a:extLst>
              <a:ext uri="{FF2B5EF4-FFF2-40B4-BE49-F238E27FC236}">
                <a16:creationId xmlns:a16="http://schemas.microsoft.com/office/drawing/2014/main" id="{47E271B0-23B0-4549-B419-AFC0F613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93" y="1181074"/>
            <a:ext cx="8599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Inference of 30+ parameters using particle MCMC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</a:rPr>
              <a:t>Other parameters fixed to values from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18526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7" y="259656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Some contribution to evidence for policy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9F800-FFA1-FB48-AA07-4CC44F9E5A24}"/>
              </a:ext>
            </a:extLst>
          </p:cNvPr>
          <p:cNvSpPr txBox="1"/>
          <p:nvPr/>
        </p:nvSpPr>
        <p:spPr>
          <a:xfrm>
            <a:off x="239734" y="1246910"/>
            <a:ext cx="113330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accent2"/>
                </a:solidFill>
              </a:rPr>
              <a:t>During the whole pandemic (almost weekly): </a:t>
            </a:r>
            <a:r>
              <a:rPr lang="en-US" b="1" i="0" dirty="0">
                <a:solidFill>
                  <a:schemeClr val="tx1"/>
                </a:solidFill>
              </a:rPr>
              <a:t>nowcasts</a:t>
            </a:r>
            <a:r>
              <a:rPr lang="en-US" i="0" dirty="0">
                <a:solidFill>
                  <a:schemeClr val="tx1"/>
                </a:solidFill>
              </a:rPr>
              <a:t> of epidemiological estimates (R, various prevalence, growth rate), </a:t>
            </a:r>
            <a:r>
              <a:rPr lang="en-US" b="1" i="0" dirty="0">
                <a:solidFill>
                  <a:schemeClr val="tx1"/>
                </a:solidFill>
              </a:rPr>
              <a:t>medium term projections</a:t>
            </a:r>
            <a:r>
              <a:rPr lang="en-US" i="0" dirty="0">
                <a:solidFill>
                  <a:schemeClr val="tx1"/>
                </a:solidFill>
              </a:rPr>
              <a:t> of epidemiological indicators (hospital prevalence of COVID beds, deaths)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b="1" i="0" dirty="0">
                <a:solidFill>
                  <a:schemeClr val="accent2"/>
                </a:solidFill>
              </a:rPr>
              <a:t>Summer 2020: </a:t>
            </a:r>
            <a:r>
              <a:rPr lang="en-US" b="1" i="0" dirty="0">
                <a:solidFill>
                  <a:schemeClr val="tx1"/>
                </a:solidFill>
              </a:rPr>
              <a:t>Reasonable worst-case scenario for Winter 2020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b="1" i="0" dirty="0">
                <a:solidFill>
                  <a:schemeClr val="accent2"/>
                </a:solidFill>
              </a:rPr>
              <a:t>Autumn 2020: </a:t>
            </a:r>
            <a:r>
              <a:rPr lang="en-US" b="1" i="0" dirty="0">
                <a:solidFill>
                  <a:schemeClr val="tx1"/>
                </a:solidFill>
              </a:rPr>
              <a:t>Circuit breakers and reimposition of NPI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accent2"/>
              </a:solidFill>
            </a:endParaRPr>
          </a:p>
          <a:p>
            <a:endParaRPr lang="en-US" b="1" i="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1B901-58AE-3D4F-90D5-9FB311B7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80" y="6238586"/>
            <a:ext cx="4100946" cy="619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B04B2-4751-0A46-89D0-084642BD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0" y="3358030"/>
            <a:ext cx="5061549" cy="2983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3A280-02E6-174C-822A-73ADF3DD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34" y="3209757"/>
            <a:ext cx="5086135" cy="35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86BC5C4-4316-6741-9854-214DDF26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7" y="259656"/>
            <a:ext cx="10953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0F3E72"/>
                </a:solidFill>
              </a:rPr>
              <a:t>Some contributions to evidence for policy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12FCF-6482-984C-8446-653D8A28C2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39" r="-22" b="-5312"/>
          <a:stretch/>
        </p:blipFill>
        <p:spPr>
          <a:xfrm>
            <a:off x="277091" y="2889195"/>
            <a:ext cx="5320145" cy="3317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FBDA2-B56D-DA45-AB3A-2122CEAF57C2}"/>
              </a:ext>
            </a:extLst>
          </p:cNvPr>
          <p:cNvSpPr txBox="1"/>
          <p:nvPr/>
        </p:nvSpPr>
        <p:spPr>
          <a:xfrm>
            <a:off x="387926" y="1354429"/>
            <a:ext cx="11333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accent2"/>
                </a:solidFill>
              </a:rPr>
              <a:t>Early 2021 - Spring 2021: </a:t>
            </a:r>
            <a:r>
              <a:rPr lang="en-US" b="1" i="0" dirty="0">
                <a:solidFill>
                  <a:schemeClr val="tx1"/>
                </a:solidFill>
              </a:rPr>
              <a:t>Roadmap modelling at each steps of the lifting of NPI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r>
              <a:rPr lang="en-US" b="1" i="0" dirty="0">
                <a:solidFill>
                  <a:schemeClr val="accent2"/>
                </a:solidFill>
              </a:rPr>
              <a:t>Winter 2021: </a:t>
            </a:r>
            <a:r>
              <a:rPr lang="en-US" b="1" i="0" dirty="0">
                <a:solidFill>
                  <a:schemeClr val="tx1"/>
                </a:solidFill>
              </a:rPr>
              <a:t>Emergence and impact of Omicron </a:t>
            </a:r>
            <a:endParaRPr lang="en-US" b="1" i="0" dirty="0">
              <a:solidFill>
                <a:schemeClr val="accent2"/>
              </a:solidFill>
            </a:endParaRPr>
          </a:p>
          <a:p>
            <a:endParaRPr lang="en-US" b="1" i="0" dirty="0">
              <a:solidFill>
                <a:schemeClr val="accent2"/>
              </a:solidFill>
            </a:endParaRPr>
          </a:p>
          <a:p>
            <a:endParaRPr lang="en-US" b="1" i="0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A7180-479C-0747-845E-B98F8E05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30" y="2889195"/>
            <a:ext cx="5985479" cy="35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EB248-4DFF-C24F-A673-BBF4DD16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432"/>
            <a:ext cx="7913936" cy="577856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1D073D8-51F9-E543-A1F4-77948273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833" y="14488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400" b="1" i="0" dirty="0">
                <a:solidFill>
                  <a:srgbClr val="0F3E72"/>
                </a:solidFill>
                <a:latin typeface="Arial" charset="0"/>
              </a:rPr>
              <a:t>Restrictions maintained R &lt; 1 until mid-May 2021</a:t>
            </a:r>
          </a:p>
          <a:p>
            <a:pPr algn="ctr" eaLnBrk="0" hangingPunct="0">
              <a:defRPr/>
            </a:pPr>
            <a:r>
              <a:rPr lang="en-GB" sz="2400" b="1" i="0" dirty="0">
                <a:solidFill>
                  <a:srgbClr val="0F3E72"/>
                </a:solidFill>
                <a:latin typeface="Arial" charset="0"/>
              </a:rPr>
              <a:t>thanks to an increasing vaccine induced protection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E7F6C-F4A9-F94D-8459-182004A6680D}"/>
              </a:ext>
            </a:extLst>
          </p:cNvPr>
          <p:cNvSpPr txBox="1"/>
          <p:nvPr/>
        </p:nvSpPr>
        <p:spPr>
          <a:xfrm>
            <a:off x="8196550" y="6374563"/>
            <a:ext cx="378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Sonabend</a:t>
            </a:r>
            <a:r>
              <a:rPr lang="en-US" dirty="0"/>
              <a:t> et al. The Lancet (2021)</a:t>
            </a:r>
          </a:p>
        </p:txBody>
      </p:sp>
    </p:spTree>
    <p:extLst>
      <p:ext uri="{BB962C8B-B14F-4D97-AF65-F5344CB8AC3E}">
        <p14:creationId xmlns:p14="http://schemas.microsoft.com/office/powerpoint/2010/main" val="813975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RC-GIDA slide template" id="{82E9CD61-F4CF-45F4-8FC9-C85BA24037DD}" vid="{B31AE6FC-590E-42AA-972C-1D71AC4D11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8dc0456f-2036-4fc4-9de1-a80949446c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2770DCAEC734E8EB73418E6EC8A3D" ma:contentTypeVersion="13" ma:contentTypeDescription="Create a new document." ma:contentTypeScope="" ma:versionID="af75934e04ab35782fcd810f9460f8d3">
  <xsd:schema xmlns:xsd="http://www.w3.org/2001/XMLSchema" xmlns:xs="http://www.w3.org/2001/XMLSchema" xmlns:p="http://schemas.microsoft.com/office/2006/metadata/properties" xmlns:ns2="012b7256-b6cf-40b6-b733-1f7ee20e4e65" xmlns:ns3="8dc0456f-2036-4fc4-9de1-a80949446cb6" targetNamespace="http://schemas.microsoft.com/office/2006/metadata/properties" ma:root="true" ma:fieldsID="23ebba3bffe71377838332d3133354f0" ns2:_="" ns3:_="">
    <xsd:import namespace="012b7256-b6cf-40b6-b733-1f7ee20e4e65"/>
    <xsd:import namespace="8dc0456f-2036-4fc4-9de1-a80949446c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b7256-b6cf-40b6-b733-1f7ee20e4e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0456f-2036-4fc4-9de1-a8094944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2663F-492A-45A0-A5B2-32F7821D0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CDE29-C7B7-40D6-AD58-45C77E33528B}">
  <ds:schemaRefs>
    <ds:schemaRef ds:uri="http://purl.org/dc/elements/1.1/"/>
    <ds:schemaRef ds:uri="http://schemas.microsoft.com/office/2006/metadata/properties"/>
    <ds:schemaRef ds:uri="http://purl.org/dc/terms/"/>
    <ds:schemaRef ds:uri="8dc0456f-2036-4fc4-9de1-a80949446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12b7256-b6cf-40b6-b733-1f7ee20e4e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7E6100-8A66-4894-813C-B739B0237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b7256-b6cf-40b6-b733-1f7ee20e4e65"/>
    <ds:schemaRef ds:uri="8dc0456f-2036-4fc4-9de1-a80949446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MRC-GIDA slide template</Template>
  <TotalTime>9234</TotalTime>
  <Words>1438</Words>
  <Application>Microsoft Macintosh PowerPoint</Application>
  <PresentationFormat>Widescreen</PresentationFormat>
  <Paragraphs>205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reproduction number R How to estimate and interpret it  Anne Cori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CC for Infectious Disease Modelling</dc:title>
  <dc:creator>Imai, Natsuko</dc:creator>
  <cp:lastModifiedBy>Baguelin, Marc</cp:lastModifiedBy>
  <cp:revision>337</cp:revision>
  <cp:lastPrinted>2019-12-02T10:27:15Z</cp:lastPrinted>
  <dcterms:created xsi:type="dcterms:W3CDTF">2019-02-26T16:45:52Z</dcterms:created>
  <dcterms:modified xsi:type="dcterms:W3CDTF">2022-06-21T00:53:47Z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0x0101000C02770DCAEC734E8EB73418E6EC8A3D</vt:lpwstr>
  </property>
</Properties>
</file>