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1893" r:id="rId3"/>
    <p:sldId id="259" r:id="rId4"/>
    <p:sldId id="262" r:id="rId5"/>
    <p:sldId id="263" r:id="rId6"/>
    <p:sldId id="264" r:id="rId7"/>
    <p:sldId id="1511" r:id="rId8"/>
    <p:sldId id="278" r:id="rId9"/>
    <p:sldId id="269" r:id="rId10"/>
    <p:sldId id="516" r:id="rId11"/>
    <p:sldId id="1607" r:id="rId12"/>
    <p:sldId id="1892" r:id="rId13"/>
    <p:sldId id="270"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AB4EF-CED1-6A46-BBF2-E78BC6F45467}" v="15" dt="2022-06-24T19:37:02.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4"/>
    <p:restoredTop sz="78705"/>
  </p:normalViewPr>
  <p:slideViewPr>
    <p:cSldViewPr snapToGrid="0" snapToObjects="1">
      <p:cViewPr varScale="1">
        <p:scale>
          <a:sx n="109" d="100"/>
          <a:sy n="109" d="100"/>
        </p:scale>
        <p:origin x="2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Belesova" userId="66036843-d268-4554-a639-da6cf937dcea" providerId="ADAL" clId="{669AB4EF-CED1-6A46-BBF2-E78BC6F45467}"/>
    <pc:docChg chg="custSel addSld delSld modSld">
      <pc:chgData name="Kristine Belesova" userId="66036843-d268-4554-a639-da6cf937dcea" providerId="ADAL" clId="{669AB4EF-CED1-6A46-BBF2-E78BC6F45467}" dt="2022-06-24T19:42:48.450" v="265" actId="20577"/>
      <pc:docMkLst>
        <pc:docMk/>
      </pc:docMkLst>
      <pc:sldChg chg="del">
        <pc:chgData name="Kristine Belesova" userId="66036843-d268-4554-a639-da6cf937dcea" providerId="ADAL" clId="{669AB4EF-CED1-6A46-BBF2-E78BC6F45467}" dt="2022-06-24T18:19:42.962" v="7" actId="2696"/>
        <pc:sldMkLst>
          <pc:docMk/>
          <pc:sldMk cId="616980181" sldId="257"/>
        </pc:sldMkLst>
      </pc:sldChg>
      <pc:sldChg chg="add">
        <pc:chgData name="Kristine Belesova" userId="66036843-d268-4554-a639-da6cf937dcea" providerId="ADAL" clId="{669AB4EF-CED1-6A46-BBF2-E78BC6F45467}" dt="2022-06-24T18:19:45.675" v="8"/>
        <pc:sldMkLst>
          <pc:docMk/>
          <pc:sldMk cId="2118990219" sldId="257"/>
        </pc:sldMkLst>
      </pc:sldChg>
      <pc:sldChg chg="delSp modSp add mod">
        <pc:chgData name="Kristine Belesova" userId="66036843-d268-4554-a639-da6cf937dcea" providerId="ADAL" clId="{669AB4EF-CED1-6A46-BBF2-E78BC6F45467}" dt="2022-06-24T18:23:16.123" v="170" actId="1036"/>
        <pc:sldMkLst>
          <pc:docMk/>
          <pc:sldMk cId="3689255006" sldId="259"/>
        </pc:sldMkLst>
        <pc:spChg chg="mod">
          <ac:chgData name="Kristine Belesova" userId="66036843-d268-4554-a639-da6cf937dcea" providerId="ADAL" clId="{669AB4EF-CED1-6A46-BBF2-E78BC6F45467}" dt="2022-06-24T18:23:16.123" v="170" actId="1036"/>
          <ac:spMkLst>
            <pc:docMk/>
            <pc:sldMk cId="3689255006" sldId="259"/>
            <ac:spMk id="3" creationId="{00000000-0000-0000-0000-000000000000}"/>
          </ac:spMkLst>
        </pc:spChg>
        <pc:spChg chg="del">
          <ac:chgData name="Kristine Belesova" userId="66036843-d268-4554-a639-da6cf937dcea" providerId="ADAL" clId="{669AB4EF-CED1-6A46-BBF2-E78BC6F45467}" dt="2022-06-24T18:20:43.504" v="23" actId="478"/>
          <ac:spMkLst>
            <pc:docMk/>
            <pc:sldMk cId="3689255006" sldId="259"/>
            <ac:spMk id="7" creationId="{00000000-0000-0000-0000-000000000000}"/>
          </ac:spMkLst>
        </pc:spChg>
        <pc:picChg chg="mod">
          <ac:chgData name="Kristine Belesova" userId="66036843-d268-4554-a639-da6cf937dcea" providerId="ADAL" clId="{669AB4EF-CED1-6A46-BBF2-E78BC6F45467}" dt="2022-06-24T18:19:59.922" v="10" actId="1076"/>
          <ac:picMkLst>
            <pc:docMk/>
            <pc:sldMk cId="3689255006" sldId="259"/>
            <ac:picMk id="15" creationId="{00000000-0000-0000-0000-000000000000}"/>
          </ac:picMkLst>
        </pc:picChg>
        <pc:picChg chg="mod">
          <ac:chgData name="Kristine Belesova" userId="66036843-d268-4554-a639-da6cf937dcea" providerId="ADAL" clId="{669AB4EF-CED1-6A46-BBF2-E78BC6F45467}" dt="2022-06-24T18:19:59.922" v="10" actId="1076"/>
          <ac:picMkLst>
            <pc:docMk/>
            <pc:sldMk cId="3689255006" sldId="259"/>
            <ac:picMk id="16" creationId="{00000000-0000-0000-0000-000000000000}"/>
          </ac:picMkLst>
        </pc:picChg>
        <pc:picChg chg="mod">
          <ac:chgData name="Kristine Belesova" userId="66036843-d268-4554-a639-da6cf937dcea" providerId="ADAL" clId="{669AB4EF-CED1-6A46-BBF2-E78BC6F45467}" dt="2022-06-24T18:19:59.922" v="10" actId="1076"/>
          <ac:picMkLst>
            <pc:docMk/>
            <pc:sldMk cId="3689255006" sldId="259"/>
            <ac:picMk id="17" creationId="{00000000-0000-0000-0000-000000000000}"/>
          </ac:picMkLst>
        </pc:picChg>
      </pc:sldChg>
      <pc:sldChg chg="modSp add mod">
        <pc:chgData name="Kristine Belesova" userId="66036843-d268-4554-a639-da6cf937dcea" providerId="ADAL" clId="{669AB4EF-CED1-6A46-BBF2-E78BC6F45467}" dt="2022-06-24T19:17:18.378" v="218" actId="20577"/>
        <pc:sldMkLst>
          <pc:docMk/>
          <pc:sldMk cId="3557459196" sldId="262"/>
        </pc:sldMkLst>
        <pc:spChg chg="mod">
          <ac:chgData name="Kristine Belesova" userId="66036843-d268-4554-a639-da6cf937dcea" providerId="ADAL" clId="{669AB4EF-CED1-6A46-BBF2-E78BC6F45467}" dt="2022-06-24T19:17:18.378" v="218" actId="20577"/>
          <ac:spMkLst>
            <pc:docMk/>
            <pc:sldMk cId="3557459196" sldId="262"/>
            <ac:spMk id="3" creationId="{00000000-0000-0000-0000-000000000000}"/>
          </ac:spMkLst>
        </pc:spChg>
      </pc:sldChg>
      <pc:sldChg chg="delSp modSp add mod">
        <pc:chgData name="Kristine Belesova" userId="66036843-d268-4554-a639-da6cf937dcea" providerId="ADAL" clId="{669AB4EF-CED1-6A46-BBF2-E78BC6F45467}" dt="2022-06-24T18:22:31.438" v="136" actId="478"/>
        <pc:sldMkLst>
          <pc:docMk/>
          <pc:sldMk cId="2240793807" sldId="263"/>
        </pc:sldMkLst>
        <pc:spChg chg="mod">
          <ac:chgData name="Kristine Belesova" userId="66036843-d268-4554-a639-da6cf937dcea" providerId="ADAL" clId="{669AB4EF-CED1-6A46-BBF2-E78BC6F45467}" dt="2022-06-24T18:22:26.673" v="134" actId="403"/>
          <ac:spMkLst>
            <pc:docMk/>
            <pc:sldMk cId="2240793807" sldId="263"/>
            <ac:spMk id="3" creationId="{00000000-0000-0000-0000-000000000000}"/>
          </ac:spMkLst>
        </pc:spChg>
        <pc:spChg chg="del mod">
          <ac:chgData name="Kristine Belesova" userId="66036843-d268-4554-a639-da6cf937dcea" providerId="ADAL" clId="{669AB4EF-CED1-6A46-BBF2-E78BC6F45467}" dt="2022-06-24T18:22:31.438" v="136" actId="478"/>
          <ac:spMkLst>
            <pc:docMk/>
            <pc:sldMk cId="2240793807" sldId="263"/>
            <ac:spMk id="52" creationId="{00000000-0000-0000-0000-000000000000}"/>
          </ac:spMkLst>
        </pc:spChg>
        <pc:picChg chg="mod">
          <ac:chgData name="Kristine Belesova" userId="66036843-d268-4554-a639-da6cf937dcea" providerId="ADAL" clId="{669AB4EF-CED1-6A46-BBF2-E78BC6F45467}" dt="2022-06-24T18:22:19.491" v="131" actId="1076"/>
          <ac:picMkLst>
            <pc:docMk/>
            <pc:sldMk cId="2240793807" sldId="263"/>
            <ac:picMk id="4" creationId="{00000000-0000-0000-0000-000000000000}"/>
          </ac:picMkLst>
        </pc:picChg>
      </pc:sldChg>
      <pc:sldChg chg="addSp modSp mod modAnim">
        <pc:chgData name="Kristine Belesova" userId="66036843-d268-4554-a639-da6cf937dcea" providerId="ADAL" clId="{669AB4EF-CED1-6A46-BBF2-E78BC6F45467}" dt="2022-06-24T19:37:02.780" v="264"/>
        <pc:sldMkLst>
          <pc:docMk/>
          <pc:sldMk cId="1585075078" sldId="264"/>
        </pc:sldMkLst>
        <pc:spChg chg="add mod">
          <ac:chgData name="Kristine Belesova" userId="66036843-d268-4554-a639-da6cf937dcea" providerId="ADAL" clId="{669AB4EF-CED1-6A46-BBF2-E78BC6F45467}" dt="2022-06-24T19:36:06.942" v="259" actId="13822"/>
          <ac:spMkLst>
            <pc:docMk/>
            <pc:sldMk cId="1585075078" sldId="264"/>
            <ac:spMk id="4" creationId="{4001492D-A212-8542-018B-54B7405F373B}"/>
          </ac:spMkLst>
        </pc:spChg>
        <pc:spChg chg="add mod">
          <ac:chgData name="Kristine Belesova" userId="66036843-d268-4554-a639-da6cf937dcea" providerId="ADAL" clId="{669AB4EF-CED1-6A46-BBF2-E78BC6F45467}" dt="2022-06-24T19:36:32.166" v="261" actId="1076"/>
          <ac:spMkLst>
            <pc:docMk/>
            <pc:sldMk cId="1585075078" sldId="264"/>
            <ac:spMk id="5" creationId="{534A9EAB-B615-8346-5BD4-52B13026446B}"/>
          </ac:spMkLst>
        </pc:spChg>
        <pc:spChg chg="add mod">
          <ac:chgData name="Kristine Belesova" userId="66036843-d268-4554-a639-da6cf937dcea" providerId="ADAL" clId="{669AB4EF-CED1-6A46-BBF2-E78BC6F45467}" dt="2022-06-24T19:36:40.162" v="263" actId="1076"/>
          <ac:spMkLst>
            <pc:docMk/>
            <pc:sldMk cId="1585075078" sldId="264"/>
            <ac:spMk id="6" creationId="{AAD3940A-EBD2-842E-C9BE-71A1368D2FB8}"/>
          </ac:spMkLst>
        </pc:spChg>
      </pc:sldChg>
      <pc:sldChg chg="modSp add mod">
        <pc:chgData name="Kristine Belesova" userId="66036843-d268-4554-a639-da6cf937dcea" providerId="ADAL" clId="{669AB4EF-CED1-6A46-BBF2-E78BC6F45467}" dt="2022-06-24T19:42:48.450" v="265" actId="20577"/>
        <pc:sldMkLst>
          <pc:docMk/>
          <pc:sldMk cId="1151065424" sldId="269"/>
        </pc:sldMkLst>
        <pc:spChg chg="mod">
          <ac:chgData name="Kristine Belesova" userId="66036843-d268-4554-a639-da6cf937dcea" providerId="ADAL" clId="{669AB4EF-CED1-6A46-BBF2-E78BC6F45467}" dt="2022-06-24T19:42:48.450" v="265" actId="20577"/>
          <ac:spMkLst>
            <pc:docMk/>
            <pc:sldMk cId="1151065424" sldId="269"/>
            <ac:spMk id="3" creationId="{00000000-0000-0000-0000-000000000000}"/>
          </ac:spMkLst>
        </pc:spChg>
      </pc:sldChg>
      <pc:sldChg chg="add del">
        <pc:chgData name="Kristine Belesova" userId="66036843-d268-4554-a639-da6cf937dcea" providerId="ADAL" clId="{669AB4EF-CED1-6A46-BBF2-E78BC6F45467}" dt="2022-06-24T19:20:53.116" v="226" actId="2696"/>
        <pc:sldMkLst>
          <pc:docMk/>
          <pc:sldMk cId="595205577" sldId="274"/>
        </pc:sldMkLst>
      </pc:sldChg>
      <pc:sldChg chg="add del">
        <pc:chgData name="Kristine Belesova" userId="66036843-d268-4554-a639-da6cf937dcea" providerId="ADAL" clId="{669AB4EF-CED1-6A46-BBF2-E78BC6F45467}" dt="2022-06-24T19:20:54.514" v="227" actId="2696"/>
        <pc:sldMkLst>
          <pc:docMk/>
          <pc:sldMk cId="1671373407" sldId="275"/>
        </pc:sldMkLst>
      </pc:sldChg>
      <pc:sldChg chg="add del">
        <pc:chgData name="Kristine Belesova" userId="66036843-d268-4554-a639-da6cf937dcea" providerId="ADAL" clId="{669AB4EF-CED1-6A46-BBF2-E78BC6F45467}" dt="2022-06-24T19:21:03.092" v="228" actId="2696"/>
        <pc:sldMkLst>
          <pc:docMk/>
          <pc:sldMk cId="3907701773" sldId="276"/>
        </pc:sldMkLst>
      </pc:sldChg>
      <pc:sldChg chg="modSp add mod">
        <pc:chgData name="Kristine Belesova" userId="66036843-d268-4554-a639-da6cf937dcea" providerId="ADAL" clId="{669AB4EF-CED1-6A46-BBF2-E78BC6F45467}" dt="2022-06-24T19:28:45.661" v="255" actId="20577"/>
        <pc:sldMkLst>
          <pc:docMk/>
          <pc:sldMk cId="315477067" sldId="278"/>
        </pc:sldMkLst>
        <pc:spChg chg="mod">
          <ac:chgData name="Kristine Belesova" userId="66036843-d268-4554-a639-da6cf937dcea" providerId="ADAL" clId="{669AB4EF-CED1-6A46-BBF2-E78BC6F45467}" dt="2022-06-24T19:28:45.661" v="255" actId="20577"/>
          <ac:spMkLst>
            <pc:docMk/>
            <pc:sldMk cId="315477067" sldId="278"/>
            <ac:spMk id="8" creationId="{00000000-0000-0000-0000-000000000000}"/>
          </ac:spMkLst>
        </pc:spChg>
      </pc:sldChg>
      <pc:sldChg chg="add del">
        <pc:chgData name="Kristine Belesova" userId="66036843-d268-4554-a639-da6cf937dcea" providerId="ADAL" clId="{669AB4EF-CED1-6A46-BBF2-E78BC6F45467}" dt="2022-06-24T18:23:34.213" v="171" actId="2696"/>
        <pc:sldMkLst>
          <pc:docMk/>
          <pc:sldMk cId="2436773510" sldId="281"/>
        </pc:sldMkLst>
      </pc:sldChg>
      <pc:sldChg chg="add del">
        <pc:chgData name="Kristine Belesova" userId="66036843-d268-4554-a639-da6cf937dcea" providerId="ADAL" clId="{669AB4EF-CED1-6A46-BBF2-E78BC6F45467}" dt="2022-06-24T19:19:51.341" v="219" actId="2696"/>
        <pc:sldMkLst>
          <pc:docMk/>
          <pc:sldMk cId="972040917" sldId="1511"/>
        </pc:sldMkLst>
      </pc:sldChg>
      <pc:sldChg chg="addSp delSp modSp add mod">
        <pc:chgData name="Kristine Belesova" userId="66036843-d268-4554-a639-da6cf937dcea" providerId="ADAL" clId="{669AB4EF-CED1-6A46-BBF2-E78BC6F45467}" dt="2022-06-24T19:20:35.615" v="225" actId="1076"/>
        <pc:sldMkLst>
          <pc:docMk/>
          <pc:sldMk cId="1985109222" sldId="1511"/>
        </pc:sldMkLst>
        <pc:spChg chg="add del mod">
          <ac:chgData name="Kristine Belesova" userId="66036843-d268-4554-a639-da6cf937dcea" providerId="ADAL" clId="{669AB4EF-CED1-6A46-BBF2-E78BC6F45467}" dt="2022-06-24T19:20:23.192" v="223" actId="478"/>
          <ac:spMkLst>
            <pc:docMk/>
            <pc:sldMk cId="1985109222" sldId="1511"/>
            <ac:spMk id="3" creationId="{36257CFF-C025-EF16-7969-1FAC4F28DFE2}"/>
          </ac:spMkLst>
        </pc:spChg>
        <pc:spChg chg="del">
          <ac:chgData name="Kristine Belesova" userId="66036843-d268-4554-a639-da6cf937dcea" providerId="ADAL" clId="{669AB4EF-CED1-6A46-BBF2-E78BC6F45467}" dt="2022-06-24T19:20:21.138" v="222" actId="478"/>
          <ac:spMkLst>
            <pc:docMk/>
            <pc:sldMk cId="1985109222" sldId="1511"/>
            <ac:spMk id="25" creationId="{00000000-0000-0000-0000-000000000000}"/>
          </ac:spMkLst>
        </pc:spChg>
        <pc:spChg chg="mod">
          <ac:chgData name="Kristine Belesova" userId="66036843-d268-4554-a639-da6cf937dcea" providerId="ADAL" clId="{669AB4EF-CED1-6A46-BBF2-E78BC6F45467}" dt="2022-06-24T19:20:26.925" v="224" actId="1076"/>
          <ac:spMkLst>
            <pc:docMk/>
            <pc:sldMk cId="1985109222" sldId="1511"/>
            <ac:spMk id="26" creationId="{00000000-0000-0000-0000-000000000000}"/>
          </ac:spMkLst>
        </pc:spChg>
        <pc:spChg chg="mod">
          <ac:chgData name="Kristine Belesova" userId="66036843-d268-4554-a639-da6cf937dcea" providerId="ADAL" clId="{669AB4EF-CED1-6A46-BBF2-E78BC6F45467}" dt="2022-06-24T19:20:35.615" v="225" actId="1076"/>
          <ac:spMkLst>
            <pc:docMk/>
            <pc:sldMk cId="1985109222" sldId="1511"/>
            <ac:spMk id="35" creationId="{00000000-0000-0000-0000-000000000000}"/>
          </ac:spMkLst>
        </pc:spChg>
        <pc:picChg chg="del">
          <ac:chgData name="Kristine Belesova" userId="66036843-d268-4554-a639-da6cf937dcea" providerId="ADAL" clId="{669AB4EF-CED1-6A46-BBF2-E78BC6F45467}" dt="2022-06-24T19:20:17.926" v="221" actId="478"/>
          <ac:picMkLst>
            <pc:docMk/>
            <pc:sldMk cId="1985109222" sldId="1511"/>
            <ac:picMk id="24" creationId="{00000000-0000-0000-0000-000000000000}"/>
          </ac:picMkLst>
        </pc:picChg>
      </pc:sldChg>
      <pc:sldChg chg="delSp modSp del mod">
        <pc:chgData name="Kristine Belesova" userId="66036843-d268-4554-a639-da6cf937dcea" providerId="ADAL" clId="{669AB4EF-CED1-6A46-BBF2-E78BC6F45467}" dt="2022-06-24T18:31:18.848" v="182" actId="2696"/>
        <pc:sldMkLst>
          <pc:docMk/>
          <pc:sldMk cId="1421874246" sldId="1606"/>
        </pc:sldMkLst>
        <pc:spChg chg="del">
          <ac:chgData name="Kristine Belesova" userId="66036843-d268-4554-a639-da6cf937dcea" providerId="ADAL" clId="{669AB4EF-CED1-6A46-BBF2-E78BC6F45467}" dt="2022-06-24T18:23:42.973" v="172" actId="478"/>
          <ac:spMkLst>
            <pc:docMk/>
            <pc:sldMk cId="1421874246" sldId="1606"/>
            <ac:spMk id="5" creationId="{C0F941EB-C8F6-6492-6852-3D5623639750}"/>
          </ac:spMkLst>
        </pc:spChg>
        <pc:picChg chg="mod">
          <ac:chgData name="Kristine Belesova" userId="66036843-d268-4554-a639-da6cf937dcea" providerId="ADAL" clId="{669AB4EF-CED1-6A46-BBF2-E78BC6F45467}" dt="2022-06-24T18:23:51.746" v="175" actId="14100"/>
          <ac:picMkLst>
            <pc:docMk/>
            <pc:sldMk cId="1421874246" sldId="1606"/>
            <ac:picMk id="4" creationId="{E64FF4D6-BFC1-EFCB-EBFF-81AB58A595E4}"/>
          </ac:picMkLst>
        </pc:picChg>
      </pc:sldChg>
      <pc:sldChg chg="addSp modSp mod">
        <pc:chgData name="Kristine Belesova" userId="66036843-d268-4554-a639-da6cf937dcea" providerId="ADAL" clId="{669AB4EF-CED1-6A46-BBF2-E78BC6F45467}" dt="2022-06-24T19:28:25.196" v="254" actId="207"/>
        <pc:sldMkLst>
          <pc:docMk/>
          <pc:sldMk cId="1161556471" sldId="1607"/>
        </pc:sldMkLst>
        <pc:spChg chg="add mod">
          <ac:chgData name="Kristine Belesova" userId="66036843-d268-4554-a639-da6cf937dcea" providerId="ADAL" clId="{669AB4EF-CED1-6A46-BBF2-E78BC6F45467}" dt="2022-06-24T19:28:25.196" v="254" actId="207"/>
          <ac:spMkLst>
            <pc:docMk/>
            <pc:sldMk cId="1161556471" sldId="1607"/>
            <ac:spMk id="5" creationId="{9F151C02-5422-A356-2A82-A8DDBFACADA0}"/>
          </ac:spMkLst>
        </pc:spChg>
      </pc:sldChg>
      <pc:sldChg chg="addSp delSp modSp add mod">
        <pc:chgData name="Kristine Belesova" userId="66036843-d268-4554-a639-da6cf937dcea" providerId="ADAL" clId="{669AB4EF-CED1-6A46-BBF2-E78BC6F45467}" dt="2022-06-24T19:28:21.294" v="253" actId="207"/>
        <pc:sldMkLst>
          <pc:docMk/>
          <pc:sldMk cId="1035588927" sldId="1892"/>
        </pc:sldMkLst>
        <pc:spChg chg="del">
          <ac:chgData name="Kristine Belesova" userId="66036843-d268-4554-a639-da6cf937dcea" providerId="ADAL" clId="{669AB4EF-CED1-6A46-BBF2-E78BC6F45467}" dt="2022-06-24T09:04:44.328" v="1" actId="21"/>
          <ac:spMkLst>
            <pc:docMk/>
            <pc:sldMk cId="1035588927" sldId="1892"/>
            <ac:spMk id="2" creationId="{42FBB560-A51D-4D80-91BF-9353B62C1721}"/>
          </ac:spMkLst>
        </pc:spChg>
        <pc:spChg chg="del">
          <ac:chgData name="Kristine Belesova" userId="66036843-d268-4554-a639-da6cf937dcea" providerId="ADAL" clId="{669AB4EF-CED1-6A46-BBF2-E78BC6F45467}" dt="2022-06-24T09:05:08.581" v="5" actId="478"/>
          <ac:spMkLst>
            <pc:docMk/>
            <pc:sldMk cId="1035588927" sldId="1892"/>
            <ac:spMk id="5" creationId="{F0C84318-36C6-4DF8-A036-2C20407DA098}"/>
          </ac:spMkLst>
        </pc:spChg>
        <pc:spChg chg="add del mod">
          <ac:chgData name="Kristine Belesova" userId="66036843-d268-4554-a639-da6cf937dcea" providerId="ADAL" clId="{669AB4EF-CED1-6A46-BBF2-E78BC6F45467}" dt="2022-06-24T09:04:46.766" v="3" actId="478"/>
          <ac:spMkLst>
            <pc:docMk/>
            <pc:sldMk cId="1035588927" sldId="1892"/>
            <ac:spMk id="10" creationId="{435F05C8-9A2E-6051-065E-0AF59DB28B80}"/>
          </ac:spMkLst>
        </pc:spChg>
        <pc:spChg chg="add mod">
          <ac:chgData name="Kristine Belesova" userId="66036843-d268-4554-a639-da6cf937dcea" providerId="ADAL" clId="{669AB4EF-CED1-6A46-BBF2-E78BC6F45467}" dt="2022-06-24T09:04:49.665" v="4" actId="1076"/>
          <ac:spMkLst>
            <pc:docMk/>
            <pc:sldMk cId="1035588927" sldId="1892"/>
            <ac:spMk id="12" creationId="{ECF4905A-5D96-CBD9-B937-A6519F5CF0F9}"/>
          </ac:spMkLst>
        </pc:spChg>
        <pc:spChg chg="mod">
          <ac:chgData name="Kristine Belesova" userId="66036843-d268-4554-a639-da6cf937dcea" providerId="ADAL" clId="{669AB4EF-CED1-6A46-BBF2-E78BC6F45467}" dt="2022-06-24T19:28:21.294" v="253" actId="207"/>
          <ac:spMkLst>
            <pc:docMk/>
            <pc:sldMk cId="1035588927" sldId="1892"/>
            <ac:spMk id="14" creationId="{C1903BEF-16D1-4638-862D-6C8B148A8BD9}"/>
          </ac:spMkLst>
        </pc:spChg>
      </pc:sldChg>
      <pc:sldChg chg="add">
        <pc:chgData name="Kristine Belesova" userId="66036843-d268-4554-a639-da6cf937dcea" providerId="ADAL" clId="{669AB4EF-CED1-6A46-BBF2-E78BC6F45467}" dt="2022-06-24T18:31:13.172" v="181"/>
        <pc:sldMkLst>
          <pc:docMk/>
          <pc:sldMk cId="2414680832" sldId="1893"/>
        </pc:sldMkLst>
      </pc:sldChg>
      <pc:sldChg chg="new del">
        <pc:chgData name="Kristine Belesova" userId="66036843-d268-4554-a639-da6cf937dcea" providerId="ADAL" clId="{669AB4EF-CED1-6A46-BBF2-E78BC6F45467}" dt="2022-06-24T18:31:06.472" v="180" actId="2696"/>
        <pc:sldMkLst>
          <pc:docMk/>
          <pc:sldMk cId="3408384555" sldId="18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989EE-CE8D-9C4E-94B4-F7C7C35B3081}" type="datetimeFigureOut">
              <a:rPr lang="en-US" smtClean="0"/>
              <a:t>6/24/22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B9A64-D43E-C144-B062-A73A147BE5B8}" type="slidenum">
              <a:rPr lang="en-US" smtClean="0"/>
              <a:t>‹#›</a:t>
            </a:fld>
            <a:endParaRPr lang="en-US"/>
          </a:p>
        </p:txBody>
      </p:sp>
    </p:spTree>
    <p:extLst>
      <p:ext uri="{BB962C8B-B14F-4D97-AF65-F5344CB8AC3E}">
        <p14:creationId xmlns:p14="http://schemas.microsoft.com/office/powerpoint/2010/main" val="207632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rPr>
              <a:t>retrospective analyses</a:t>
            </a:r>
            <a:r>
              <a:rPr lang="en-US" sz="1200" kern="1200" dirty="0">
                <a:solidFill>
                  <a:schemeClr val="tx1"/>
                </a:solidFill>
                <a:effectLst/>
                <a:latin typeface="+mn-lt"/>
                <a:ea typeface="+mn-ea"/>
                <a:cs typeface="+mn-cs"/>
              </a:rPr>
              <a:t> focused on the development of the exposure-response functions (ERF) from crop yields to child mortality (or survival). </a:t>
            </a:r>
            <a:r>
              <a:rPr lang="en-GB" sz="1200" kern="1200" dirty="0">
                <a:solidFill>
                  <a:schemeClr val="tx1"/>
                </a:solidFill>
                <a:effectLst/>
                <a:latin typeface="+mn-lt"/>
                <a:ea typeface="+mn-ea"/>
                <a:cs typeface="+mn-cs"/>
              </a:rPr>
              <a:t>In the first project phase, we completed retrospective analyses and developed empirical evidence on the association of child survival with annual crop yield variations in relation to child survival at different stages around early life development. This evidence was essential to inform on the most appropriate way of specifying the Exposure – Response functions. A preliminary version of this ERF had been developed in relation to children’s exposure to crop yield variations in the year of birth (Belesova et al, 2017). These analyses left a set of important questions on: whether this association was a consequence of in utero exposures or of poor nutrition during the first year of life, whether similar associations exist when mothers are exposed to low annual crop yields before conception, and whether similar associations exist when children are exposed to low annual crop yields after the first year of life. </a:t>
            </a:r>
          </a:p>
          <a:p>
            <a:endParaRPr lang="en-US" dirty="0"/>
          </a:p>
        </p:txBody>
      </p:sp>
      <p:sp>
        <p:nvSpPr>
          <p:cNvPr id="4" name="Slide Number Placeholder 3"/>
          <p:cNvSpPr>
            <a:spLocks noGrp="1"/>
          </p:cNvSpPr>
          <p:nvPr>
            <p:ph type="sldNum" sz="quarter" idx="5"/>
          </p:nvPr>
        </p:nvSpPr>
        <p:spPr/>
        <p:txBody>
          <a:bodyPr/>
          <a:lstStyle/>
          <a:p>
            <a:fld id="{2D7B9A64-D43E-C144-B062-A73A147BE5B8}" type="slidenum">
              <a:rPr lang="en-US" smtClean="0"/>
              <a:t>2</a:t>
            </a:fld>
            <a:endParaRPr lang="en-US"/>
          </a:p>
        </p:txBody>
      </p:sp>
    </p:spTree>
    <p:extLst>
      <p:ext uri="{BB962C8B-B14F-4D97-AF65-F5344CB8AC3E}">
        <p14:creationId xmlns:p14="http://schemas.microsoft.com/office/powerpoint/2010/main" val="184293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concern that climate change may increase the frequency and severity of yield losses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56CBE8F7-5149-45A8-9970-CA58511C824E}" type="slidenum">
              <a:rPr lang="en-GB" smtClean="0"/>
              <a:t>3</a:t>
            </a:fld>
            <a:endParaRPr lang="en-GB"/>
          </a:p>
        </p:txBody>
      </p:sp>
    </p:spTree>
    <p:extLst>
      <p:ext uri="{BB962C8B-B14F-4D97-AF65-F5344CB8AC3E}">
        <p14:creationId xmlns:p14="http://schemas.microsoft.com/office/powerpoint/2010/main" val="236840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quantifying the impact of low crop yields on child mortality in a subsistence farming population of Burkina Faso </a:t>
            </a:r>
            <a:r>
              <a:rPr lang="en-US" baseline="0" dirty="0"/>
              <a:t>using some of the first available empirical evidence </a:t>
            </a:r>
            <a:endParaRPr lang="en-GB" dirty="0"/>
          </a:p>
        </p:txBody>
      </p:sp>
      <p:sp>
        <p:nvSpPr>
          <p:cNvPr id="4" name="Slide Number Placeholder 3"/>
          <p:cNvSpPr>
            <a:spLocks noGrp="1"/>
          </p:cNvSpPr>
          <p:nvPr>
            <p:ph type="sldNum" sz="quarter" idx="10"/>
          </p:nvPr>
        </p:nvSpPr>
        <p:spPr/>
        <p:txBody>
          <a:bodyPr/>
          <a:lstStyle/>
          <a:p>
            <a:fld id="{56CBE8F7-5149-45A8-9970-CA58511C824E}" type="slidenum">
              <a:rPr lang="en-GB" smtClean="0"/>
              <a:t>4</a:t>
            </a:fld>
            <a:endParaRPr lang="en-GB"/>
          </a:p>
        </p:txBody>
      </p:sp>
    </p:spTree>
    <p:extLst>
      <p:ext uri="{BB962C8B-B14F-4D97-AF65-F5344CB8AC3E}">
        <p14:creationId xmlns:p14="http://schemas.microsoft.com/office/powerpoint/2010/main" val="391784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Cereal</a:t>
            </a:r>
            <a:r>
              <a:rPr lang="en-US" baseline="0" dirty="0"/>
              <a:t> crop yield is highly important </a:t>
            </a:r>
            <a:endParaRPr lang="en-US" dirty="0"/>
          </a:p>
        </p:txBody>
      </p:sp>
      <p:sp>
        <p:nvSpPr>
          <p:cNvPr id="4" name="Slide Number Placeholder 3"/>
          <p:cNvSpPr>
            <a:spLocks noGrp="1"/>
          </p:cNvSpPr>
          <p:nvPr>
            <p:ph type="sldNum" sz="quarter" idx="10"/>
          </p:nvPr>
        </p:nvSpPr>
        <p:spPr/>
        <p:txBody>
          <a:bodyPr/>
          <a:lstStyle/>
          <a:p>
            <a:fld id="{56CBE8F7-5149-45A8-9970-CA58511C824E}" type="slidenum">
              <a:rPr lang="en-GB" smtClean="0"/>
              <a:t>5</a:t>
            </a:fld>
            <a:endParaRPr lang="en-GB"/>
          </a:p>
        </p:txBody>
      </p:sp>
    </p:spTree>
    <p:extLst>
      <p:ext uri="{BB962C8B-B14F-4D97-AF65-F5344CB8AC3E}">
        <p14:creationId xmlns:p14="http://schemas.microsoft.com/office/powerpoint/2010/main" val="139721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t>
            </a:r>
            <a:r>
              <a:rPr lang="en-GB" dirty="0" err="1"/>
              <a:t>diag</a:t>
            </a:r>
            <a:r>
              <a:rPr lang="en-GB" dirty="0"/>
              <a:t> represents our modelling framework </a:t>
            </a:r>
            <a:r>
              <a:rPr lang="mr-IN" dirty="0"/>
              <a:t>–</a:t>
            </a:r>
            <a:r>
              <a:rPr lang="en-GB" dirty="0"/>
              <a:t> based on agricultura</a:t>
            </a:r>
            <a:r>
              <a:rPr lang="en-GB" baseline="0" dirty="0"/>
              <a:t>l and health models</a:t>
            </a:r>
          </a:p>
          <a:p>
            <a:r>
              <a:rPr lang="en-GB" baseline="0" dirty="0"/>
              <a:t>I will not go into detail of modelling methods. In short, agricultural modelling permitted us identifying the relationship between 5 main staple crop yields and weather as they were observed in the past 30 years and using this relationship to estimate the weather-related component of yield variation as well as project yield variation under 1.5C global warming scenario, as projected by 2 GCMs. For the health modelling part we used the observed yield variation, its weather-attributed part, and the variation projected under the scenario of global warming by 1.5C by the end of 21</a:t>
            </a:r>
            <a:r>
              <a:rPr lang="en-GB" baseline="30000" dirty="0"/>
              <a:t>st</a:t>
            </a:r>
            <a:r>
              <a:rPr lang="en-GB" baseline="0" dirty="0"/>
              <a:t> c to calculate their corresponding exposure indices, which allowed combining variation across the 5 examined crop types. These exposure indices we then used in </a:t>
            </a:r>
            <a:r>
              <a:rPr lang="en-GB" baseline="0" dirty="0" err="1"/>
              <a:t>lifetables</a:t>
            </a:r>
            <a:r>
              <a:rPr lang="en-GB" baseline="0" dirty="0"/>
              <a:t> that were constructed using mortality rates of the </a:t>
            </a:r>
            <a:r>
              <a:rPr lang="en-GB" baseline="0" dirty="0" err="1"/>
              <a:t>Nouna</a:t>
            </a:r>
            <a:r>
              <a:rPr lang="en-GB" baseline="0" dirty="0"/>
              <a:t> HDSS population located in our study area and the mortality risk ratio related to annual crop yield variation in this area that we estimated in our previous study, which I will be presenting in a morning session tomorrow. </a:t>
            </a:r>
          </a:p>
          <a:p>
            <a:endParaRPr lang="en-GB" baseline="0" dirty="0"/>
          </a:p>
          <a:p>
            <a:endParaRPr lang="en-GB" dirty="0"/>
          </a:p>
          <a:p>
            <a:r>
              <a:rPr lang="en-GB" sz="1200" kern="1200" dirty="0">
                <a:solidFill>
                  <a:schemeClr val="tx1"/>
                </a:solidFill>
                <a:effectLst/>
                <a:latin typeface="+mn-lt"/>
                <a:ea typeface="+mn-ea"/>
                <a:cs typeface="+mn-cs"/>
              </a:rPr>
              <a:t>The model of mortality impact was based on a life table (a calculation framework for quantitative health impact assessment in relation to differences in hazard levels) [14] constructed for the </a:t>
            </a:r>
            <a:r>
              <a:rPr lang="en-GB" sz="1200" kern="1200" dirty="0" err="1">
                <a:solidFill>
                  <a:schemeClr val="tx1"/>
                </a:solidFill>
                <a:effectLst/>
                <a:latin typeface="+mn-lt"/>
                <a:ea typeface="+mn-ea"/>
                <a:cs typeface="+mn-cs"/>
              </a:rPr>
              <a:t>Nouna</a:t>
            </a:r>
            <a:r>
              <a:rPr lang="en-GB" sz="1200" kern="1200" dirty="0">
                <a:solidFill>
                  <a:schemeClr val="tx1"/>
                </a:solidFill>
                <a:effectLst/>
                <a:latin typeface="+mn-lt"/>
                <a:ea typeface="+mn-ea"/>
                <a:cs typeface="+mn-cs"/>
              </a:rPr>
              <a:t> population using HDSS data for 1992–2012, to which year-specific relative risks for child mortality were applied based on the year-specific estimates of crop yield. These relative mortality risks were derived from a published relationship between cereal crop yield in the year of birth and survival in children &lt;5 years (further referred to as the exposure-response function) [4]. The relative risk for each calendar year was applied to the population born in that year for the first five years of life (assuming no effect beyond the age of 5 years). The measure of cereal crop yield used was the annual Food Crop Productivity Index (FCPI) [4]. The FCPI for year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reflects the per cent change in the yield across all of the main food crops (millet, sorghum, maize, </a:t>
            </a:r>
            <a:r>
              <a:rPr lang="en-GB" sz="1200" kern="1200" dirty="0" err="1">
                <a:solidFill>
                  <a:schemeClr val="tx1"/>
                </a:solidFill>
                <a:effectLst/>
                <a:latin typeface="+mn-lt"/>
                <a:ea typeface="+mn-ea"/>
                <a:cs typeface="+mn-cs"/>
              </a:rPr>
              <a:t>fonio</a:t>
            </a:r>
            <a:r>
              <a:rPr lang="en-GB" sz="1200" kern="1200" dirty="0">
                <a:solidFill>
                  <a:schemeClr val="tx1"/>
                </a:solidFill>
                <a:effectLst/>
                <a:latin typeface="+mn-lt"/>
                <a:ea typeface="+mn-ea"/>
                <a:cs typeface="+mn-cs"/>
              </a:rPr>
              <a:t>, rice), relative to the period annual mean yield for 1992–2012 (the same period as that used to derive the exposure-response function [4]). For example, a FCPI of 80% represents a 20% reduction in overall food crop yield in </a:t>
            </a:r>
            <a:r>
              <a:rPr lang="en-GB" sz="1200" kern="1200" dirty="0" err="1">
                <a:solidFill>
                  <a:schemeClr val="tx1"/>
                </a:solidFill>
                <a:effectLst/>
                <a:latin typeface="+mn-lt"/>
                <a:ea typeface="+mn-ea"/>
                <a:cs typeface="+mn-cs"/>
              </a:rPr>
              <a:t>Kossi</a:t>
            </a:r>
            <a:r>
              <a:rPr lang="en-GB" sz="1200" kern="1200" dirty="0">
                <a:solidFill>
                  <a:schemeClr val="tx1"/>
                </a:solidFill>
                <a:effectLst/>
                <a:latin typeface="+mn-lt"/>
                <a:ea typeface="+mn-ea"/>
                <a:cs typeface="+mn-cs"/>
              </a:rPr>
              <a:t> province relative to the period average. The FCPI was calculated as the sum of crop-specific yield changes – weighted by the annual proportion of the respective crop harvest across all five crops</a:t>
            </a:r>
            <a:r>
              <a:rPr lang="en-GB" dirty="0">
                <a:effectLst/>
              </a:rPr>
              <a:t> </a:t>
            </a:r>
            <a:endParaRPr lang="en-GB" dirty="0"/>
          </a:p>
          <a:p>
            <a:endParaRPr lang="en-GB" dirty="0"/>
          </a:p>
          <a:p>
            <a:r>
              <a:rPr lang="en-GB" dirty="0"/>
              <a:t>Corrections: Crop yields – not farm yields</a:t>
            </a:r>
          </a:p>
          <a:p>
            <a:r>
              <a:rPr lang="en-GB" dirty="0"/>
              <a:t>Explain</a:t>
            </a:r>
            <a:r>
              <a:rPr lang="en-GB" baseline="0" dirty="0"/>
              <a:t> FCPI</a:t>
            </a:r>
            <a:endParaRPr lang="en-GB" dirty="0"/>
          </a:p>
        </p:txBody>
      </p:sp>
      <p:sp>
        <p:nvSpPr>
          <p:cNvPr id="4" name="Slide Number Placeholder 3"/>
          <p:cNvSpPr>
            <a:spLocks noGrp="1"/>
          </p:cNvSpPr>
          <p:nvPr>
            <p:ph type="sldNum" sz="quarter" idx="10"/>
          </p:nvPr>
        </p:nvSpPr>
        <p:spPr/>
        <p:txBody>
          <a:bodyPr/>
          <a:lstStyle/>
          <a:p>
            <a:fld id="{56CBE8F7-5149-45A8-9970-CA58511C824E}" type="slidenum">
              <a:rPr lang="en-GB" smtClean="0"/>
              <a:t>6</a:t>
            </a:fld>
            <a:endParaRPr lang="en-GB"/>
          </a:p>
        </p:txBody>
      </p:sp>
    </p:spTree>
    <p:extLst>
      <p:ext uri="{BB962C8B-B14F-4D97-AF65-F5344CB8AC3E}">
        <p14:creationId xmlns:p14="http://schemas.microsoft.com/office/powerpoint/2010/main" val="379362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X2-with rounding up</a:t>
            </a:r>
          </a:p>
          <a:p>
            <a:r>
              <a:rPr lang="en-GB" dirty="0"/>
              <a:t>Great uncertainty – with all lower estimates compatible with no impact under our</a:t>
            </a:r>
            <a:r>
              <a:rPr lang="en-GB" baseline="0" dirty="0"/>
              <a:t> assumptions; upper estimates – YLL </a:t>
            </a:r>
            <a:r>
              <a:rPr lang="en-GB" baseline="0" dirty="0" err="1"/>
              <a:t>los</a:t>
            </a:r>
            <a:r>
              <a:rPr lang="en-GB" baseline="0" dirty="0"/>
              <a:t> – up to 25x higher</a:t>
            </a:r>
            <a:endParaRPr lang="en-GB" dirty="0"/>
          </a:p>
          <a:p>
            <a:endParaRPr lang="en-GB" dirty="0"/>
          </a:p>
        </p:txBody>
      </p:sp>
      <p:sp>
        <p:nvSpPr>
          <p:cNvPr id="4" name="Slide Number Placeholder 3"/>
          <p:cNvSpPr>
            <a:spLocks noGrp="1"/>
          </p:cNvSpPr>
          <p:nvPr>
            <p:ph type="sldNum" sz="quarter" idx="10"/>
          </p:nvPr>
        </p:nvSpPr>
        <p:spPr/>
        <p:txBody>
          <a:bodyPr/>
          <a:lstStyle/>
          <a:p>
            <a:fld id="{56CBE8F7-5149-45A8-9970-CA58511C824E}" type="slidenum">
              <a:rPr lang="en-GB" smtClean="0"/>
              <a:t>8</a:t>
            </a:fld>
            <a:endParaRPr lang="en-GB"/>
          </a:p>
        </p:txBody>
      </p:sp>
    </p:spTree>
    <p:extLst>
      <p:ext uri="{BB962C8B-B14F-4D97-AF65-F5344CB8AC3E}">
        <p14:creationId xmlns:p14="http://schemas.microsoft.com/office/powerpoint/2010/main" val="142707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analyses addressed these questions by examining how the ERF function differs in relation to the timing of children’s exposure to crop yield fluctuations at five periods in early child development: 12 months before conception, in utero, birth—6 months, 6 months—2 years, and 2—5 years of age. For these analyses we obtained and processed the latest available </a:t>
            </a:r>
            <a:r>
              <a:rPr lang="en-GB" sz="1200" kern="1200" dirty="0" err="1">
                <a:solidFill>
                  <a:schemeClr val="tx1"/>
                </a:solidFill>
                <a:effectLst/>
                <a:latin typeface="+mn-lt"/>
                <a:ea typeface="+mn-ea"/>
                <a:cs typeface="+mn-cs"/>
              </a:rPr>
              <a:t>Nouna</a:t>
            </a:r>
            <a:r>
              <a:rPr lang="en-GB" sz="1200" kern="1200" dirty="0">
                <a:solidFill>
                  <a:schemeClr val="tx1"/>
                </a:solidFill>
                <a:effectLst/>
                <a:latin typeface="+mn-lt"/>
                <a:ea typeface="+mn-ea"/>
                <a:cs typeface="+mn-cs"/>
              </a:rPr>
              <a:t> HDSS data capturing records of 57,288 children under 5 years of age followed up over 1994—2016 and yield data for the major five crop yields produced in the </a:t>
            </a:r>
            <a:r>
              <a:rPr lang="en-GB" sz="1200" kern="1200" dirty="0" err="1">
                <a:solidFill>
                  <a:schemeClr val="tx1"/>
                </a:solidFill>
                <a:effectLst/>
                <a:latin typeface="+mn-lt"/>
                <a:ea typeface="+mn-ea"/>
                <a:cs typeface="+mn-cs"/>
              </a:rPr>
              <a:t>Kossi</a:t>
            </a:r>
            <a:r>
              <a:rPr lang="en-GB" sz="1200" kern="1200" dirty="0">
                <a:solidFill>
                  <a:schemeClr val="tx1"/>
                </a:solidFill>
                <a:effectLst/>
                <a:latin typeface="+mn-lt"/>
                <a:ea typeface="+mn-ea"/>
                <a:cs typeface="+mn-cs"/>
              </a:rPr>
              <a:t> province over the corresponding time period. </a:t>
            </a:r>
            <a:endParaRPr lang="en-US" dirty="0"/>
          </a:p>
        </p:txBody>
      </p:sp>
      <p:sp>
        <p:nvSpPr>
          <p:cNvPr id="4" name="Slide Number Placeholder 3"/>
          <p:cNvSpPr>
            <a:spLocks noGrp="1"/>
          </p:cNvSpPr>
          <p:nvPr>
            <p:ph type="sldNum" sz="quarter" idx="5"/>
          </p:nvPr>
        </p:nvSpPr>
        <p:spPr/>
        <p:txBody>
          <a:bodyPr/>
          <a:lstStyle/>
          <a:p>
            <a:fld id="{2D7B9A64-D43E-C144-B062-A73A147BE5B8}" type="slidenum">
              <a:rPr lang="en-US" smtClean="0"/>
              <a:t>10</a:t>
            </a:fld>
            <a:endParaRPr lang="en-US"/>
          </a:p>
        </p:txBody>
      </p:sp>
    </p:spTree>
    <p:extLst>
      <p:ext uri="{BB962C8B-B14F-4D97-AF65-F5344CB8AC3E}">
        <p14:creationId xmlns:p14="http://schemas.microsoft.com/office/powerpoint/2010/main" val="304714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used shared frailty Cox proportional hazards models adjusted for confounders an even more comprehensive set of confounders than the preliminary analyses. We found the strongest evidence for child survival to be associated with yields during the window of 6 months—2 years of age: adjusted mortality hazard ratio of 1.10 (95% confidence interval 1.03 to 1.19). We found weak to no evidence for associations with crop yield levels in other exposure windows. These findings suggest that child survival in this setting is particularly vulnerable to cereal crop yield reductions during the period of non-exclusive breastfeeding. This new evidence allows us to develop a more comprehensive ERF reflecting  the survival risks that weather-related crop failure poses across the entire span of children’s life up to 5 years of age (instead of only the risk posed solely by exposures in the year of birth, as it was identified in our earlier work (Belesova et al, 2017, 2019)). Results of these analyses have been conditionally accepted by the J of Am </a:t>
            </a:r>
            <a:r>
              <a:rPr lang="en-GB" sz="1200" kern="1200" dirty="0" err="1">
                <a:solidFill>
                  <a:schemeClr val="tx1"/>
                </a:solidFill>
                <a:effectLst/>
                <a:latin typeface="+mn-lt"/>
                <a:ea typeface="+mn-ea"/>
                <a:cs typeface="+mn-cs"/>
              </a:rPr>
              <a:t>Epidemi</a:t>
            </a:r>
            <a:r>
              <a:rPr lang="en-GB" sz="1200" kern="1200" dirty="0">
                <a:solidFill>
                  <a:schemeClr val="tx1"/>
                </a:solidFill>
                <a:effectLst/>
                <a:latin typeface="+mn-lt"/>
                <a:ea typeface="+mn-ea"/>
                <a:cs typeface="+mn-cs"/>
              </a:rPr>
              <a:t> (Belesova et al, 2022).</a:t>
            </a:r>
          </a:p>
          <a:p>
            <a:endParaRPr lang="en-US" dirty="0"/>
          </a:p>
        </p:txBody>
      </p:sp>
      <p:sp>
        <p:nvSpPr>
          <p:cNvPr id="4" name="Slide Number Placeholder 3"/>
          <p:cNvSpPr>
            <a:spLocks noGrp="1"/>
          </p:cNvSpPr>
          <p:nvPr>
            <p:ph type="sldNum" sz="quarter" idx="5"/>
          </p:nvPr>
        </p:nvSpPr>
        <p:spPr/>
        <p:txBody>
          <a:bodyPr/>
          <a:lstStyle/>
          <a:p>
            <a:fld id="{2D7B9A64-D43E-C144-B062-A73A147BE5B8}" type="slidenum">
              <a:rPr lang="en-US" smtClean="0"/>
              <a:t>11</a:t>
            </a:fld>
            <a:endParaRPr lang="en-US"/>
          </a:p>
        </p:txBody>
      </p:sp>
    </p:spTree>
    <p:extLst>
      <p:ext uri="{BB962C8B-B14F-4D97-AF65-F5344CB8AC3E}">
        <p14:creationId xmlns:p14="http://schemas.microsoft.com/office/powerpoint/2010/main" val="239093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C9BA-251E-AD1C-E6BF-A0850873E4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A5E460-8A37-2EEB-FA25-1450149C8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72EEC6-1AC3-06BF-83D8-EE43EEC05392}"/>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5" name="Footer Placeholder 4">
            <a:extLst>
              <a:ext uri="{FF2B5EF4-FFF2-40B4-BE49-F238E27FC236}">
                <a16:creationId xmlns:a16="http://schemas.microsoft.com/office/drawing/2014/main" id="{C13B1E10-C2ED-D583-7EB9-896ED4C15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818F7-2D3F-425D-17A0-D79FD008BD75}"/>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51372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B42E-20DC-3536-DF3D-6B834B10DC2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6A6198-EA06-5759-C625-417ACB8BF4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2E3131-2E41-A19D-C5A6-5B24CEEA5843}"/>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5" name="Footer Placeholder 4">
            <a:extLst>
              <a:ext uri="{FF2B5EF4-FFF2-40B4-BE49-F238E27FC236}">
                <a16:creationId xmlns:a16="http://schemas.microsoft.com/office/drawing/2014/main" id="{D59AF224-3D9B-6D7E-0EF7-09E7B04D9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83332-4C07-4C0C-B41E-741696033FD8}"/>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364100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4B8360-CAD4-C09B-111F-59C2E8FAA4B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F747D7-ED3E-176B-4B49-DF803DF10D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16A4DD-E2F5-903A-D691-556D69B7D9B3}"/>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5" name="Footer Placeholder 4">
            <a:extLst>
              <a:ext uri="{FF2B5EF4-FFF2-40B4-BE49-F238E27FC236}">
                <a16:creationId xmlns:a16="http://schemas.microsoft.com/office/drawing/2014/main" id="{799191DD-79D1-2AF1-6DB5-7381C18E5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A45D0-86C7-D197-8D70-BBEE8ECEBEEF}"/>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30627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A8EB-D522-47DE-64E9-11C755B930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4BCAD2-1C97-8F4A-E127-EAC9E9BD37F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76CEE2-BE40-305B-DDF6-267BF1255DAB}"/>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5" name="Footer Placeholder 4">
            <a:extLst>
              <a:ext uri="{FF2B5EF4-FFF2-40B4-BE49-F238E27FC236}">
                <a16:creationId xmlns:a16="http://schemas.microsoft.com/office/drawing/2014/main" id="{4AFBE506-84FE-F5B7-B981-BB1DCA9E9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1C753-FC4A-081A-2A4D-C4C4CD85DCE4}"/>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52168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F3B7-0CA8-3289-704E-FE318347A5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F193BA3-1797-13F6-80F9-80CF6634A7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80E160-BB42-27B8-69EC-584E428C707F}"/>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5" name="Footer Placeholder 4">
            <a:extLst>
              <a:ext uri="{FF2B5EF4-FFF2-40B4-BE49-F238E27FC236}">
                <a16:creationId xmlns:a16="http://schemas.microsoft.com/office/drawing/2014/main" id="{B64BACAF-5D62-A9D0-CF32-DA2AA0102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5C210-146D-F319-D54C-CCC05489295D}"/>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307183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1C20-A997-D162-7168-6CD15C7914F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8CC76FC-AD71-DA8F-A328-5D8B7DF52A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94DA722-EF60-F70A-217B-64A87E4D05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D2A9DAF-3852-37D4-358A-4BD86ED02A16}"/>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6" name="Footer Placeholder 5">
            <a:extLst>
              <a:ext uri="{FF2B5EF4-FFF2-40B4-BE49-F238E27FC236}">
                <a16:creationId xmlns:a16="http://schemas.microsoft.com/office/drawing/2014/main" id="{66BB4CE9-A8BE-76C7-8D06-DFBDAFEE8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DA59BB-F7EE-1368-6C7F-4CCC66083FA4}"/>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51915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19D7-1930-F7A9-94D4-6E46963847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9141E9-BBF9-50B2-F00B-C2470FF49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480405-3348-B6C8-00B5-2616924436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A826EEC-B739-FC98-91C4-B760997A9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728342-60CD-5822-E6B3-43D3C9EA77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C707C73-EBAB-CDCA-2AA3-89FEB2C6FEC8}"/>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8" name="Footer Placeholder 7">
            <a:extLst>
              <a:ext uri="{FF2B5EF4-FFF2-40B4-BE49-F238E27FC236}">
                <a16:creationId xmlns:a16="http://schemas.microsoft.com/office/drawing/2014/main" id="{153EBE81-1BAE-BCD0-D302-4E6B924CD8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CD8B9-3087-495B-08DD-0B52EC3A6F12}"/>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289882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2BF2-08FD-78EF-6D44-4259A5D7094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9CE4848-F51D-3D1B-07FC-3C8E7A126090}"/>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4" name="Footer Placeholder 3">
            <a:extLst>
              <a:ext uri="{FF2B5EF4-FFF2-40B4-BE49-F238E27FC236}">
                <a16:creationId xmlns:a16="http://schemas.microsoft.com/office/drawing/2014/main" id="{19A6A8FE-32B7-153A-6D4C-11A9487364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38CB2-4DC9-FFD1-65FD-8E80F5E5D4B9}"/>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6144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5FC550-0875-0CEF-6124-E28ED7FAA6CF}"/>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3" name="Footer Placeholder 2">
            <a:extLst>
              <a:ext uri="{FF2B5EF4-FFF2-40B4-BE49-F238E27FC236}">
                <a16:creationId xmlns:a16="http://schemas.microsoft.com/office/drawing/2014/main" id="{16EF699C-5BB9-3F4B-D171-7E8BB7C0BF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2C5C91-AC0E-7513-EF42-28490EDE050B}"/>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85388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0CD1-BD06-B612-311F-47D9302809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2ADA82A-6B76-529B-4C7E-3F765BBF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9B514FB-6BB3-1F60-5117-17062B279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7579B5-2EA3-D07C-17E4-77CC9EE8C671}"/>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6" name="Footer Placeholder 5">
            <a:extLst>
              <a:ext uri="{FF2B5EF4-FFF2-40B4-BE49-F238E27FC236}">
                <a16:creationId xmlns:a16="http://schemas.microsoft.com/office/drawing/2014/main" id="{8428AB89-D681-C7BC-1120-9A049D792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61113-559E-D5BA-4437-07A23228E171}"/>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310904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AC1-EDA9-AA6C-B483-5755C597B1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003B8CD-9F07-ECB6-5315-008BE8055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6514B-A3CE-62AC-1F39-6FE5B323A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D7B415-B810-8803-9C1F-57B8071AFAFA}"/>
              </a:ext>
            </a:extLst>
          </p:cNvPr>
          <p:cNvSpPr>
            <a:spLocks noGrp="1"/>
          </p:cNvSpPr>
          <p:nvPr>
            <p:ph type="dt" sz="half" idx="10"/>
          </p:nvPr>
        </p:nvSpPr>
        <p:spPr/>
        <p:txBody>
          <a:bodyPr/>
          <a:lstStyle/>
          <a:p>
            <a:fld id="{92C38321-C8A0-9F4D-A2A3-18C7C8C1DDB7}" type="datetimeFigureOut">
              <a:rPr lang="en-US" smtClean="0"/>
              <a:t>6/24/22</a:t>
            </a:fld>
            <a:endParaRPr lang="en-US"/>
          </a:p>
        </p:txBody>
      </p:sp>
      <p:sp>
        <p:nvSpPr>
          <p:cNvPr id="6" name="Footer Placeholder 5">
            <a:extLst>
              <a:ext uri="{FF2B5EF4-FFF2-40B4-BE49-F238E27FC236}">
                <a16:creationId xmlns:a16="http://schemas.microsoft.com/office/drawing/2014/main" id="{C957700C-2265-F3E5-0CD1-B8B0F66C1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A6C0E-993C-360C-1B0A-9A40C5C287F3}"/>
              </a:ext>
            </a:extLst>
          </p:cNvPr>
          <p:cNvSpPr>
            <a:spLocks noGrp="1"/>
          </p:cNvSpPr>
          <p:nvPr>
            <p:ph type="sldNum" sz="quarter" idx="12"/>
          </p:nvPr>
        </p:nvSpPr>
        <p:spPr/>
        <p:txBody>
          <a:bodyPr/>
          <a:lstStyle/>
          <a:p>
            <a:fld id="{8C465975-12EB-2F41-A67F-25D51218BDAE}" type="slidenum">
              <a:rPr lang="en-US" smtClean="0"/>
              <a:t>‹#›</a:t>
            </a:fld>
            <a:endParaRPr lang="en-US"/>
          </a:p>
        </p:txBody>
      </p:sp>
    </p:spTree>
    <p:extLst>
      <p:ext uri="{BB962C8B-B14F-4D97-AF65-F5344CB8AC3E}">
        <p14:creationId xmlns:p14="http://schemas.microsoft.com/office/powerpoint/2010/main" val="53524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76125B-AA1E-AFAD-0C9F-B5FC0F03CF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7E29CD-FC78-4386-F0AA-B351AB1A7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CF4B82-3CBF-3C28-BD15-18463FA82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38321-C8A0-9F4D-A2A3-18C7C8C1DDB7}" type="datetimeFigureOut">
              <a:rPr lang="en-US" smtClean="0"/>
              <a:t>6/24/22</a:t>
            </a:fld>
            <a:endParaRPr lang="en-US"/>
          </a:p>
        </p:txBody>
      </p:sp>
      <p:sp>
        <p:nvSpPr>
          <p:cNvPr id="5" name="Footer Placeholder 4">
            <a:extLst>
              <a:ext uri="{FF2B5EF4-FFF2-40B4-BE49-F238E27FC236}">
                <a16:creationId xmlns:a16="http://schemas.microsoft.com/office/drawing/2014/main" id="{94166DC3-328E-637F-989A-CC2173FB2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481618-C203-08FE-C56F-F13B609315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65975-12EB-2F41-A67F-25D51218BDAE}" type="slidenum">
              <a:rPr lang="en-US" smtClean="0"/>
              <a:t>‹#›</a:t>
            </a:fld>
            <a:endParaRPr lang="en-US"/>
          </a:p>
        </p:txBody>
      </p:sp>
    </p:spTree>
    <p:extLst>
      <p:ext uri="{BB962C8B-B14F-4D97-AF65-F5344CB8AC3E}">
        <p14:creationId xmlns:p14="http://schemas.microsoft.com/office/powerpoint/2010/main" val="210505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kristine.belesova@lshtm.ac.u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ECE9-6DD0-71F1-7436-92ECCF182E9C}"/>
              </a:ext>
            </a:extLst>
          </p:cNvPr>
          <p:cNvSpPr>
            <a:spLocks noGrp="1"/>
          </p:cNvSpPr>
          <p:nvPr>
            <p:ph type="ctrTitle"/>
          </p:nvPr>
        </p:nvSpPr>
        <p:spPr>
          <a:xfrm>
            <a:off x="1524000" y="2589788"/>
            <a:ext cx="9144000" cy="2387600"/>
          </a:xfrm>
        </p:spPr>
        <p:txBody>
          <a:bodyPr>
            <a:noAutofit/>
          </a:bodyPr>
          <a:lstStyle/>
          <a:p>
            <a:r>
              <a:rPr lang="en-GB" sz="4800" dirty="0"/>
              <a:t>Projections of climate impact on child undernutrition</a:t>
            </a:r>
            <a:br>
              <a:rPr lang="en-GB" sz="4800" dirty="0"/>
            </a:br>
            <a:r>
              <a:rPr lang="en-GB" sz="4800" dirty="0"/>
              <a:t>in Burkina Faso: </a:t>
            </a:r>
            <a:br>
              <a:rPr lang="en-GB" sz="4800" dirty="0"/>
            </a:br>
            <a:r>
              <a:rPr lang="en-GB" sz="4800" i="1" dirty="0"/>
              <a:t>The importance of empirical epidemiological studies</a:t>
            </a:r>
            <a:endParaRPr lang="en-US" sz="4800" i="1" dirty="0"/>
          </a:p>
        </p:txBody>
      </p:sp>
      <p:sp>
        <p:nvSpPr>
          <p:cNvPr id="3" name="Subtitle 2">
            <a:extLst>
              <a:ext uri="{FF2B5EF4-FFF2-40B4-BE49-F238E27FC236}">
                <a16:creationId xmlns:a16="http://schemas.microsoft.com/office/drawing/2014/main" id="{CCE7188F-F1AB-F817-478E-EBF51890AF19}"/>
              </a:ext>
            </a:extLst>
          </p:cNvPr>
          <p:cNvSpPr>
            <a:spLocks noGrp="1"/>
          </p:cNvSpPr>
          <p:nvPr>
            <p:ph type="subTitle" idx="1"/>
          </p:nvPr>
        </p:nvSpPr>
        <p:spPr>
          <a:xfrm>
            <a:off x="1524000" y="5311569"/>
            <a:ext cx="9144000" cy="1168744"/>
          </a:xfrm>
        </p:spPr>
        <p:txBody>
          <a:bodyPr/>
          <a:lstStyle/>
          <a:p>
            <a:r>
              <a:rPr lang="en-US" dirty="0"/>
              <a:t>Dr Kristine Belesova</a:t>
            </a:r>
          </a:p>
          <a:p>
            <a:r>
              <a:rPr lang="en-US" dirty="0"/>
              <a:t>Assistant Professor, London School of Hygiene and Tropical Medicine</a:t>
            </a:r>
          </a:p>
        </p:txBody>
      </p:sp>
      <p:sp>
        <p:nvSpPr>
          <p:cNvPr id="4" name="Rectangle 3">
            <a:extLst>
              <a:ext uri="{FF2B5EF4-FFF2-40B4-BE49-F238E27FC236}">
                <a16:creationId xmlns:a16="http://schemas.microsoft.com/office/drawing/2014/main" id="{25AFCFB9-D49D-0AA7-2E90-C5D797D6DEAF}"/>
              </a:ext>
            </a:extLst>
          </p:cNvPr>
          <p:cNvSpPr/>
          <p:nvPr/>
        </p:nvSpPr>
        <p:spPr>
          <a:xfrm>
            <a:off x="1205948" y="553278"/>
            <a:ext cx="9634330" cy="707886"/>
          </a:xfrm>
          <a:prstGeom prst="rect">
            <a:avLst/>
          </a:prstGeom>
        </p:spPr>
        <p:txBody>
          <a:bodyPr wrap="square">
            <a:spAutoFit/>
          </a:bodyPr>
          <a:lstStyle/>
          <a:p>
            <a:pPr algn="ctr"/>
            <a:r>
              <a:rPr lang="en-GB" sz="2000" dirty="0">
                <a:effectLst/>
                <a:latin typeface="Helvetica" pitchFamily="2" charset="0"/>
              </a:rPr>
              <a:t>60th Jubilee-Symposium</a:t>
            </a:r>
          </a:p>
          <a:p>
            <a:pPr algn="ctr"/>
            <a:r>
              <a:rPr lang="en-GB" sz="2000" dirty="0">
                <a:effectLst/>
                <a:latin typeface="Helvetica" pitchFamily="2" charset="0"/>
              </a:rPr>
              <a:t>“Climate change and pandemics: the persistent burden for global health systems”</a:t>
            </a:r>
          </a:p>
        </p:txBody>
      </p:sp>
    </p:spTree>
    <p:extLst>
      <p:ext uri="{BB962C8B-B14F-4D97-AF65-F5344CB8AC3E}">
        <p14:creationId xmlns:p14="http://schemas.microsoft.com/office/powerpoint/2010/main" val="3649330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chart, application, line chart&#10;&#10;Description automatically generated">
            <a:extLst>
              <a:ext uri="{FF2B5EF4-FFF2-40B4-BE49-F238E27FC236}">
                <a16:creationId xmlns:a16="http://schemas.microsoft.com/office/drawing/2014/main" id="{A2357078-E750-F347-B7ED-A8787325268E}"/>
              </a:ext>
            </a:extLst>
          </p:cNvPr>
          <p:cNvPicPr>
            <a:picLocks noChangeAspect="1"/>
          </p:cNvPicPr>
          <p:nvPr/>
        </p:nvPicPr>
        <p:blipFill rotWithShape="1">
          <a:blip r:embed="rId3">
            <a:extLst>
              <a:ext uri="{28A0092B-C50C-407E-A947-70E740481C1C}">
                <a14:useLocalDpi xmlns:a14="http://schemas.microsoft.com/office/drawing/2010/main" val="0"/>
              </a:ext>
            </a:extLst>
          </a:blip>
          <a:srcRect l="575"/>
          <a:stretch/>
        </p:blipFill>
        <p:spPr>
          <a:xfrm>
            <a:off x="291277" y="1457733"/>
            <a:ext cx="11728445" cy="5400267"/>
          </a:xfrm>
          <a:prstGeom prst="rect">
            <a:avLst/>
          </a:prstGeom>
        </p:spPr>
      </p:pic>
      <p:sp>
        <p:nvSpPr>
          <p:cNvPr id="5" name="Title 4">
            <a:extLst>
              <a:ext uri="{FF2B5EF4-FFF2-40B4-BE49-F238E27FC236}">
                <a16:creationId xmlns:a16="http://schemas.microsoft.com/office/drawing/2014/main" id="{B01D827B-AA7D-5511-1804-D68EBA67B7FA}"/>
              </a:ext>
            </a:extLst>
          </p:cNvPr>
          <p:cNvSpPr>
            <a:spLocks noGrp="1"/>
          </p:cNvSpPr>
          <p:nvPr>
            <p:ph type="title"/>
          </p:nvPr>
        </p:nvSpPr>
        <p:spPr/>
        <p:txBody>
          <a:bodyPr/>
          <a:lstStyle/>
          <a:p>
            <a:r>
              <a:rPr lang="en-US" dirty="0"/>
              <a:t>New empirical evidence</a:t>
            </a:r>
          </a:p>
        </p:txBody>
      </p:sp>
    </p:spTree>
    <p:extLst>
      <p:ext uri="{BB962C8B-B14F-4D97-AF65-F5344CB8AC3E}">
        <p14:creationId xmlns:p14="http://schemas.microsoft.com/office/powerpoint/2010/main" val="149662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ED4A-A21E-14C6-4A50-B150705E3903}"/>
              </a:ext>
            </a:extLst>
          </p:cNvPr>
          <p:cNvSpPr>
            <a:spLocks noGrp="1"/>
          </p:cNvSpPr>
          <p:nvPr>
            <p:ph type="title"/>
          </p:nvPr>
        </p:nvSpPr>
        <p:spPr/>
        <p:txBody>
          <a:bodyPr/>
          <a:lstStyle/>
          <a:p>
            <a:r>
              <a:rPr lang="en-US" dirty="0"/>
              <a:t>New Exposure-Response Function</a:t>
            </a:r>
          </a:p>
        </p:txBody>
      </p:sp>
      <p:pic>
        <p:nvPicPr>
          <p:cNvPr id="4" name="Picture 3">
            <a:extLst>
              <a:ext uri="{FF2B5EF4-FFF2-40B4-BE49-F238E27FC236}">
                <a16:creationId xmlns:a16="http://schemas.microsoft.com/office/drawing/2014/main" id="{FF2284BB-DA77-2C82-9209-21D18FE8B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7" y="2284950"/>
            <a:ext cx="12042750" cy="3068928"/>
          </a:xfrm>
          <a:prstGeom prst="rect">
            <a:avLst/>
          </a:prstGeom>
        </p:spPr>
      </p:pic>
      <p:sp>
        <p:nvSpPr>
          <p:cNvPr id="5" name="TextBox 4">
            <a:extLst>
              <a:ext uri="{FF2B5EF4-FFF2-40B4-BE49-F238E27FC236}">
                <a16:creationId xmlns:a16="http://schemas.microsoft.com/office/drawing/2014/main" id="{9F151C02-5422-A356-2A82-A8DDBFACADA0}"/>
              </a:ext>
            </a:extLst>
          </p:cNvPr>
          <p:cNvSpPr txBox="1"/>
          <p:nvPr/>
        </p:nvSpPr>
        <p:spPr>
          <a:xfrm>
            <a:off x="8112224" y="6250998"/>
            <a:ext cx="3088141" cy="338554"/>
          </a:xfrm>
          <a:prstGeom prst="rect">
            <a:avLst/>
          </a:prstGeom>
          <a:noFill/>
        </p:spPr>
        <p:txBody>
          <a:bodyPr wrap="square" rtlCol="0">
            <a:spAutoFit/>
          </a:bodyPr>
          <a:lstStyle/>
          <a:p>
            <a:r>
              <a:rPr lang="de-DE" sz="1600" dirty="0"/>
              <a:t>Belesova et al 2022, AJE</a:t>
            </a:r>
            <a:endParaRPr lang="en-US" sz="1600" dirty="0"/>
          </a:p>
        </p:txBody>
      </p:sp>
    </p:spTree>
    <p:extLst>
      <p:ext uri="{BB962C8B-B14F-4D97-AF65-F5344CB8AC3E}">
        <p14:creationId xmlns:p14="http://schemas.microsoft.com/office/powerpoint/2010/main" val="116155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AC638-7E0A-40EF-970D-CB52C7256628}"/>
              </a:ext>
            </a:extLst>
          </p:cNvPr>
          <p:cNvSpPr>
            <a:spLocks noGrp="1"/>
          </p:cNvSpPr>
          <p:nvPr>
            <p:ph type="sldNum" sz="quarter" idx="10"/>
          </p:nvPr>
        </p:nvSpPr>
        <p:spPr/>
        <p:txBody>
          <a:bodyPr/>
          <a:lstStyle/>
          <a:p>
            <a:pPr>
              <a:defRPr/>
            </a:pPr>
            <a:fld id="{E17F6F9A-458B-43CC-9774-FEFEA6328699}" type="slidenum">
              <a:rPr lang="en-US" smtClean="0">
                <a:solidFill>
                  <a:prstClr val="white">
                    <a:lumMod val="50000"/>
                  </a:prstClr>
                </a:solidFill>
              </a:rPr>
              <a:t>12</a:t>
            </a:fld>
            <a:endParaRPr lang="en-US">
              <a:solidFill>
                <a:prstClr val="white">
                  <a:lumMod val="50000"/>
                </a:prstClr>
              </a:solidFill>
            </a:endParaRPr>
          </a:p>
        </p:txBody>
      </p:sp>
      <p:pic>
        <p:nvPicPr>
          <p:cNvPr id="6" name="Picture 5">
            <a:extLst>
              <a:ext uri="{FF2B5EF4-FFF2-40B4-BE49-F238E27FC236}">
                <a16:creationId xmlns:a16="http://schemas.microsoft.com/office/drawing/2014/main" id="{39E5027B-41D6-4201-93D6-BC8FE94A47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230" y="2564904"/>
            <a:ext cx="11223540" cy="2808980"/>
          </a:xfrm>
          <a:prstGeom prst="rect">
            <a:avLst/>
          </a:prstGeom>
          <a:noFill/>
          <a:ln>
            <a:noFill/>
          </a:ln>
        </p:spPr>
      </p:pic>
      <p:pic>
        <p:nvPicPr>
          <p:cNvPr id="7" name="Picture 6">
            <a:extLst>
              <a:ext uri="{FF2B5EF4-FFF2-40B4-BE49-F238E27FC236}">
                <a16:creationId xmlns:a16="http://schemas.microsoft.com/office/drawing/2014/main" id="{465CBDF2-AE7D-44E7-A685-2CE7EE1C50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 t="59259" r="48037" b="11728"/>
          <a:stretch/>
        </p:blipFill>
        <p:spPr bwMode="auto">
          <a:xfrm>
            <a:off x="5401218" y="908051"/>
            <a:ext cx="3436048" cy="1929867"/>
          </a:xfrm>
          <a:prstGeom prst="rect">
            <a:avLst/>
          </a:prstGeom>
          <a:noFill/>
          <a:ln>
            <a:noFill/>
          </a:ln>
        </p:spPr>
      </p:pic>
      <p:cxnSp>
        <p:nvCxnSpPr>
          <p:cNvPr id="8" name="Straight Connector 7">
            <a:extLst>
              <a:ext uri="{FF2B5EF4-FFF2-40B4-BE49-F238E27FC236}">
                <a16:creationId xmlns:a16="http://schemas.microsoft.com/office/drawing/2014/main" id="{E1C6E89D-4C82-49D6-8CCD-F9188EA5F3E5}"/>
              </a:ext>
            </a:extLst>
          </p:cNvPr>
          <p:cNvCxnSpPr/>
          <p:nvPr/>
        </p:nvCxnSpPr>
        <p:spPr bwMode="auto">
          <a:xfrm flipV="1">
            <a:off x="4079776" y="1927939"/>
            <a:ext cx="576064" cy="792088"/>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p:spPr>
      </p:cxnSp>
      <p:cxnSp>
        <p:nvCxnSpPr>
          <p:cNvPr id="9" name="Straight Connector 8">
            <a:extLst>
              <a:ext uri="{FF2B5EF4-FFF2-40B4-BE49-F238E27FC236}">
                <a16:creationId xmlns:a16="http://schemas.microsoft.com/office/drawing/2014/main" id="{BFFCA5CE-B3CA-4C7B-97D4-BE4518312A17}"/>
              </a:ext>
            </a:extLst>
          </p:cNvPr>
          <p:cNvCxnSpPr>
            <a:cxnSpLocks/>
          </p:cNvCxnSpPr>
          <p:nvPr/>
        </p:nvCxnSpPr>
        <p:spPr bwMode="auto">
          <a:xfrm flipH="1">
            <a:off x="4641554" y="1936590"/>
            <a:ext cx="1008112" cy="0"/>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p:spPr>
      </p:cxnSp>
      <p:sp>
        <p:nvSpPr>
          <p:cNvPr id="14" name="TextBox 13">
            <a:extLst>
              <a:ext uri="{FF2B5EF4-FFF2-40B4-BE49-F238E27FC236}">
                <a16:creationId xmlns:a16="http://schemas.microsoft.com/office/drawing/2014/main" id="{C1903BEF-16D1-4638-862D-6C8B148A8BD9}"/>
              </a:ext>
            </a:extLst>
          </p:cNvPr>
          <p:cNvSpPr txBox="1"/>
          <p:nvPr/>
        </p:nvSpPr>
        <p:spPr>
          <a:xfrm>
            <a:off x="8112224" y="6250998"/>
            <a:ext cx="3088141" cy="584775"/>
          </a:xfrm>
          <a:prstGeom prst="rect">
            <a:avLst/>
          </a:prstGeom>
          <a:noFill/>
        </p:spPr>
        <p:txBody>
          <a:bodyPr wrap="square" rtlCol="0">
            <a:spAutoFit/>
          </a:bodyPr>
          <a:lstStyle/>
          <a:p>
            <a:r>
              <a:rPr lang="de-DE" sz="1600" dirty="0" err="1"/>
              <a:t>Laudien</a:t>
            </a:r>
            <a:r>
              <a:rPr lang="de-DE" sz="1600" dirty="0"/>
              <a:t>, …, Gornott 2022, Scientific Reports </a:t>
            </a:r>
            <a:endParaRPr lang="en-US" sz="1600" dirty="0"/>
          </a:p>
        </p:txBody>
      </p:sp>
      <p:sp>
        <p:nvSpPr>
          <p:cNvPr id="12" name="Title 1">
            <a:extLst>
              <a:ext uri="{FF2B5EF4-FFF2-40B4-BE49-F238E27FC236}">
                <a16:creationId xmlns:a16="http://schemas.microsoft.com/office/drawing/2014/main" id="{ECF4905A-5D96-CBD9-B937-A6519F5CF0F9}"/>
              </a:ext>
            </a:extLst>
          </p:cNvPr>
          <p:cNvSpPr txBox="1">
            <a:spLocks/>
          </p:cNvSpPr>
          <p:nvPr/>
        </p:nvSpPr>
        <p:spPr>
          <a:xfrm>
            <a:off x="838200" y="-11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F</a:t>
            </a:r>
            <a:r>
              <a:rPr lang="en-DE"/>
              <a:t>o</a:t>
            </a:r>
            <a:r>
              <a:rPr lang="de-DE" dirty="0"/>
              <a:t>o</a:t>
            </a:r>
            <a:r>
              <a:rPr lang="en-DE"/>
              <a:t>d </a:t>
            </a:r>
            <a:r>
              <a:rPr lang="en-GB" dirty="0"/>
              <a:t>availability</a:t>
            </a:r>
            <a:r>
              <a:rPr lang="en-DE"/>
              <a:t> forecast</a:t>
            </a:r>
            <a:r>
              <a:rPr lang="de-DE" dirty="0"/>
              <a:t> </a:t>
            </a:r>
            <a:r>
              <a:rPr lang="de-DE" dirty="0" err="1"/>
              <a:t>for</a:t>
            </a:r>
            <a:r>
              <a:rPr lang="de-DE" dirty="0"/>
              <a:t> Burkina Faso </a:t>
            </a:r>
            <a:endParaRPr lang="en-DE" dirty="0"/>
          </a:p>
        </p:txBody>
      </p:sp>
    </p:spTree>
    <p:extLst>
      <p:ext uri="{BB962C8B-B14F-4D97-AF65-F5344CB8AC3E}">
        <p14:creationId xmlns:p14="http://schemas.microsoft.com/office/powerpoint/2010/main" val="10355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457"/>
            <a:ext cx="10515600" cy="1325563"/>
          </a:xfrm>
        </p:spPr>
        <p:txBody>
          <a:bodyPr>
            <a:normAutofit/>
          </a:bodyPr>
          <a:lstStyle/>
          <a:p>
            <a:r>
              <a:rPr lang="en-GB" dirty="0"/>
              <a:t>Thank you!</a:t>
            </a:r>
          </a:p>
        </p:txBody>
      </p:sp>
      <p:pic>
        <p:nvPicPr>
          <p:cNvPr id="4" name="Picture 3"/>
          <p:cNvPicPr>
            <a:picLocks noChangeAspect="1"/>
          </p:cNvPicPr>
          <p:nvPr/>
        </p:nvPicPr>
        <p:blipFill rotWithShape="1">
          <a:blip r:embed="rId2"/>
          <a:srcRect l="12789" t="12288" r="4982"/>
          <a:stretch/>
        </p:blipFill>
        <p:spPr>
          <a:xfrm>
            <a:off x="1736034" y="809810"/>
            <a:ext cx="8706679" cy="5224008"/>
          </a:xfrm>
          <a:prstGeom prst="rect">
            <a:avLst/>
          </a:prstGeom>
        </p:spPr>
      </p:pic>
      <p:sp>
        <p:nvSpPr>
          <p:cNvPr id="3" name="TextBox 2"/>
          <p:cNvSpPr txBox="1"/>
          <p:nvPr/>
        </p:nvSpPr>
        <p:spPr>
          <a:xfrm>
            <a:off x="838200" y="6059781"/>
            <a:ext cx="3580867" cy="646331"/>
          </a:xfrm>
          <a:prstGeom prst="rect">
            <a:avLst/>
          </a:prstGeom>
          <a:noFill/>
        </p:spPr>
        <p:txBody>
          <a:bodyPr wrap="square" rtlCol="0">
            <a:spAutoFit/>
          </a:bodyPr>
          <a:lstStyle/>
          <a:p>
            <a:r>
              <a:rPr lang="en-US" dirty="0">
                <a:hlinkClick r:id="rId3"/>
              </a:rPr>
              <a:t>kristine.belesova@lshtm.ac.uk</a:t>
            </a:r>
            <a:endParaRPr lang="en-US" dirty="0"/>
          </a:p>
          <a:p>
            <a:r>
              <a:rPr lang="en-US" dirty="0"/>
              <a:t>Twitter: @</a:t>
            </a:r>
            <a:r>
              <a:rPr lang="en-US" dirty="0" err="1"/>
              <a:t>kbelesova</a:t>
            </a:r>
            <a:endParaRPr lang="en-US" dirty="0"/>
          </a:p>
        </p:txBody>
      </p:sp>
    </p:spTree>
    <p:extLst>
      <p:ext uri="{BB962C8B-B14F-4D97-AF65-F5344CB8AC3E}">
        <p14:creationId xmlns:p14="http://schemas.microsoft.com/office/powerpoint/2010/main" val="255541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6A0F6F8D-6DB8-A212-A005-1286275A2E7B}"/>
              </a:ext>
            </a:extLst>
          </p:cNvPr>
          <p:cNvCxnSpPr/>
          <p:nvPr/>
        </p:nvCxnSpPr>
        <p:spPr>
          <a:xfrm flipV="1">
            <a:off x="986589" y="2300808"/>
            <a:ext cx="0" cy="132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6212BC2-FA97-194C-8E86-E2C3844D594A}"/>
              </a:ext>
            </a:extLst>
          </p:cNvPr>
          <p:cNvCxnSpPr/>
          <p:nvPr/>
        </p:nvCxnSpPr>
        <p:spPr>
          <a:xfrm>
            <a:off x="1010652" y="3585411"/>
            <a:ext cx="1804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A54C88-AB3E-3576-D0C5-3D30A566E763}"/>
              </a:ext>
            </a:extLst>
          </p:cNvPr>
          <p:cNvSpPr txBox="1"/>
          <p:nvPr/>
        </p:nvSpPr>
        <p:spPr>
          <a:xfrm>
            <a:off x="334267" y="153057"/>
            <a:ext cx="6072554" cy="461665"/>
          </a:xfrm>
          <a:prstGeom prst="rect">
            <a:avLst/>
          </a:prstGeom>
          <a:noFill/>
        </p:spPr>
        <p:txBody>
          <a:bodyPr wrap="square" rtlCol="0">
            <a:spAutoFit/>
          </a:bodyPr>
          <a:lstStyle/>
          <a:p>
            <a:r>
              <a:rPr lang="en-GB" sz="2400" b="1" dirty="0">
                <a:solidFill>
                  <a:srgbClr val="0070C0"/>
                </a:solidFill>
              </a:rPr>
              <a:t>Modelling future impacts</a:t>
            </a:r>
          </a:p>
        </p:txBody>
      </p:sp>
      <p:sp>
        <p:nvSpPr>
          <p:cNvPr id="7" name="TextBox 6">
            <a:extLst>
              <a:ext uri="{FF2B5EF4-FFF2-40B4-BE49-F238E27FC236}">
                <a16:creationId xmlns:a16="http://schemas.microsoft.com/office/drawing/2014/main" id="{11A6EA15-3BD7-3A98-9A0D-A201CFF937C6}"/>
              </a:ext>
            </a:extLst>
          </p:cNvPr>
          <p:cNvSpPr txBox="1"/>
          <p:nvPr/>
        </p:nvSpPr>
        <p:spPr>
          <a:xfrm>
            <a:off x="873987" y="1330511"/>
            <a:ext cx="1658195" cy="369332"/>
          </a:xfrm>
          <a:prstGeom prst="rect">
            <a:avLst/>
          </a:prstGeom>
          <a:noFill/>
        </p:spPr>
        <p:txBody>
          <a:bodyPr wrap="square" rtlCol="0">
            <a:spAutoFit/>
          </a:bodyPr>
          <a:lstStyle/>
          <a:p>
            <a:pPr algn="ctr"/>
            <a:r>
              <a:rPr lang="en-GB" b="1" dirty="0"/>
              <a:t>Climate change</a:t>
            </a:r>
          </a:p>
        </p:txBody>
      </p:sp>
      <p:sp>
        <p:nvSpPr>
          <p:cNvPr id="8" name="TextBox 7">
            <a:extLst>
              <a:ext uri="{FF2B5EF4-FFF2-40B4-BE49-F238E27FC236}">
                <a16:creationId xmlns:a16="http://schemas.microsoft.com/office/drawing/2014/main" id="{C0F015C0-2193-7A22-0460-CD878414AC2B}"/>
              </a:ext>
            </a:extLst>
          </p:cNvPr>
          <p:cNvSpPr txBox="1"/>
          <p:nvPr/>
        </p:nvSpPr>
        <p:spPr>
          <a:xfrm>
            <a:off x="4015771" y="1369216"/>
            <a:ext cx="1658195" cy="369332"/>
          </a:xfrm>
          <a:prstGeom prst="rect">
            <a:avLst/>
          </a:prstGeom>
          <a:noFill/>
        </p:spPr>
        <p:txBody>
          <a:bodyPr wrap="square" rtlCol="0">
            <a:spAutoFit/>
          </a:bodyPr>
          <a:lstStyle/>
          <a:p>
            <a:pPr algn="ctr"/>
            <a:r>
              <a:rPr lang="en-GB" b="1" dirty="0"/>
              <a:t>Weather-yield</a:t>
            </a:r>
          </a:p>
        </p:txBody>
      </p:sp>
      <p:sp>
        <p:nvSpPr>
          <p:cNvPr id="9" name="TextBox 8">
            <a:extLst>
              <a:ext uri="{FF2B5EF4-FFF2-40B4-BE49-F238E27FC236}">
                <a16:creationId xmlns:a16="http://schemas.microsoft.com/office/drawing/2014/main" id="{2D62F9CA-9D59-C29D-7623-B96A10488719}"/>
              </a:ext>
            </a:extLst>
          </p:cNvPr>
          <p:cNvSpPr txBox="1"/>
          <p:nvPr/>
        </p:nvSpPr>
        <p:spPr>
          <a:xfrm>
            <a:off x="6829310" y="1330511"/>
            <a:ext cx="1658195" cy="369332"/>
          </a:xfrm>
          <a:prstGeom prst="rect">
            <a:avLst/>
          </a:prstGeom>
          <a:noFill/>
        </p:spPr>
        <p:txBody>
          <a:bodyPr wrap="square" rtlCol="0">
            <a:spAutoFit/>
          </a:bodyPr>
          <a:lstStyle/>
          <a:p>
            <a:pPr algn="ctr"/>
            <a:r>
              <a:rPr lang="en-GB" b="1" dirty="0"/>
              <a:t>Yield-nutrition</a:t>
            </a:r>
          </a:p>
        </p:txBody>
      </p:sp>
      <p:sp>
        <p:nvSpPr>
          <p:cNvPr id="10" name="TextBox 9">
            <a:extLst>
              <a:ext uri="{FF2B5EF4-FFF2-40B4-BE49-F238E27FC236}">
                <a16:creationId xmlns:a16="http://schemas.microsoft.com/office/drawing/2014/main" id="{42B756FB-633A-1683-3880-A4B1CC6D33D3}"/>
              </a:ext>
            </a:extLst>
          </p:cNvPr>
          <p:cNvSpPr txBox="1"/>
          <p:nvPr/>
        </p:nvSpPr>
        <p:spPr>
          <a:xfrm>
            <a:off x="9642849" y="1053512"/>
            <a:ext cx="2349858" cy="646331"/>
          </a:xfrm>
          <a:prstGeom prst="rect">
            <a:avLst/>
          </a:prstGeom>
          <a:noFill/>
        </p:spPr>
        <p:txBody>
          <a:bodyPr wrap="square" rtlCol="0">
            <a:spAutoFit/>
          </a:bodyPr>
          <a:lstStyle/>
          <a:p>
            <a:pPr algn="ctr"/>
            <a:r>
              <a:rPr lang="en-GB" b="1" dirty="0"/>
              <a:t>Nutrition-mortality/morbidity</a:t>
            </a:r>
          </a:p>
        </p:txBody>
      </p:sp>
      <p:cxnSp>
        <p:nvCxnSpPr>
          <p:cNvPr id="11" name="Straight Arrow Connector 10">
            <a:extLst>
              <a:ext uri="{FF2B5EF4-FFF2-40B4-BE49-F238E27FC236}">
                <a16:creationId xmlns:a16="http://schemas.microsoft.com/office/drawing/2014/main" id="{53877ABB-DB02-4418-655A-A56A228DBAB4}"/>
              </a:ext>
            </a:extLst>
          </p:cNvPr>
          <p:cNvCxnSpPr/>
          <p:nvPr/>
        </p:nvCxnSpPr>
        <p:spPr>
          <a:xfrm flipV="1">
            <a:off x="4207042" y="2300808"/>
            <a:ext cx="0" cy="132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2A25EE-761B-9AF5-02DE-1F0F7B0D73F3}"/>
              </a:ext>
            </a:extLst>
          </p:cNvPr>
          <p:cNvCxnSpPr/>
          <p:nvPr/>
        </p:nvCxnSpPr>
        <p:spPr>
          <a:xfrm>
            <a:off x="4231105" y="3585411"/>
            <a:ext cx="1804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2C8EFF1-DDFB-0F7A-A36E-4F43E7A85FCC}"/>
              </a:ext>
            </a:extLst>
          </p:cNvPr>
          <p:cNvCxnSpPr/>
          <p:nvPr/>
        </p:nvCxnSpPr>
        <p:spPr>
          <a:xfrm flipV="1">
            <a:off x="7078579" y="2300808"/>
            <a:ext cx="0" cy="132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A5459D-CFBC-20A6-C97E-6EB56CD1E90E}"/>
              </a:ext>
            </a:extLst>
          </p:cNvPr>
          <p:cNvCxnSpPr/>
          <p:nvPr/>
        </p:nvCxnSpPr>
        <p:spPr>
          <a:xfrm>
            <a:off x="7102642" y="3585411"/>
            <a:ext cx="1804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991632-6A26-AB0B-002D-B9F1C48F02F9}"/>
              </a:ext>
            </a:extLst>
          </p:cNvPr>
          <p:cNvCxnSpPr/>
          <p:nvPr/>
        </p:nvCxnSpPr>
        <p:spPr>
          <a:xfrm flipV="1">
            <a:off x="9990221" y="2260703"/>
            <a:ext cx="0" cy="132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27E882-0480-2216-FEEE-79D773AD8D81}"/>
              </a:ext>
            </a:extLst>
          </p:cNvPr>
          <p:cNvCxnSpPr/>
          <p:nvPr/>
        </p:nvCxnSpPr>
        <p:spPr>
          <a:xfrm>
            <a:off x="10014284" y="3545306"/>
            <a:ext cx="1804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D8C5CF-D6F2-8782-E0F4-08AB2D3277C1}"/>
              </a:ext>
            </a:extLst>
          </p:cNvPr>
          <p:cNvCxnSpPr>
            <a:cxnSpLocks/>
          </p:cNvCxnSpPr>
          <p:nvPr/>
        </p:nvCxnSpPr>
        <p:spPr>
          <a:xfrm flipV="1">
            <a:off x="986589" y="2923057"/>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214AEA-F77A-80B6-FB52-C15EB04C5699}"/>
              </a:ext>
            </a:extLst>
          </p:cNvPr>
          <p:cNvCxnSpPr>
            <a:cxnSpLocks/>
          </p:cNvCxnSpPr>
          <p:nvPr/>
        </p:nvCxnSpPr>
        <p:spPr>
          <a:xfrm flipV="1">
            <a:off x="1203157" y="2859659"/>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BF6CC2-CA59-0594-9F8F-1AC0C7ABC715}"/>
              </a:ext>
            </a:extLst>
          </p:cNvPr>
          <p:cNvCxnSpPr>
            <a:cxnSpLocks/>
          </p:cNvCxnSpPr>
          <p:nvPr/>
        </p:nvCxnSpPr>
        <p:spPr>
          <a:xfrm flipV="1">
            <a:off x="1395662" y="2691988"/>
            <a:ext cx="186490" cy="427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313591-AD3F-5649-290A-AAB0E8E0B194}"/>
              </a:ext>
            </a:extLst>
          </p:cNvPr>
          <p:cNvCxnSpPr>
            <a:cxnSpLocks/>
          </p:cNvCxnSpPr>
          <p:nvPr/>
        </p:nvCxnSpPr>
        <p:spPr>
          <a:xfrm flipV="1">
            <a:off x="1614237" y="2859659"/>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6ECC66-A258-0D37-3D9D-4E33A2EB14B5}"/>
              </a:ext>
            </a:extLst>
          </p:cNvPr>
          <p:cNvCxnSpPr>
            <a:cxnSpLocks/>
          </p:cNvCxnSpPr>
          <p:nvPr/>
        </p:nvCxnSpPr>
        <p:spPr>
          <a:xfrm flipV="1">
            <a:off x="1742572" y="2955603"/>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8B51EE-7CAE-29B8-00C0-90A3F50FC5A3}"/>
              </a:ext>
            </a:extLst>
          </p:cNvPr>
          <p:cNvCxnSpPr>
            <a:cxnSpLocks/>
          </p:cNvCxnSpPr>
          <p:nvPr/>
        </p:nvCxnSpPr>
        <p:spPr>
          <a:xfrm flipV="1">
            <a:off x="1833810" y="2722996"/>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B9B1EB-4FF0-3D92-47C9-24C99D36D229}"/>
              </a:ext>
            </a:extLst>
          </p:cNvPr>
          <p:cNvCxnSpPr>
            <a:cxnSpLocks/>
          </p:cNvCxnSpPr>
          <p:nvPr/>
        </p:nvCxnSpPr>
        <p:spPr>
          <a:xfrm flipV="1">
            <a:off x="2118559" y="2644170"/>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B262C6-159D-1FD3-0883-01A0540B55FB}"/>
              </a:ext>
            </a:extLst>
          </p:cNvPr>
          <p:cNvCxnSpPr>
            <a:cxnSpLocks/>
          </p:cNvCxnSpPr>
          <p:nvPr/>
        </p:nvCxnSpPr>
        <p:spPr>
          <a:xfrm flipV="1">
            <a:off x="2268448" y="2787704"/>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33BC07-9124-144A-7DE2-4B7CD7150992}"/>
              </a:ext>
            </a:extLst>
          </p:cNvPr>
          <p:cNvCxnSpPr>
            <a:cxnSpLocks/>
          </p:cNvCxnSpPr>
          <p:nvPr/>
        </p:nvCxnSpPr>
        <p:spPr>
          <a:xfrm flipV="1">
            <a:off x="2383005" y="2580699"/>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B8305E-121D-FFC3-4455-F472ECF89E7C}"/>
              </a:ext>
            </a:extLst>
          </p:cNvPr>
          <p:cNvCxnSpPr>
            <a:cxnSpLocks/>
          </p:cNvCxnSpPr>
          <p:nvPr/>
        </p:nvCxnSpPr>
        <p:spPr>
          <a:xfrm flipV="1">
            <a:off x="2563603" y="2765667"/>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9DEC3-AF39-325A-BE35-5B86E7092835}"/>
              </a:ext>
            </a:extLst>
          </p:cNvPr>
          <p:cNvCxnSpPr>
            <a:cxnSpLocks/>
          </p:cNvCxnSpPr>
          <p:nvPr/>
        </p:nvCxnSpPr>
        <p:spPr>
          <a:xfrm>
            <a:off x="2771648" y="2610855"/>
            <a:ext cx="123135" cy="37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C5B22A-D6F1-6127-D180-FCDC79204583}"/>
              </a:ext>
            </a:extLst>
          </p:cNvPr>
          <p:cNvCxnSpPr/>
          <p:nvPr/>
        </p:nvCxnSpPr>
        <p:spPr>
          <a:xfrm>
            <a:off x="1070811" y="2923057"/>
            <a:ext cx="129338" cy="215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4DB733-B7EB-A7F6-6649-9F8AEB0A0D35}"/>
              </a:ext>
            </a:extLst>
          </p:cNvPr>
          <p:cNvCxnSpPr/>
          <p:nvPr/>
        </p:nvCxnSpPr>
        <p:spPr>
          <a:xfrm>
            <a:off x="1246273" y="2847782"/>
            <a:ext cx="129338" cy="215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289B70-3AD2-47EE-2936-60B765D85015}"/>
              </a:ext>
            </a:extLst>
          </p:cNvPr>
          <p:cNvCxnSpPr>
            <a:cxnSpLocks/>
          </p:cNvCxnSpPr>
          <p:nvPr/>
        </p:nvCxnSpPr>
        <p:spPr>
          <a:xfrm>
            <a:off x="1547062" y="2723766"/>
            <a:ext cx="55141" cy="369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8768DA-56E8-D821-2D8B-17DDF320A958}"/>
              </a:ext>
            </a:extLst>
          </p:cNvPr>
          <p:cNvCxnSpPr>
            <a:cxnSpLocks/>
          </p:cNvCxnSpPr>
          <p:nvPr/>
        </p:nvCxnSpPr>
        <p:spPr>
          <a:xfrm>
            <a:off x="1696453" y="2886191"/>
            <a:ext cx="81212" cy="274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3F2CC5-2D52-7772-A201-EFAC0E167670}"/>
              </a:ext>
            </a:extLst>
          </p:cNvPr>
          <p:cNvCxnSpPr>
            <a:cxnSpLocks/>
          </p:cNvCxnSpPr>
          <p:nvPr/>
        </p:nvCxnSpPr>
        <p:spPr>
          <a:xfrm>
            <a:off x="1873166" y="2701766"/>
            <a:ext cx="143123" cy="329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0DCE96-D4D4-7DD0-11D4-408E1AA1D925}"/>
              </a:ext>
            </a:extLst>
          </p:cNvPr>
          <p:cNvCxnSpPr>
            <a:cxnSpLocks/>
          </p:cNvCxnSpPr>
          <p:nvPr/>
        </p:nvCxnSpPr>
        <p:spPr>
          <a:xfrm flipH="1">
            <a:off x="2033082" y="2813387"/>
            <a:ext cx="42613" cy="240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354DB7-F797-C75F-9E3C-63EE87EF08FA}"/>
              </a:ext>
            </a:extLst>
          </p:cNvPr>
          <p:cNvCxnSpPr>
            <a:cxnSpLocks/>
          </p:cNvCxnSpPr>
          <p:nvPr/>
        </p:nvCxnSpPr>
        <p:spPr>
          <a:xfrm>
            <a:off x="2204281" y="2619032"/>
            <a:ext cx="46119" cy="375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7FB96F3-0FFE-21D5-0696-D5C99FF8C03F}"/>
              </a:ext>
            </a:extLst>
          </p:cNvPr>
          <p:cNvCxnSpPr>
            <a:cxnSpLocks/>
          </p:cNvCxnSpPr>
          <p:nvPr/>
        </p:nvCxnSpPr>
        <p:spPr>
          <a:xfrm>
            <a:off x="2475246" y="2428527"/>
            <a:ext cx="100265" cy="527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133A614-D2DC-8B52-42ED-B428C90514D9}"/>
              </a:ext>
            </a:extLst>
          </p:cNvPr>
          <p:cNvCxnSpPr/>
          <p:nvPr/>
        </p:nvCxnSpPr>
        <p:spPr>
          <a:xfrm>
            <a:off x="2637920" y="2778473"/>
            <a:ext cx="129338" cy="215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427C90-0109-19E3-AB00-6AAC0618837B}"/>
              </a:ext>
            </a:extLst>
          </p:cNvPr>
          <p:cNvCxnSpPr>
            <a:cxnSpLocks/>
          </p:cNvCxnSpPr>
          <p:nvPr/>
        </p:nvCxnSpPr>
        <p:spPr>
          <a:xfrm flipH="1">
            <a:off x="2755223" y="2610855"/>
            <a:ext cx="36092" cy="136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6EE3BB-E980-4E3F-4A6B-88543585D900}"/>
              </a:ext>
            </a:extLst>
          </p:cNvPr>
          <p:cNvCxnSpPr>
            <a:cxnSpLocks/>
          </p:cNvCxnSpPr>
          <p:nvPr/>
        </p:nvCxnSpPr>
        <p:spPr>
          <a:xfrm flipV="1">
            <a:off x="2437147" y="2411458"/>
            <a:ext cx="84222" cy="207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C935BC7-FC6E-C0CC-C441-C81FA0D2A668}"/>
              </a:ext>
            </a:extLst>
          </p:cNvPr>
          <p:cNvCxnSpPr>
            <a:cxnSpLocks/>
          </p:cNvCxnSpPr>
          <p:nvPr/>
        </p:nvCxnSpPr>
        <p:spPr>
          <a:xfrm flipV="1">
            <a:off x="2698588" y="2778473"/>
            <a:ext cx="84222" cy="207005"/>
          </a:xfrm>
          <a:prstGeom prst="line">
            <a:avLst/>
          </a:prstGeom>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B9B82322-2B47-E1C7-7853-DCE0F36A0BBF}"/>
              </a:ext>
            </a:extLst>
          </p:cNvPr>
          <p:cNvGrpSpPr/>
          <p:nvPr/>
        </p:nvGrpSpPr>
        <p:grpSpPr>
          <a:xfrm>
            <a:off x="986588" y="2028401"/>
            <a:ext cx="1908194" cy="1069885"/>
            <a:chOff x="1138989" y="2580927"/>
            <a:chExt cx="1908194" cy="734081"/>
          </a:xfrm>
        </p:grpSpPr>
        <p:cxnSp>
          <p:nvCxnSpPr>
            <p:cNvPr id="59" name="Straight Connector 58">
              <a:extLst>
                <a:ext uri="{FF2B5EF4-FFF2-40B4-BE49-F238E27FC236}">
                  <a16:creationId xmlns:a16="http://schemas.microsoft.com/office/drawing/2014/main" id="{91061CD7-ECD3-16ED-0356-397EABAAC0C1}"/>
                </a:ext>
              </a:extLst>
            </p:cNvPr>
            <p:cNvCxnSpPr>
              <a:cxnSpLocks/>
            </p:cNvCxnSpPr>
            <p:nvPr/>
          </p:nvCxnSpPr>
          <p:spPr>
            <a:xfrm flipV="1">
              <a:off x="1138989" y="3075457"/>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53AFC7-CA31-2E06-56CA-E8035E170AC9}"/>
                </a:ext>
              </a:extLst>
            </p:cNvPr>
            <p:cNvCxnSpPr>
              <a:cxnSpLocks/>
            </p:cNvCxnSpPr>
            <p:nvPr/>
          </p:nvCxnSpPr>
          <p:spPr>
            <a:xfrm flipV="1">
              <a:off x="1355557" y="3012059"/>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6584BE-DD35-53FF-52A9-8FA3CC9CF707}"/>
                </a:ext>
              </a:extLst>
            </p:cNvPr>
            <p:cNvCxnSpPr>
              <a:cxnSpLocks/>
            </p:cNvCxnSpPr>
            <p:nvPr/>
          </p:nvCxnSpPr>
          <p:spPr>
            <a:xfrm flipV="1">
              <a:off x="1548062" y="2844388"/>
              <a:ext cx="186490" cy="42797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5112AA0-4318-53A6-6138-0C0EE6879109}"/>
                </a:ext>
              </a:extLst>
            </p:cNvPr>
            <p:cNvCxnSpPr>
              <a:cxnSpLocks/>
            </p:cNvCxnSpPr>
            <p:nvPr/>
          </p:nvCxnSpPr>
          <p:spPr>
            <a:xfrm flipV="1">
              <a:off x="1766637" y="3012059"/>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55C3751-8DF1-8E8B-C84A-D70E234AFF78}"/>
                </a:ext>
              </a:extLst>
            </p:cNvPr>
            <p:cNvCxnSpPr>
              <a:cxnSpLocks/>
            </p:cNvCxnSpPr>
            <p:nvPr/>
          </p:nvCxnSpPr>
          <p:spPr>
            <a:xfrm flipV="1">
              <a:off x="1894972" y="3108003"/>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428110-B7D4-2578-8A4C-D8FA8C62CBBF}"/>
                </a:ext>
              </a:extLst>
            </p:cNvPr>
            <p:cNvCxnSpPr>
              <a:cxnSpLocks/>
            </p:cNvCxnSpPr>
            <p:nvPr/>
          </p:nvCxnSpPr>
          <p:spPr>
            <a:xfrm flipV="1">
              <a:off x="1986210" y="2875396"/>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B998021-EE68-BBFF-5419-ACC1CAB26CB1}"/>
                </a:ext>
              </a:extLst>
            </p:cNvPr>
            <p:cNvCxnSpPr>
              <a:cxnSpLocks/>
            </p:cNvCxnSpPr>
            <p:nvPr/>
          </p:nvCxnSpPr>
          <p:spPr>
            <a:xfrm flipV="1">
              <a:off x="2270959" y="2796570"/>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01AD4BB-194A-2432-69CD-82E0A94A6D84}"/>
                </a:ext>
              </a:extLst>
            </p:cNvPr>
            <p:cNvCxnSpPr>
              <a:cxnSpLocks/>
            </p:cNvCxnSpPr>
            <p:nvPr/>
          </p:nvCxnSpPr>
          <p:spPr>
            <a:xfrm flipV="1">
              <a:off x="2420848" y="2940104"/>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C580FF6-1BFF-6D8E-32EE-97D4BA4B1875}"/>
                </a:ext>
              </a:extLst>
            </p:cNvPr>
            <p:cNvCxnSpPr>
              <a:cxnSpLocks/>
            </p:cNvCxnSpPr>
            <p:nvPr/>
          </p:nvCxnSpPr>
          <p:spPr>
            <a:xfrm flipV="1">
              <a:off x="2557119" y="2733099"/>
              <a:ext cx="62508" cy="30816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2398EE8-04FA-BFDE-242B-DAE253976213}"/>
                </a:ext>
              </a:extLst>
            </p:cNvPr>
            <p:cNvCxnSpPr>
              <a:cxnSpLocks/>
            </p:cNvCxnSpPr>
            <p:nvPr/>
          </p:nvCxnSpPr>
          <p:spPr>
            <a:xfrm flipV="1">
              <a:off x="2716003" y="2918067"/>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E1B3EC-C940-7B42-3839-117BD8F285DC}"/>
                </a:ext>
              </a:extLst>
            </p:cNvPr>
            <p:cNvCxnSpPr>
              <a:cxnSpLocks/>
            </p:cNvCxnSpPr>
            <p:nvPr/>
          </p:nvCxnSpPr>
          <p:spPr>
            <a:xfrm>
              <a:off x="2924048" y="2763255"/>
              <a:ext cx="123135" cy="3746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0C21E9-8662-B959-DE5C-31BB7822CA64}"/>
                </a:ext>
              </a:extLst>
            </p:cNvPr>
            <p:cNvCxnSpPr>
              <a:cxnSpLocks/>
            </p:cNvCxnSpPr>
            <p:nvPr/>
          </p:nvCxnSpPr>
          <p:spPr>
            <a:xfrm>
              <a:off x="1223211" y="3075457"/>
              <a:ext cx="129338" cy="2156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F45128-A223-E3A8-FF92-3E5C49B8652D}"/>
                </a:ext>
              </a:extLst>
            </p:cNvPr>
            <p:cNvCxnSpPr>
              <a:cxnSpLocks/>
            </p:cNvCxnSpPr>
            <p:nvPr/>
          </p:nvCxnSpPr>
          <p:spPr>
            <a:xfrm>
              <a:off x="1398673" y="3000182"/>
              <a:ext cx="129338" cy="2156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BE06D89-6932-D395-1B8B-383D8BFB00C0}"/>
                </a:ext>
              </a:extLst>
            </p:cNvPr>
            <p:cNvCxnSpPr>
              <a:cxnSpLocks/>
            </p:cNvCxnSpPr>
            <p:nvPr/>
          </p:nvCxnSpPr>
          <p:spPr>
            <a:xfrm>
              <a:off x="1699462" y="2876166"/>
              <a:ext cx="55141" cy="3698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5E45B1A-39A6-D125-7054-BACAB686EC5B}"/>
                </a:ext>
              </a:extLst>
            </p:cNvPr>
            <p:cNvCxnSpPr>
              <a:cxnSpLocks/>
            </p:cNvCxnSpPr>
            <p:nvPr/>
          </p:nvCxnSpPr>
          <p:spPr>
            <a:xfrm>
              <a:off x="1848853" y="3038591"/>
              <a:ext cx="81212" cy="2748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48E86C7-AA58-5F90-C2B2-10C13F6AF3F2}"/>
                </a:ext>
              </a:extLst>
            </p:cNvPr>
            <p:cNvCxnSpPr>
              <a:cxnSpLocks/>
            </p:cNvCxnSpPr>
            <p:nvPr/>
          </p:nvCxnSpPr>
          <p:spPr>
            <a:xfrm>
              <a:off x="2025566" y="2854166"/>
              <a:ext cx="143123" cy="3291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4519086-3207-238E-D537-D80E063B4476}"/>
                </a:ext>
              </a:extLst>
            </p:cNvPr>
            <p:cNvCxnSpPr>
              <a:cxnSpLocks/>
            </p:cNvCxnSpPr>
            <p:nvPr/>
          </p:nvCxnSpPr>
          <p:spPr>
            <a:xfrm flipH="1">
              <a:off x="2185482" y="2965787"/>
              <a:ext cx="42613" cy="24016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8319B2E-AEFA-9C43-2DB1-4EB3AF3CE499}"/>
                </a:ext>
              </a:extLst>
            </p:cNvPr>
            <p:cNvCxnSpPr>
              <a:cxnSpLocks/>
            </p:cNvCxnSpPr>
            <p:nvPr/>
          </p:nvCxnSpPr>
          <p:spPr>
            <a:xfrm>
              <a:off x="2356681" y="2771432"/>
              <a:ext cx="46119" cy="3756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5C109F5-A717-2850-6491-79DDCD91FB12}"/>
                </a:ext>
              </a:extLst>
            </p:cNvPr>
            <p:cNvCxnSpPr>
              <a:cxnSpLocks/>
            </p:cNvCxnSpPr>
            <p:nvPr/>
          </p:nvCxnSpPr>
          <p:spPr>
            <a:xfrm>
              <a:off x="2627646" y="2580927"/>
              <a:ext cx="100265" cy="5270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197D65-4C86-1DA0-C8CD-F993BB525A25}"/>
                </a:ext>
              </a:extLst>
            </p:cNvPr>
            <p:cNvCxnSpPr>
              <a:cxnSpLocks/>
            </p:cNvCxnSpPr>
            <p:nvPr/>
          </p:nvCxnSpPr>
          <p:spPr>
            <a:xfrm>
              <a:off x="2790320" y="2930873"/>
              <a:ext cx="129338" cy="2156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FAABFF-654F-A3BC-DD78-8E55F93C450B}"/>
                </a:ext>
              </a:extLst>
            </p:cNvPr>
            <p:cNvCxnSpPr>
              <a:cxnSpLocks/>
            </p:cNvCxnSpPr>
            <p:nvPr/>
          </p:nvCxnSpPr>
          <p:spPr>
            <a:xfrm flipH="1">
              <a:off x="2907623" y="2763255"/>
              <a:ext cx="36092" cy="1368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B3DD2DC-1543-0A7C-E464-36C7A6A39B35}"/>
                </a:ext>
              </a:extLst>
            </p:cNvPr>
            <p:cNvCxnSpPr>
              <a:cxnSpLocks/>
            </p:cNvCxnSpPr>
            <p:nvPr/>
          </p:nvCxnSpPr>
          <p:spPr>
            <a:xfrm flipV="1">
              <a:off x="2850988" y="2930873"/>
              <a:ext cx="84222" cy="2070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4" name="Freeform: Shape 103">
            <a:extLst>
              <a:ext uri="{FF2B5EF4-FFF2-40B4-BE49-F238E27FC236}">
                <a16:creationId xmlns:a16="http://schemas.microsoft.com/office/drawing/2014/main" id="{80C5D7BC-CF89-E77E-FEAA-C8CBEDD605C1}"/>
              </a:ext>
            </a:extLst>
          </p:cNvPr>
          <p:cNvSpPr/>
          <p:nvPr/>
        </p:nvSpPr>
        <p:spPr>
          <a:xfrm>
            <a:off x="4243754" y="2388045"/>
            <a:ext cx="1852246" cy="997981"/>
          </a:xfrm>
          <a:custGeom>
            <a:avLst/>
            <a:gdLst>
              <a:gd name="connsiteX0" fmla="*/ 0 w 1852246"/>
              <a:gd name="connsiteY0" fmla="*/ 974535 h 997981"/>
              <a:gd name="connsiteX1" fmla="*/ 164123 w 1852246"/>
              <a:gd name="connsiteY1" fmla="*/ 611120 h 997981"/>
              <a:gd name="connsiteX2" fmla="*/ 304800 w 1852246"/>
              <a:gd name="connsiteY2" fmla="*/ 224258 h 997981"/>
              <a:gd name="connsiteX3" fmla="*/ 445477 w 1852246"/>
              <a:gd name="connsiteY3" fmla="*/ 1520 h 997981"/>
              <a:gd name="connsiteX4" fmla="*/ 621323 w 1852246"/>
              <a:gd name="connsiteY4" fmla="*/ 329766 h 997981"/>
              <a:gd name="connsiteX5" fmla="*/ 808892 w 1852246"/>
              <a:gd name="connsiteY5" fmla="*/ 681458 h 997981"/>
              <a:gd name="connsiteX6" fmla="*/ 1125415 w 1852246"/>
              <a:gd name="connsiteY6" fmla="*/ 904197 h 997981"/>
              <a:gd name="connsiteX7" fmla="*/ 1430215 w 1852246"/>
              <a:gd name="connsiteY7" fmla="*/ 951089 h 997981"/>
              <a:gd name="connsiteX8" fmla="*/ 1852246 w 1852246"/>
              <a:gd name="connsiteY8" fmla="*/ 997981 h 9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2246" h="997981">
                <a:moveTo>
                  <a:pt x="0" y="974535"/>
                </a:moveTo>
                <a:cubicBezTo>
                  <a:pt x="56661" y="855350"/>
                  <a:pt x="113323" y="736166"/>
                  <a:pt x="164123" y="611120"/>
                </a:cubicBezTo>
                <a:cubicBezTo>
                  <a:pt x="214923" y="486074"/>
                  <a:pt x="257908" y="325858"/>
                  <a:pt x="304800" y="224258"/>
                </a:cubicBezTo>
                <a:cubicBezTo>
                  <a:pt x="351692" y="122658"/>
                  <a:pt x="392723" y="-16065"/>
                  <a:pt x="445477" y="1520"/>
                </a:cubicBezTo>
                <a:cubicBezTo>
                  <a:pt x="498231" y="19105"/>
                  <a:pt x="621323" y="329766"/>
                  <a:pt x="621323" y="329766"/>
                </a:cubicBezTo>
                <a:cubicBezTo>
                  <a:pt x="681892" y="443089"/>
                  <a:pt x="724877" y="585720"/>
                  <a:pt x="808892" y="681458"/>
                </a:cubicBezTo>
                <a:cubicBezTo>
                  <a:pt x="892907" y="777196"/>
                  <a:pt x="1021861" y="859259"/>
                  <a:pt x="1125415" y="904197"/>
                </a:cubicBezTo>
                <a:cubicBezTo>
                  <a:pt x="1228969" y="949135"/>
                  <a:pt x="1309077" y="935458"/>
                  <a:pt x="1430215" y="951089"/>
                </a:cubicBezTo>
                <a:cubicBezTo>
                  <a:pt x="1551354" y="966720"/>
                  <a:pt x="1701800" y="982350"/>
                  <a:pt x="1852246" y="9979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485811C6-B538-822D-6079-9AEAF005C857}"/>
              </a:ext>
            </a:extLst>
          </p:cNvPr>
          <p:cNvSpPr/>
          <p:nvPr/>
        </p:nvSpPr>
        <p:spPr>
          <a:xfrm>
            <a:off x="7221415" y="2297723"/>
            <a:ext cx="1535723" cy="1066800"/>
          </a:xfrm>
          <a:custGeom>
            <a:avLst/>
            <a:gdLst>
              <a:gd name="connsiteX0" fmla="*/ 0 w 1535723"/>
              <a:gd name="connsiteY0" fmla="*/ 1066800 h 1066800"/>
              <a:gd name="connsiteX1" fmla="*/ 105508 w 1535723"/>
              <a:gd name="connsiteY1" fmla="*/ 621323 h 1066800"/>
              <a:gd name="connsiteX2" fmla="*/ 504093 w 1535723"/>
              <a:gd name="connsiteY2" fmla="*/ 199292 h 1066800"/>
              <a:gd name="connsiteX3" fmla="*/ 1535723 w 1535723"/>
              <a:gd name="connsiteY3" fmla="*/ 0 h 1066800"/>
            </a:gdLst>
            <a:ahLst/>
            <a:cxnLst>
              <a:cxn ang="0">
                <a:pos x="connsiteX0" y="connsiteY0"/>
              </a:cxn>
              <a:cxn ang="0">
                <a:pos x="connsiteX1" y="connsiteY1"/>
              </a:cxn>
              <a:cxn ang="0">
                <a:pos x="connsiteX2" y="connsiteY2"/>
              </a:cxn>
              <a:cxn ang="0">
                <a:pos x="connsiteX3" y="connsiteY3"/>
              </a:cxn>
            </a:cxnLst>
            <a:rect l="l" t="t" r="r" b="b"/>
            <a:pathLst>
              <a:path w="1535723" h="1066800">
                <a:moveTo>
                  <a:pt x="0" y="1066800"/>
                </a:moveTo>
                <a:cubicBezTo>
                  <a:pt x="10746" y="916354"/>
                  <a:pt x="21493" y="765908"/>
                  <a:pt x="105508" y="621323"/>
                </a:cubicBezTo>
                <a:cubicBezTo>
                  <a:pt x="189523" y="476738"/>
                  <a:pt x="265724" y="302846"/>
                  <a:pt x="504093" y="199292"/>
                </a:cubicBezTo>
                <a:cubicBezTo>
                  <a:pt x="742462" y="95738"/>
                  <a:pt x="1139092" y="47869"/>
                  <a:pt x="153572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CF897F09-166C-68A7-7B62-F3645AFDE8A7}"/>
              </a:ext>
            </a:extLst>
          </p:cNvPr>
          <p:cNvSpPr/>
          <p:nvPr/>
        </p:nvSpPr>
        <p:spPr>
          <a:xfrm>
            <a:off x="10152185" y="2121877"/>
            <a:ext cx="1617784" cy="1137138"/>
          </a:xfrm>
          <a:custGeom>
            <a:avLst/>
            <a:gdLst>
              <a:gd name="connsiteX0" fmla="*/ 0 w 1617784"/>
              <a:gd name="connsiteY0" fmla="*/ 1137138 h 1137138"/>
              <a:gd name="connsiteX1" fmla="*/ 609600 w 1617784"/>
              <a:gd name="connsiteY1" fmla="*/ 984738 h 1137138"/>
              <a:gd name="connsiteX2" fmla="*/ 1184030 w 1617784"/>
              <a:gd name="connsiteY2" fmla="*/ 597877 h 1137138"/>
              <a:gd name="connsiteX3" fmla="*/ 1617784 w 1617784"/>
              <a:gd name="connsiteY3" fmla="*/ 0 h 1137138"/>
            </a:gdLst>
            <a:ahLst/>
            <a:cxnLst>
              <a:cxn ang="0">
                <a:pos x="connsiteX0" y="connsiteY0"/>
              </a:cxn>
              <a:cxn ang="0">
                <a:pos x="connsiteX1" y="connsiteY1"/>
              </a:cxn>
              <a:cxn ang="0">
                <a:pos x="connsiteX2" y="connsiteY2"/>
              </a:cxn>
              <a:cxn ang="0">
                <a:pos x="connsiteX3" y="connsiteY3"/>
              </a:cxn>
            </a:cxnLst>
            <a:rect l="l" t="t" r="r" b="b"/>
            <a:pathLst>
              <a:path w="1617784" h="1137138">
                <a:moveTo>
                  <a:pt x="0" y="1137138"/>
                </a:moveTo>
                <a:cubicBezTo>
                  <a:pt x="206131" y="1105876"/>
                  <a:pt x="412262" y="1074615"/>
                  <a:pt x="609600" y="984738"/>
                </a:cubicBezTo>
                <a:cubicBezTo>
                  <a:pt x="806938" y="894861"/>
                  <a:pt x="1015999" y="762000"/>
                  <a:pt x="1184030" y="597877"/>
                </a:cubicBezTo>
                <a:cubicBezTo>
                  <a:pt x="1352061" y="433754"/>
                  <a:pt x="1484922" y="216877"/>
                  <a:pt x="161778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5CDF18D4-3DFF-B472-35E6-48E787323C7F}"/>
              </a:ext>
            </a:extLst>
          </p:cNvPr>
          <p:cNvSpPr/>
          <p:nvPr/>
        </p:nvSpPr>
        <p:spPr>
          <a:xfrm>
            <a:off x="5859378" y="5450658"/>
            <a:ext cx="1658193" cy="949688"/>
          </a:xfrm>
          <a:custGeom>
            <a:avLst/>
            <a:gdLst>
              <a:gd name="connsiteX0" fmla="*/ 0 w 1524000"/>
              <a:gd name="connsiteY0" fmla="*/ 997175 h 1044067"/>
              <a:gd name="connsiteX1" fmla="*/ 457200 w 1524000"/>
              <a:gd name="connsiteY1" fmla="*/ 809606 h 1044067"/>
              <a:gd name="connsiteX2" fmla="*/ 679939 w 1524000"/>
              <a:gd name="connsiteY2" fmla="*/ 258621 h 1044067"/>
              <a:gd name="connsiteX3" fmla="*/ 820615 w 1524000"/>
              <a:gd name="connsiteY3" fmla="*/ 713 h 1044067"/>
              <a:gd name="connsiteX4" fmla="*/ 973015 w 1524000"/>
              <a:gd name="connsiteY4" fmla="*/ 328960 h 1044067"/>
              <a:gd name="connsiteX5" fmla="*/ 1090246 w 1524000"/>
              <a:gd name="connsiteY5" fmla="*/ 856498 h 1044067"/>
              <a:gd name="connsiteX6" fmla="*/ 1524000 w 1524000"/>
              <a:gd name="connsiteY6" fmla="*/ 1044067 h 1044067"/>
              <a:gd name="connsiteX0" fmla="*/ 0 w 1524000"/>
              <a:gd name="connsiteY0" fmla="*/ 997175 h 1044067"/>
              <a:gd name="connsiteX1" fmla="*/ 457200 w 1524000"/>
              <a:gd name="connsiteY1" fmla="*/ 809606 h 1044067"/>
              <a:gd name="connsiteX2" fmla="*/ 679939 w 1524000"/>
              <a:gd name="connsiteY2" fmla="*/ 258621 h 1044067"/>
              <a:gd name="connsiteX3" fmla="*/ 820615 w 1524000"/>
              <a:gd name="connsiteY3" fmla="*/ 713 h 1044067"/>
              <a:gd name="connsiteX4" fmla="*/ 973015 w 1524000"/>
              <a:gd name="connsiteY4" fmla="*/ 328960 h 1044067"/>
              <a:gd name="connsiteX5" fmla="*/ 1113692 w 1524000"/>
              <a:gd name="connsiteY5" fmla="*/ 821329 h 1044067"/>
              <a:gd name="connsiteX6" fmla="*/ 1524000 w 1524000"/>
              <a:gd name="connsiteY6" fmla="*/ 1044067 h 1044067"/>
              <a:gd name="connsiteX0" fmla="*/ 0 w 1524000"/>
              <a:gd name="connsiteY0" fmla="*/ 997175 h 997175"/>
              <a:gd name="connsiteX1" fmla="*/ 457200 w 1524000"/>
              <a:gd name="connsiteY1" fmla="*/ 809606 h 997175"/>
              <a:gd name="connsiteX2" fmla="*/ 679939 w 1524000"/>
              <a:gd name="connsiteY2" fmla="*/ 258621 h 997175"/>
              <a:gd name="connsiteX3" fmla="*/ 820615 w 1524000"/>
              <a:gd name="connsiteY3" fmla="*/ 713 h 997175"/>
              <a:gd name="connsiteX4" fmla="*/ 973015 w 1524000"/>
              <a:gd name="connsiteY4" fmla="*/ 328960 h 997175"/>
              <a:gd name="connsiteX5" fmla="*/ 1113692 w 1524000"/>
              <a:gd name="connsiteY5" fmla="*/ 821329 h 997175"/>
              <a:gd name="connsiteX6" fmla="*/ 1524000 w 1524000"/>
              <a:gd name="connsiteY6" fmla="*/ 983909 h 99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997175">
                <a:moveTo>
                  <a:pt x="0" y="997175"/>
                </a:moveTo>
                <a:cubicBezTo>
                  <a:pt x="171938" y="964936"/>
                  <a:pt x="343877" y="932698"/>
                  <a:pt x="457200" y="809606"/>
                </a:cubicBezTo>
                <a:cubicBezTo>
                  <a:pt x="570523" y="686514"/>
                  <a:pt x="619370" y="393437"/>
                  <a:pt x="679939" y="258621"/>
                </a:cubicBezTo>
                <a:cubicBezTo>
                  <a:pt x="740508" y="123805"/>
                  <a:pt x="771769" y="-11010"/>
                  <a:pt x="820615" y="713"/>
                </a:cubicBezTo>
                <a:cubicBezTo>
                  <a:pt x="869461" y="12436"/>
                  <a:pt x="924169" y="192191"/>
                  <a:pt x="973015" y="328960"/>
                </a:cubicBezTo>
                <a:cubicBezTo>
                  <a:pt x="1021861" y="465729"/>
                  <a:pt x="1021861" y="702145"/>
                  <a:pt x="1113692" y="821329"/>
                </a:cubicBezTo>
                <a:cubicBezTo>
                  <a:pt x="1205523" y="940513"/>
                  <a:pt x="1438031" y="923340"/>
                  <a:pt x="1524000" y="9839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5" name="Straight Arrow Connector 114">
            <a:extLst>
              <a:ext uri="{FF2B5EF4-FFF2-40B4-BE49-F238E27FC236}">
                <a16:creationId xmlns:a16="http://schemas.microsoft.com/office/drawing/2014/main" id="{998CEFCA-825B-FEEF-4F11-8B51C45E5D54}"/>
              </a:ext>
            </a:extLst>
          </p:cNvPr>
          <p:cNvCxnSpPr>
            <a:cxnSpLocks/>
          </p:cNvCxnSpPr>
          <p:nvPr/>
        </p:nvCxnSpPr>
        <p:spPr>
          <a:xfrm flipV="1">
            <a:off x="5504721" y="2567132"/>
            <a:ext cx="1878658" cy="52357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928CC16-D643-C4BC-7FEA-81679BB8BF5E}"/>
              </a:ext>
            </a:extLst>
          </p:cNvPr>
          <p:cNvCxnSpPr>
            <a:cxnSpLocks/>
          </p:cNvCxnSpPr>
          <p:nvPr/>
        </p:nvCxnSpPr>
        <p:spPr>
          <a:xfrm>
            <a:off x="8426116" y="2574273"/>
            <a:ext cx="2053389" cy="44935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2CD58D1-586F-322C-3C53-19A29D9A6F92}"/>
              </a:ext>
            </a:extLst>
          </p:cNvPr>
          <p:cNvCxnSpPr>
            <a:cxnSpLocks/>
          </p:cNvCxnSpPr>
          <p:nvPr/>
        </p:nvCxnSpPr>
        <p:spPr>
          <a:xfrm>
            <a:off x="2202780" y="4667635"/>
            <a:ext cx="8533786" cy="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5E649E22-3290-211D-A933-5059DC93E267}"/>
              </a:ext>
            </a:extLst>
          </p:cNvPr>
          <p:cNvCxnSpPr>
            <a:cxnSpLocks/>
          </p:cNvCxnSpPr>
          <p:nvPr/>
        </p:nvCxnSpPr>
        <p:spPr>
          <a:xfrm flipV="1">
            <a:off x="5745541" y="5286944"/>
            <a:ext cx="0" cy="132470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6B55BD9A-524F-321B-1901-15518D60B04E}"/>
              </a:ext>
            </a:extLst>
          </p:cNvPr>
          <p:cNvCxnSpPr>
            <a:cxnSpLocks/>
          </p:cNvCxnSpPr>
          <p:nvPr/>
        </p:nvCxnSpPr>
        <p:spPr>
          <a:xfrm>
            <a:off x="5745541" y="6613688"/>
            <a:ext cx="205981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485E9E3F-DE09-203D-3992-001F3E3D2EE6}"/>
              </a:ext>
            </a:extLst>
          </p:cNvPr>
          <p:cNvSpPr/>
          <p:nvPr/>
        </p:nvSpPr>
        <p:spPr>
          <a:xfrm>
            <a:off x="2334630" y="2521595"/>
            <a:ext cx="81212" cy="1055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00B6F39E-376C-407C-002F-E006A4DAD523}"/>
              </a:ext>
            </a:extLst>
          </p:cNvPr>
          <p:cNvSpPr/>
          <p:nvPr/>
        </p:nvSpPr>
        <p:spPr>
          <a:xfrm>
            <a:off x="5065169" y="3066664"/>
            <a:ext cx="81212" cy="1055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97F75AA1-8AE7-38BB-2241-93E8883E5485}"/>
              </a:ext>
            </a:extLst>
          </p:cNvPr>
          <p:cNvSpPr/>
          <p:nvPr/>
        </p:nvSpPr>
        <p:spPr>
          <a:xfrm rot="5400000">
            <a:off x="5015948" y="2940120"/>
            <a:ext cx="484017" cy="401614"/>
          </a:xfrm>
          <a:custGeom>
            <a:avLst/>
            <a:gdLst>
              <a:gd name="connsiteX0" fmla="*/ 0 w 1524000"/>
              <a:gd name="connsiteY0" fmla="*/ 997175 h 1044067"/>
              <a:gd name="connsiteX1" fmla="*/ 457200 w 1524000"/>
              <a:gd name="connsiteY1" fmla="*/ 809606 h 1044067"/>
              <a:gd name="connsiteX2" fmla="*/ 679939 w 1524000"/>
              <a:gd name="connsiteY2" fmla="*/ 258621 h 1044067"/>
              <a:gd name="connsiteX3" fmla="*/ 820615 w 1524000"/>
              <a:gd name="connsiteY3" fmla="*/ 713 h 1044067"/>
              <a:gd name="connsiteX4" fmla="*/ 973015 w 1524000"/>
              <a:gd name="connsiteY4" fmla="*/ 328960 h 1044067"/>
              <a:gd name="connsiteX5" fmla="*/ 1090246 w 1524000"/>
              <a:gd name="connsiteY5" fmla="*/ 856498 h 1044067"/>
              <a:gd name="connsiteX6" fmla="*/ 1524000 w 1524000"/>
              <a:gd name="connsiteY6" fmla="*/ 1044067 h 1044067"/>
              <a:gd name="connsiteX0" fmla="*/ 0 w 1524000"/>
              <a:gd name="connsiteY0" fmla="*/ 997175 h 1044067"/>
              <a:gd name="connsiteX1" fmla="*/ 457200 w 1524000"/>
              <a:gd name="connsiteY1" fmla="*/ 809606 h 1044067"/>
              <a:gd name="connsiteX2" fmla="*/ 679939 w 1524000"/>
              <a:gd name="connsiteY2" fmla="*/ 258621 h 1044067"/>
              <a:gd name="connsiteX3" fmla="*/ 820615 w 1524000"/>
              <a:gd name="connsiteY3" fmla="*/ 713 h 1044067"/>
              <a:gd name="connsiteX4" fmla="*/ 973015 w 1524000"/>
              <a:gd name="connsiteY4" fmla="*/ 328960 h 1044067"/>
              <a:gd name="connsiteX5" fmla="*/ 1113692 w 1524000"/>
              <a:gd name="connsiteY5" fmla="*/ 821329 h 1044067"/>
              <a:gd name="connsiteX6" fmla="*/ 1524000 w 1524000"/>
              <a:gd name="connsiteY6" fmla="*/ 1044067 h 1044067"/>
              <a:gd name="connsiteX0" fmla="*/ 0 w 1524000"/>
              <a:gd name="connsiteY0" fmla="*/ 997175 h 997175"/>
              <a:gd name="connsiteX1" fmla="*/ 457200 w 1524000"/>
              <a:gd name="connsiteY1" fmla="*/ 809606 h 997175"/>
              <a:gd name="connsiteX2" fmla="*/ 679939 w 1524000"/>
              <a:gd name="connsiteY2" fmla="*/ 258621 h 997175"/>
              <a:gd name="connsiteX3" fmla="*/ 820615 w 1524000"/>
              <a:gd name="connsiteY3" fmla="*/ 713 h 997175"/>
              <a:gd name="connsiteX4" fmla="*/ 973015 w 1524000"/>
              <a:gd name="connsiteY4" fmla="*/ 328960 h 997175"/>
              <a:gd name="connsiteX5" fmla="*/ 1113692 w 1524000"/>
              <a:gd name="connsiteY5" fmla="*/ 821329 h 997175"/>
              <a:gd name="connsiteX6" fmla="*/ 1524000 w 1524000"/>
              <a:gd name="connsiteY6" fmla="*/ 983909 h 99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997175">
                <a:moveTo>
                  <a:pt x="0" y="997175"/>
                </a:moveTo>
                <a:cubicBezTo>
                  <a:pt x="171938" y="964936"/>
                  <a:pt x="343877" y="932698"/>
                  <a:pt x="457200" y="809606"/>
                </a:cubicBezTo>
                <a:cubicBezTo>
                  <a:pt x="570523" y="686514"/>
                  <a:pt x="619370" y="393437"/>
                  <a:pt x="679939" y="258621"/>
                </a:cubicBezTo>
                <a:cubicBezTo>
                  <a:pt x="740508" y="123805"/>
                  <a:pt x="771769" y="-11010"/>
                  <a:pt x="820615" y="713"/>
                </a:cubicBezTo>
                <a:cubicBezTo>
                  <a:pt x="869461" y="12436"/>
                  <a:pt x="924169" y="192191"/>
                  <a:pt x="973015" y="328960"/>
                </a:cubicBezTo>
                <a:cubicBezTo>
                  <a:pt x="1021861" y="465729"/>
                  <a:pt x="1021861" y="702145"/>
                  <a:pt x="1113692" y="821329"/>
                </a:cubicBezTo>
                <a:cubicBezTo>
                  <a:pt x="1205523" y="940513"/>
                  <a:pt x="1438031" y="923340"/>
                  <a:pt x="1524000" y="9839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EEAEB72B-6B0E-3C01-E51C-E4164C3FC143}"/>
              </a:ext>
            </a:extLst>
          </p:cNvPr>
          <p:cNvSpPr/>
          <p:nvPr/>
        </p:nvSpPr>
        <p:spPr>
          <a:xfrm>
            <a:off x="7724145" y="2449088"/>
            <a:ext cx="81212" cy="1055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62B0BF8F-EC15-5C83-E88C-0BFEF19963A1}"/>
              </a:ext>
            </a:extLst>
          </p:cNvPr>
          <p:cNvSpPr/>
          <p:nvPr/>
        </p:nvSpPr>
        <p:spPr>
          <a:xfrm>
            <a:off x="10736566" y="3061725"/>
            <a:ext cx="81212" cy="1055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1" name="Straight Arrow Connector 130">
            <a:extLst>
              <a:ext uri="{FF2B5EF4-FFF2-40B4-BE49-F238E27FC236}">
                <a16:creationId xmlns:a16="http://schemas.microsoft.com/office/drawing/2014/main" id="{EB233D6F-ECC2-AF31-248F-DBFB4A9E81B3}"/>
              </a:ext>
            </a:extLst>
          </p:cNvPr>
          <p:cNvCxnSpPr>
            <a:cxnSpLocks/>
          </p:cNvCxnSpPr>
          <p:nvPr/>
        </p:nvCxnSpPr>
        <p:spPr>
          <a:xfrm>
            <a:off x="3201754" y="2626858"/>
            <a:ext cx="1643114" cy="40402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Freeform: Shape 134">
            <a:extLst>
              <a:ext uri="{FF2B5EF4-FFF2-40B4-BE49-F238E27FC236}">
                <a16:creationId xmlns:a16="http://schemas.microsoft.com/office/drawing/2014/main" id="{228DBCB3-8148-34B8-89B1-6F5C95A3709A}"/>
              </a:ext>
            </a:extLst>
          </p:cNvPr>
          <p:cNvSpPr/>
          <p:nvPr/>
        </p:nvSpPr>
        <p:spPr>
          <a:xfrm rot="5400000">
            <a:off x="7682943" y="2300362"/>
            <a:ext cx="484017" cy="401614"/>
          </a:xfrm>
          <a:custGeom>
            <a:avLst/>
            <a:gdLst>
              <a:gd name="connsiteX0" fmla="*/ 0 w 1524000"/>
              <a:gd name="connsiteY0" fmla="*/ 997175 h 1044067"/>
              <a:gd name="connsiteX1" fmla="*/ 457200 w 1524000"/>
              <a:gd name="connsiteY1" fmla="*/ 809606 h 1044067"/>
              <a:gd name="connsiteX2" fmla="*/ 679939 w 1524000"/>
              <a:gd name="connsiteY2" fmla="*/ 258621 h 1044067"/>
              <a:gd name="connsiteX3" fmla="*/ 820615 w 1524000"/>
              <a:gd name="connsiteY3" fmla="*/ 713 h 1044067"/>
              <a:gd name="connsiteX4" fmla="*/ 973015 w 1524000"/>
              <a:gd name="connsiteY4" fmla="*/ 328960 h 1044067"/>
              <a:gd name="connsiteX5" fmla="*/ 1090246 w 1524000"/>
              <a:gd name="connsiteY5" fmla="*/ 856498 h 1044067"/>
              <a:gd name="connsiteX6" fmla="*/ 1524000 w 1524000"/>
              <a:gd name="connsiteY6" fmla="*/ 1044067 h 1044067"/>
              <a:gd name="connsiteX0" fmla="*/ 0 w 1524000"/>
              <a:gd name="connsiteY0" fmla="*/ 997175 h 1044067"/>
              <a:gd name="connsiteX1" fmla="*/ 457200 w 1524000"/>
              <a:gd name="connsiteY1" fmla="*/ 809606 h 1044067"/>
              <a:gd name="connsiteX2" fmla="*/ 679939 w 1524000"/>
              <a:gd name="connsiteY2" fmla="*/ 258621 h 1044067"/>
              <a:gd name="connsiteX3" fmla="*/ 820615 w 1524000"/>
              <a:gd name="connsiteY3" fmla="*/ 713 h 1044067"/>
              <a:gd name="connsiteX4" fmla="*/ 973015 w 1524000"/>
              <a:gd name="connsiteY4" fmla="*/ 328960 h 1044067"/>
              <a:gd name="connsiteX5" fmla="*/ 1113692 w 1524000"/>
              <a:gd name="connsiteY5" fmla="*/ 821329 h 1044067"/>
              <a:gd name="connsiteX6" fmla="*/ 1524000 w 1524000"/>
              <a:gd name="connsiteY6" fmla="*/ 1044067 h 1044067"/>
              <a:gd name="connsiteX0" fmla="*/ 0 w 1524000"/>
              <a:gd name="connsiteY0" fmla="*/ 997175 h 997175"/>
              <a:gd name="connsiteX1" fmla="*/ 457200 w 1524000"/>
              <a:gd name="connsiteY1" fmla="*/ 809606 h 997175"/>
              <a:gd name="connsiteX2" fmla="*/ 679939 w 1524000"/>
              <a:gd name="connsiteY2" fmla="*/ 258621 h 997175"/>
              <a:gd name="connsiteX3" fmla="*/ 820615 w 1524000"/>
              <a:gd name="connsiteY3" fmla="*/ 713 h 997175"/>
              <a:gd name="connsiteX4" fmla="*/ 973015 w 1524000"/>
              <a:gd name="connsiteY4" fmla="*/ 328960 h 997175"/>
              <a:gd name="connsiteX5" fmla="*/ 1113692 w 1524000"/>
              <a:gd name="connsiteY5" fmla="*/ 821329 h 997175"/>
              <a:gd name="connsiteX6" fmla="*/ 1524000 w 1524000"/>
              <a:gd name="connsiteY6" fmla="*/ 983909 h 99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997175">
                <a:moveTo>
                  <a:pt x="0" y="997175"/>
                </a:moveTo>
                <a:cubicBezTo>
                  <a:pt x="171938" y="964936"/>
                  <a:pt x="343877" y="932698"/>
                  <a:pt x="457200" y="809606"/>
                </a:cubicBezTo>
                <a:cubicBezTo>
                  <a:pt x="570523" y="686514"/>
                  <a:pt x="619370" y="393437"/>
                  <a:pt x="679939" y="258621"/>
                </a:cubicBezTo>
                <a:cubicBezTo>
                  <a:pt x="740508" y="123805"/>
                  <a:pt x="771769" y="-11010"/>
                  <a:pt x="820615" y="713"/>
                </a:cubicBezTo>
                <a:cubicBezTo>
                  <a:pt x="869461" y="12436"/>
                  <a:pt x="924169" y="192191"/>
                  <a:pt x="973015" y="328960"/>
                </a:cubicBezTo>
                <a:cubicBezTo>
                  <a:pt x="1021861" y="465729"/>
                  <a:pt x="1021861" y="702145"/>
                  <a:pt x="1113692" y="821329"/>
                </a:cubicBezTo>
                <a:cubicBezTo>
                  <a:pt x="1205523" y="940513"/>
                  <a:pt x="1438031" y="923340"/>
                  <a:pt x="1524000" y="9839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9783B02-B9F2-F96B-B51D-06AFA5F0A8BE}"/>
              </a:ext>
            </a:extLst>
          </p:cNvPr>
          <p:cNvSpPr/>
          <p:nvPr/>
        </p:nvSpPr>
        <p:spPr>
          <a:xfrm rot="5400000">
            <a:off x="10713592" y="2862666"/>
            <a:ext cx="484017" cy="401614"/>
          </a:xfrm>
          <a:custGeom>
            <a:avLst/>
            <a:gdLst>
              <a:gd name="connsiteX0" fmla="*/ 0 w 1524000"/>
              <a:gd name="connsiteY0" fmla="*/ 997175 h 1044067"/>
              <a:gd name="connsiteX1" fmla="*/ 457200 w 1524000"/>
              <a:gd name="connsiteY1" fmla="*/ 809606 h 1044067"/>
              <a:gd name="connsiteX2" fmla="*/ 679939 w 1524000"/>
              <a:gd name="connsiteY2" fmla="*/ 258621 h 1044067"/>
              <a:gd name="connsiteX3" fmla="*/ 820615 w 1524000"/>
              <a:gd name="connsiteY3" fmla="*/ 713 h 1044067"/>
              <a:gd name="connsiteX4" fmla="*/ 973015 w 1524000"/>
              <a:gd name="connsiteY4" fmla="*/ 328960 h 1044067"/>
              <a:gd name="connsiteX5" fmla="*/ 1090246 w 1524000"/>
              <a:gd name="connsiteY5" fmla="*/ 856498 h 1044067"/>
              <a:gd name="connsiteX6" fmla="*/ 1524000 w 1524000"/>
              <a:gd name="connsiteY6" fmla="*/ 1044067 h 1044067"/>
              <a:gd name="connsiteX0" fmla="*/ 0 w 1524000"/>
              <a:gd name="connsiteY0" fmla="*/ 997175 h 1044067"/>
              <a:gd name="connsiteX1" fmla="*/ 457200 w 1524000"/>
              <a:gd name="connsiteY1" fmla="*/ 809606 h 1044067"/>
              <a:gd name="connsiteX2" fmla="*/ 679939 w 1524000"/>
              <a:gd name="connsiteY2" fmla="*/ 258621 h 1044067"/>
              <a:gd name="connsiteX3" fmla="*/ 820615 w 1524000"/>
              <a:gd name="connsiteY3" fmla="*/ 713 h 1044067"/>
              <a:gd name="connsiteX4" fmla="*/ 973015 w 1524000"/>
              <a:gd name="connsiteY4" fmla="*/ 328960 h 1044067"/>
              <a:gd name="connsiteX5" fmla="*/ 1113692 w 1524000"/>
              <a:gd name="connsiteY5" fmla="*/ 821329 h 1044067"/>
              <a:gd name="connsiteX6" fmla="*/ 1524000 w 1524000"/>
              <a:gd name="connsiteY6" fmla="*/ 1044067 h 1044067"/>
              <a:gd name="connsiteX0" fmla="*/ 0 w 1524000"/>
              <a:gd name="connsiteY0" fmla="*/ 997175 h 997175"/>
              <a:gd name="connsiteX1" fmla="*/ 457200 w 1524000"/>
              <a:gd name="connsiteY1" fmla="*/ 809606 h 997175"/>
              <a:gd name="connsiteX2" fmla="*/ 679939 w 1524000"/>
              <a:gd name="connsiteY2" fmla="*/ 258621 h 997175"/>
              <a:gd name="connsiteX3" fmla="*/ 820615 w 1524000"/>
              <a:gd name="connsiteY3" fmla="*/ 713 h 997175"/>
              <a:gd name="connsiteX4" fmla="*/ 973015 w 1524000"/>
              <a:gd name="connsiteY4" fmla="*/ 328960 h 997175"/>
              <a:gd name="connsiteX5" fmla="*/ 1113692 w 1524000"/>
              <a:gd name="connsiteY5" fmla="*/ 821329 h 997175"/>
              <a:gd name="connsiteX6" fmla="*/ 1524000 w 1524000"/>
              <a:gd name="connsiteY6" fmla="*/ 983909 h 99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997175">
                <a:moveTo>
                  <a:pt x="0" y="997175"/>
                </a:moveTo>
                <a:cubicBezTo>
                  <a:pt x="171938" y="964936"/>
                  <a:pt x="343877" y="932698"/>
                  <a:pt x="457200" y="809606"/>
                </a:cubicBezTo>
                <a:cubicBezTo>
                  <a:pt x="570523" y="686514"/>
                  <a:pt x="619370" y="393437"/>
                  <a:pt x="679939" y="258621"/>
                </a:cubicBezTo>
                <a:cubicBezTo>
                  <a:pt x="740508" y="123805"/>
                  <a:pt x="771769" y="-11010"/>
                  <a:pt x="820615" y="713"/>
                </a:cubicBezTo>
                <a:cubicBezTo>
                  <a:pt x="869461" y="12436"/>
                  <a:pt x="924169" y="192191"/>
                  <a:pt x="973015" y="328960"/>
                </a:cubicBezTo>
                <a:cubicBezTo>
                  <a:pt x="1021861" y="465729"/>
                  <a:pt x="1021861" y="702145"/>
                  <a:pt x="1113692" y="821329"/>
                </a:cubicBezTo>
                <a:cubicBezTo>
                  <a:pt x="1205523" y="940513"/>
                  <a:pt x="1438031" y="923340"/>
                  <a:pt x="1524000" y="9839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8" name="Straight Connector 137">
            <a:extLst>
              <a:ext uri="{FF2B5EF4-FFF2-40B4-BE49-F238E27FC236}">
                <a16:creationId xmlns:a16="http://schemas.microsoft.com/office/drawing/2014/main" id="{076B21E6-4A85-AD3E-C3E3-3913977A539F}"/>
              </a:ext>
            </a:extLst>
          </p:cNvPr>
          <p:cNvCxnSpPr/>
          <p:nvPr/>
        </p:nvCxnSpPr>
        <p:spPr>
          <a:xfrm>
            <a:off x="2202780" y="4198863"/>
            <a:ext cx="0" cy="4687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D919D05-80FF-5CA1-7510-B55EFF4C7344}"/>
              </a:ext>
            </a:extLst>
          </p:cNvPr>
          <p:cNvCxnSpPr/>
          <p:nvPr/>
        </p:nvCxnSpPr>
        <p:spPr>
          <a:xfrm>
            <a:off x="4844868" y="4198863"/>
            <a:ext cx="0" cy="4687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61E030E-8580-B7C5-E462-6A2F5543858C}"/>
              </a:ext>
            </a:extLst>
          </p:cNvPr>
          <p:cNvCxnSpPr/>
          <p:nvPr/>
        </p:nvCxnSpPr>
        <p:spPr>
          <a:xfrm>
            <a:off x="7559995" y="4228929"/>
            <a:ext cx="0" cy="4687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6302CFD-F63D-D0ED-DD27-7D15DC10DB4A}"/>
              </a:ext>
            </a:extLst>
          </p:cNvPr>
          <p:cNvCxnSpPr>
            <a:cxnSpLocks/>
          </p:cNvCxnSpPr>
          <p:nvPr/>
        </p:nvCxnSpPr>
        <p:spPr>
          <a:xfrm>
            <a:off x="10712656" y="4198863"/>
            <a:ext cx="0" cy="4687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1595ED01-6B0E-7BAE-128F-E41FD973262C}"/>
              </a:ext>
            </a:extLst>
          </p:cNvPr>
          <p:cNvCxnSpPr/>
          <p:nvPr/>
        </p:nvCxnSpPr>
        <p:spPr>
          <a:xfrm>
            <a:off x="6529754" y="4667635"/>
            <a:ext cx="0" cy="473599"/>
          </a:xfrm>
          <a:prstGeom prst="straightConnector1">
            <a:avLst/>
          </a:prstGeom>
          <a:ln w="19050">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A1F35F85-2314-F88D-0458-8C927D237230}"/>
              </a:ext>
            </a:extLst>
          </p:cNvPr>
          <p:cNvSpPr txBox="1"/>
          <p:nvPr/>
        </p:nvSpPr>
        <p:spPr>
          <a:xfrm>
            <a:off x="1107350" y="3867037"/>
            <a:ext cx="2190860" cy="584775"/>
          </a:xfrm>
          <a:prstGeom prst="rect">
            <a:avLst/>
          </a:prstGeom>
          <a:solidFill>
            <a:schemeClr val="bg1"/>
          </a:solidFill>
        </p:spPr>
        <p:txBody>
          <a:bodyPr wrap="square" rtlCol="0">
            <a:spAutoFit/>
          </a:bodyPr>
          <a:lstStyle/>
          <a:p>
            <a:pPr algn="ctr"/>
            <a:r>
              <a:rPr lang="en-GB" sz="1600" dirty="0"/>
              <a:t>Sampling of multiple estimates</a:t>
            </a:r>
          </a:p>
        </p:txBody>
      </p:sp>
      <p:sp>
        <p:nvSpPr>
          <p:cNvPr id="149" name="TextBox 148">
            <a:extLst>
              <a:ext uri="{FF2B5EF4-FFF2-40B4-BE49-F238E27FC236}">
                <a16:creationId xmlns:a16="http://schemas.microsoft.com/office/drawing/2014/main" id="{4E9AA118-8FB0-B75E-CFC8-566877B02522}"/>
              </a:ext>
            </a:extLst>
          </p:cNvPr>
          <p:cNvSpPr txBox="1"/>
          <p:nvPr/>
        </p:nvSpPr>
        <p:spPr>
          <a:xfrm>
            <a:off x="3786819" y="3869518"/>
            <a:ext cx="2190860" cy="584775"/>
          </a:xfrm>
          <a:prstGeom prst="rect">
            <a:avLst/>
          </a:prstGeom>
          <a:solidFill>
            <a:schemeClr val="bg1"/>
          </a:solidFill>
        </p:spPr>
        <p:txBody>
          <a:bodyPr wrap="square" rtlCol="0">
            <a:spAutoFit/>
          </a:bodyPr>
          <a:lstStyle/>
          <a:p>
            <a:pPr algn="ctr"/>
            <a:r>
              <a:rPr lang="en-GB" sz="1600" dirty="0"/>
              <a:t>Sampling of multiple estimates</a:t>
            </a:r>
          </a:p>
        </p:txBody>
      </p:sp>
      <p:sp>
        <p:nvSpPr>
          <p:cNvPr id="150" name="TextBox 149">
            <a:extLst>
              <a:ext uri="{FF2B5EF4-FFF2-40B4-BE49-F238E27FC236}">
                <a16:creationId xmlns:a16="http://schemas.microsoft.com/office/drawing/2014/main" id="{398BACB7-5C89-2309-E4A6-E20AA46AEF49}"/>
              </a:ext>
            </a:extLst>
          </p:cNvPr>
          <p:cNvSpPr txBox="1"/>
          <p:nvPr/>
        </p:nvSpPr>
        <p:spPr>
          <a:xfrm>
            <a:off x="6466288" y="3908775"/>
            <a:ext cx="2190860" cy="584775"/>
          </a:xfrm>
          <a:prstGeom prst="rect">
            <a:avLst/>
          </a:prstGeom>
          <a:solidFill>
            <a:schemeClr val="bg1"/>
          </a:solidFill>
        </p:spPr>
        <p:txBody>
          <a:bodyPr wrap="square" rtlCol="0">
            <a:spAutoFit/>
          </a:bodyPr>
          <a:lstStyle/>
          <a:p>
            <a:pPr algn="ctr"/>
            <a:r>
              <a:rPr lang="en-GB" sz="1600" dirty="0"/>
              <a:t>Sampling of multiple estimates</a:t>
            </a:r>
          </a:p>
        </p:txBody>
      </p:sp>
      <p:sp>
        <p:nvSpPr>
          <p:cNvPr id="151" name="TextBox 150">
            <a:extLst>
              <a:ext uri="{FF2B5EF4-FFF2-40B4-BE49-F238E27FC236}">
                <a16:creationId xmlns:a16="http://schemas.microsoft.com/office/drawing/2014/main" id="{3B0F8979-05AA-F246-9BA6-E04D0292F29B}"/>
              </a:ext>
            </a:extLst>
          </p:cNvPr>
          <p:cNvSpPr txBox="1"/>
          <p:nvPr/>
        </p:nvSpPr>
        <p:spPr>
          <a:xfrm>
            <a:off x="9494236" y="3845946"/>
            <a:ext cx="2190860" cy="584775"/>
          </a:xfrm>
          <a:prstGeom prst="rect">
            <a:avLst/>
          </a:prstGeom>
          <a:solidFill>
            <a:schemeClr val="bg1"/>
          </a:solidFill>
        </p:spPr>
        <p:txBody>
          <a:bodyPr wrap="square" rtlCol="0">
            <a:spAutoFit/>
          </a:bodyPr>
          <a:lstStyle/>
          <a:p>
            <a:pPr algn="ctr"/>
            <a:r>
              <a:rPr lang="en-GB" sz="1600" dirty="0"/>
              <a:t>Sampling of multiple estimates</a:t>
            </a:r>
          </a:p>
        </p:txBody>
      </p:sp>
      <p:sp>
        <p:nvSpPr>
          <p:cNvPr id="152" name="TextBox 151">
            <a:extLst>
              <a:ext uri="{FF2B5EF4-FFF2-40B4-BE49-F238E27FC236}">
                <a16:creationId xmlns:a16="http://schemas.microsoft.com/office/drawing/2014/main" id="{4DA38270-097B-E118-8906-FD6CD8A7597F}"/>
              </a:ext>
            </a:extLst>
          </p:cNvPr>
          <p:cNvSpPr txBox="1"/>
          <p:nvPr/>
        </p:nvSpPr>
        <p:spPr>
          <a:xfrm>
            <a:off x="1073939" y="5524502"/>
            <a:ext cx="4255630" cy="923330"/>
          </a:xfrm>
          <a:prstGeom prst="rect">
            <a:avLst/>
          </a:prstGeom>
          <a:noFill/>
        </p:spPr>
        <p:txBody>
          <a:bodyPr wrap="square" rtlCol="0">
            <a:spAutoFit/>
          </a:bodyPr>
          <a:lstStyle/>
          <a:p>
            <a:pPr algn="ctr"/>
            <a:r>
              <a:rPr lang="en-GB" dirty="0"/>
              <a:t>Distribution of integrated impact estimates by  Monte Carlo simulation – gives central estimate and joint uncertainty</a:t>
            </a:r>
          </a:p>
        </p:txBody>
      </p:sp>
      <p:sp>
        <p:nvSpPr>
          <p:cNvPr id="153" name="TextBox 152">
            <a:extLst>
              <a:ext uri="{FF2B5EF4-FFF2-40B4-BE49-F238E27FC236}">
                <a16:creationId xmlns:a16="http://schemas.microsoft.com/office/drawing/2014/main" id="{D2145CBA-E667-D28A-1B7D-A116CE15909D}"/>
              </a:ext>
            </a:extLst>
          </p:cNvPr>
          <p:cNvSpPr txBox="1"/>
          <p:nvPr/>
        </p:nvSpPr>
        <p:spPr>
          <a:xfrm>
            <a:off x="4361643" y="5019693"/>
            <a:ext cx="1658195" cy="369332"/>
          </a:xfrm>
          <a:prstGeom prst="rect">
            <a:avLst/>
          </a:prstGeom>
          <a:noFill/>
        </p:spPr>
        <p:txBody>
          <a:bodyPr wrap="square" rtlCol="0">
            <a:spAutoFit/>
          </a:bodyPr>
          <a:lstStyle/>
          <a:p>
            <a:pPr algn="ctr"/>
            <a:r>
              <a:rPr lang="en-GB" b="1" dirty="0"/>
              <a:t>Health impact</a:t>
            </a:r>
          </a:p>
        </p:txBody>
      </p:sp>
      <p:cxnSp>
        <p:nvCxnSpPr>
          <p:cNvPr id="17" name="Straight Connector 16">
            <a:extLst>
              <a:ext uri="{FF2B5EF4-FFF2-40B4-BE49-F238E27FC236}">
                <a16:creationId xmlns:a16="http://schemas.microsoft.com/office/drawing/2014/main" id="{423131E6-6742-3721-66DC-B76A6E46CE90}"/>
              </a:ext>
            </a:extLst>
          </p:cNvPr>
          <p:cNvCxnSpPr/>
          <p:nvPr/>
        </p:nvCxnSpPr>
        <p:spPr>
          <a:xfrm flipV="1">
            <a:off x="6215778" y="5329085"/>
            <a:ext cx="0" cy="1282567"/>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F45103C9-2A77-93DE-4498-0F7CD411B4BD}"/>
              </a:ext>
            </a:extLst>
          </p:cNvPr>
          <p:cNvSpPr txBox="1"/>
          <p:nvPr/>
        </p:nvSpPr>
        <p:spPr>
          <a:xfrm>
            <a:off x="7041142" y="1645201"/>
            <a:ext cx="2190860" cy="523220"/>
          </a:xfrm>
          <a:prstGeom prst="rect">
            <a:avLst/>
          </a:prstGeom>
          <a:noFill/>
        </p:spPr>
        <p:txBody>
          <a:bodyPr wrap="square" rtlCol="0">
            <a:spAutoFit/>
          </a:bodyPr>
          <a:lstStyle/>
          <a:p>
            <a:pPr marL="285750" indent="-285750" algn="ctr">
              <a:buFont typeface="Arial" panose="020B0604020202020204" pitchFamily="34" charset="0"/>
              <a:buChar char="•"/>
            </a:pPr>
            <a:r>
              <a:rPr lang="en-GB" sz="1400" b="1" dirty="0"/>
              <a:t>Local empirical data</a:t>
            </a:r>
          </a:p>
          <a:p>
            <a:pPr marL="285750" indent="-285750" algn="ctr">
              <a:buFont typeface="Arial" panose="020B0604020202020204" pitchFamily="34" charset="0"/>
              <a:buChar char="•"/>
            </a:pPr>
            <a:r>
              <a:rPr lang="en-GB" sz="1400" dirty="0"/>
              <a:t>Published literature</a:t>
            </a:r>
          </a:p>
        </p:txBody>
      </p:sp>
      <p:sp>
        <p:nvSpPr>
          <p:cNvPr id="93" name="TextBox 92">
            <a:extLst>
              <a:ext uri="{FF2B5EF4-FFF2-40B4-BE49-F238E27FC236}">
                <a16:creationId xmlns:a16="http://schemas.microsoft.com/office/drawing/2014/main" id="{948E1862-1CA4-8C7D-18C2-7A2DBB1E5948}"/>
              </a:ext>
            </a:extLst>
          </p:cNvPr>
          <p:cNvSpPr txBox="1"/>
          <p:nvPr/>
        </p:nvSpPr>
        <p:spPr>
          <a:xfrm>
            <a:off x="4035731" y="1699130"/>
            <a:ext cx="2190860" cy="523220"/>
          </a:xfrm>
          <a:prstGeom prst="rect">
            <a:avLst/>
          </a:prstGeom>
          <a:noFill/>
        </p:spPr>
        <p:txBody>
          <a:bodyPr wrap="square" rtlCol="0">
            <a:spAutoFit/>
          </a:bodyPr>
          <a:lstStyle/>
          <a:p>
            <a:pPr marL="285750" indent="-285750" algn="ctr">
              <a:buFont typeface="Arial" panose="020B0604020202020204" pitchFamily="34" charset="0"/>
              <a:buChar char="•"/>
            </a:pPr>
            <a:r>
              <a:rPr lang="en-GB" sz="1400" dirty="0"/>
              <a:t>Local empirical data</a:t>
            </a:r>
          </a:p>
          <a:p>
            <a:pPr marL="285750" indent="-285750" algn="ctr">
              <a:buFont typeface="Arial" panose="020B0604020202020204" pitchFamily="34" charset="0"/>
              <a:buChar char="•"/>
            </a:pPr>
            <a:r>
              <a:rPr lang="en-GB" sz="1400" dirty="0"/>
              <a:t>Published literature</a:t>
            </a:r>
          </a:p>
        </p:txBody>
      </p:sp>
      <p:sp>
        <p:nvSpPr>
          <p:cNvPr id="94" name="TextBox 93">
            <a:extLst>
              <a:ext uri="{FF2B5EF4-FFF2-40B4-BE49-F238E27FC236}">
                <a16:creationId xmlns:a16="http://schemas.microsoft.com/office/drawing/2014/main" id="{5BF16C9B-6F97-CD04-5D2F-3D5A3B7F865D}"/>
              </a:ext>
            </a:extLst>
          </p:cNvPr>
          <p:cNvSpPr txBox="1"/>
          <p:nvPr/>
        </p:nvSpPr>
        <p:spPr>
          <a:xfrm>
            <a:off x="9801847" y="1622473"/>
            <a:ext cx="2190860" cy="523220"/>
          </a:xfrm>
          <a:prstGeom prst="rect">
            <a:avLst/>
          </a:prstGeom>
          <a:noFill/>
        </p:spPr>
        <p:txBody>
          <a:bodyPr wrap="square" rtlCol="0">
            <a:spAutoFit/>
          </a:bodyPr>
          <a:lstStyle/>
          <a:p>
            <a:pPr marL="285750" indent="-285750" algn="ctr">
              <a:buFont typeface="Arial" panose="020B0604020202020204" pitchFamily="34" charset="0"/>
              <a:buChar char="•"/>
            </a:pPr>
            <a:r>
              <a:rPr lang="en-GB" sz="1400" b="1" dirty="0"/>
              <a:t>Local empirical data</a:t>
            </a:r>
          </a:p>
          <a:p>
            <a:pPr marL="285750" indent="-285750" algn="ctr">
              <a:buFont typeface="Arial" panose="020B0604020202020204" pitchFamily="34" charset="0"/>
              <a:buChar char="•"/>
            </a:pPr>
            <a:r>
              <a:rPr lang="en-GB" sz="1400" dirty="0"/>
              <a:t>Published literature</a:t>
            </a:r>
          </a:p>
        </p:txBody>
      </p:sp>
      <p:sp>
        <p:nvSpPr>
          <p:cNvPr id="95" name="TextBox 94">
            <a:extLst>
              <a:ext uri="{FF2B5EF4-FFF2-40B4-BE49-F238E27FC236}">
                <a16:creationId xmlns:a16="http://schemas.microsoft.com/office/drawing/2014/main" id="{024CC29D-75AE-CA77-4600-602B02297FC8}"/>
              </a:ext>
            </a:extLst>
          </p:cNvPr>
          <p:cNvSpPr txBox="1"/>
          <p:nvPr/>
        </p:nvSpPr>
        <p:spPr>
          <a:xfrm>
            <a:off x="-35121" y="812323"/>
            <a:ext cx="3463146" cy="369332"/>
          </a:xfrm>
          <a:prstGeom prst="rect">
            <a:avLst/>
          </a:prstGeom>
          <a:noFill/>
        </p:spPr>
        <p:txBody>
          <a:bodyPr wrap="square" rtlCol="0">
            <a:spAutoFit/>
          </a:bodyPr>
          <a:lstStyle/>
          <a:p>
            <a:pPr algn="ctr"/>
            <a:r>
              <a:rPr lang="en-GB" b="1" dirty="0"/>
              <a:t>Scenarios of the future</a:t>
            </a:r>
          </a:p>
        </p:txBody>
      </p:sp>
      <p:cxnSp>
        <p:nvCxnSpPr>
          <p:cNvPr id="30" name="Straight Arrow Connector 29">
            <a:extLst>
              <a:ext uri="{FF2B5EF4-FFF2-40B4-BE49-F238E27FC236}">
                <a16:creationId xmlns:a16="http://schemas.microsoft.com/office/drawing/2014/main" id="{B142219B-9194-C96C-11BE-F520036AE402}"/>
              </a:ext>
            </a:extLst>
          </p:cNvPr>
          <p:cNvCxnSpPr>
            <a:stCxn id="95" idx="2"/>
            <a:endCxn id="7" idx="0"/>
          </p:cNvCxnSpPr>
          <p:nvPr/>
        </p:nvCxnSpPr>
        <p:spPr>
          <a:xfrm>
            <a:off x="1696452" y="1181655"/>
            <a:ext cx="6633" cy="14885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1B30AB6-CB6C-0B3A-ECC6-0A629305BD65}"/>
              </a:ext>
            </a:extLst>
          </p:cNvPr>
          <p:cNvSpPr txBox="1"/>
          <p:nvPr/>
        </p:nvSpPr>
        <p:spPr>
          <a:xfrm>
            <a:off x="3565942" y="372438"/>
            <a:ext cx="1763627" cy="309463"/>
          </a:xfrm>
          <a:prstGeom prst="rect">
            <a:avLst/>
          </a:prstGeom>
          <a:noFill/>
        </p:spPr>
        <p:txBody>
          <a:bodyPr wrap="square" rtlCol="0">
            <a:spAutoFit/>
          </a:bodyPr>
          <a:lstStyle/>
          <a:p>
            <a:pPr algn="ctr"/>
            <a:r>
              <a:rPr lang="en-GB" sz="1400" b="1" dirty="0"/>
              <a:t>Population</a:t>
            </a:r>
          </a:p>
        </p:txBody>
      </p:sp>
      <p:sp>
        <p:nvSpPr>
          <p:cNvPr id="99" name="TextBox 98">
            <a:extLst>
              <a:ext uri="{FF2B5EF4-FFF2-40B4-BE49-F238E27FC236}">
                <a16:creationId xmlns:a16="http://schemas.microsoft.com/office/drawing/2014/main" id="{5C0F2ADA-E9CF-4173-A95F-3FAA4D02DF8F}"/>
              </a:ext>
            </a:extLst>
          </p:cNvPr>
          <p:cNvSpPr txBox="1"/>
          <p:nvPr/>
        </p:nvSpPr>
        <p:spPr>
          <a:xfrm>
            <a:off x="3565942" y="656434"/>
            <a:ext cx="2773796" cy="307777"/>
          </a:xfrm>
          <a:prstGeom prst="rect">
            <a:avLst/>
          </a:prstGeom>
          <a:noFill/>
        </p:spPr>
        <p:txBody>
          <a:bodyPr wrap="square" rtlCol="0">
            <a:spAutoFit/>
          </a:bodyPr>
          <a:lstStyle/>
          <a:p>
            <a:pPr algn="ctr"/>
            <a:r>
              <a:rPr lang="en-GB" sz="1400" b="1" dirty="0"/>
              <a:t>Underlying health status</a:t>
            </a:r>
          </a:p>
        </p:txBody>
      </p:sp>
      <p:sp>
        <p:nvSpPr>
          <p:cNvPr id="100" name="TextBox 99">
            <a:extLst>
              <a:ext uri="{FF2B5EF4-FFF2-40B4-BE49-F238E27FC236}">
                <a16:creationId xmlns:a16="http://schemas.microsoft.com/office/drawing/2014/main" id="{C030CC7D-C93D-5FF1-F5E0-A61B5D0DD6C8}"/>
              </a:ext>
            </a:extLst>
          </p:cNvPr>
          <p:cNvSpPr txBox="1"/>
          <p:nvPr/>
        </p:nvSpPr>
        <p:spPr>
          <a:xfrm>
            <a:off x="3552940" y="948306"/>
            <a:ext cx="2773796" cy="307777"/>
          </a:xfrm>
          <a:prstGeom prst="rect">
            <a:avLst/>
          </a:prstGeom>
          <a:noFill/>
        </p:spPr>
        <p:txBody>
          <a:bodyPr wrap="square" rtlCol="0">
            <a:spAutoFit/>
          </a:bodyPr>
          <a:lstStyle/>
          <a:p>
            <a:pPr algn="ctr"/>
            <a:r>
              <a:rPr lang="en-GB" sz="1400" b="1" dirty="0"/>
              <a:t>Economic development</a:t>
            </a:r>
          </a:p>
        </p:txBody>
      </p:sp>
      <p:cxnSp>
        <p:nvCxnSpPr>
          <p:cNvPr id="101" name="Straight Arrow Connector 100">
            <a:extLst>
              <a:ext uri="{FF2B5EF4-FFF2-40B4-BE49-F238E27FC236}">
                <a16:creationId xmlns:a16="http://schemas.microsoft.com/office/drawing/2014/main" id="{5ECD83E5-106F-D4AB-BD41-C22A6FA91C56}"/>
              </a:ext>
            </a:extLst>
          </p:cNvPr>
          <p:cNvCxnSpPr>
            <a:cxnSpLocks/>
          </p:cNvCxnSpPr>
          <p:nvPr/>
        </p:nvCxnSpPr>
        <p:spPr>
          <a:xfrm flipV="1">
            <a:off x="3082590" y="878260"/>
            <a:ext cx="792724" cy="10401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4" name="Right Bracket 43">
            <a:extLst>
              <a:ext uri="{FF2B5EF4-FFF2-40B4-BE49-F238E27FC236}">
                <a16:creationId xmlns:a16="http://schemas.microsoft.com/office/drawing/2014/main" id="{1F8A3391-EC3A-57D5-1D7B-12A41B6A5EA3}"/>
              </a:ext>
            </a:extLst>
          </p:cNvPr>
          <p:cNvSpPr/>
          <p:nvPr/>
        </p:nvSpPr>
        <p:spPr>
          <a:xfrm>
            <a:off x="6529754" y="496515"/>
            <a:ext cx="45719" cy="759568"/>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6" name="Straight Arrow Connector 45">
            <a:extLst>
              <a:ext uri="{FF2B5EF4-FFF2-40B4-BE49-F238E27FC236}">
                <a16:creationId xmlns:a16="http://schemas.microsoft.com/office/drawing/2014/main" id="{86FE79CA-6900-5B29-FE66-90BF87D0BBC3}"/>
              </a:ext>
            </a:extLst>
          </p:cNvPr>
          <p:cNvCxnSpPr/>
          <p:nvPr/>
        </p:nvCxnSpPr>
        <p:spPr>
          <a:xfrm>
            <a:off x="6829310" y="878260"/>
            <a:ext cx="554069" cy="30339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75C3F7B-3B54-ABBE-E815-A0465BE5F3DA}"/>
              </a:ext>
            </a:extLst>
          </p:cNvPr>
          <p:cNvCxnSpPr>
            <a:cxnSpLocks/>
          </p:cNvCxnSpPr>
          <p:nvPr/>
        </p:nvCxnSpPr>
        <p:spPr>
          <a:xfrm>
            <a:off x="6829310" y="768519"/>
            <a:ext cx="3062276" cy="43746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2FD1A14-5610-2E6A-5DE7-B246A3AB9EC8}"/>
              </a:ext>
            </a:extLst>
          </p:cNvPr>
          <p:cNvCxnSpPr/>
          <p:nvPr/>
        </p:nvCxnSpPr>
        <p:spPr>
          <a:xfrm flipV="1">
            <a:off x="6749143" y="6447832"/>
            <a:ext cx="0" cy="301311"/>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99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19AF-A8E8-F8CB-5798-7216D7FCAB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30F176-1F08-E4E9-F46F-E3866122A76D}"/>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E64FF4D6-BFC1-EFCB-EBFF-81AB58A595E4}"/>
              </a:ext>
            </a:extLst>
          </p:cNvPr>
          <p:cNvPicPr>
            <a:picLocks noChangeAspect="1"/>
          </p:cNvPicPr>
          <p:nvPr/>
        </p:nvPicPr>
        <p:blipFill>
          <a:blip r:embed="rId3"/>
          <a:stretch>
            <a:fillRect/>
          </a:stretch>
        </p:blipFill>
        <p:spPr>
          <a:xfrm>
            <a:off x="125446" y="0"/>
            <a:ext cx="12077203" cy="5810250"/>
          </a:xfrm>
          <a:prstGeom prst="rect">
            <a:avLst/>
          </a:prstGeom>
        </p:spPr>
      </p:pic>
    </p:spTree>
    <p:extLst>
      <p:ext uri="{BB962C8B-B14F-4D97-AF65-F5344CB8AC3E}">
        <p14:creationId xmlns:p14="http://schemas.microsoft.com/office/powerpoint/2010/main" val="241468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Background</a:t>
            </a:r>
          </a:p>
        </p:txBody>
      </p:sp>
      <p:sp>
        <p:nvSpPr>
          <p:cNvPr id="3" name="Content Placeholder 2"/>
          <p:cNvSpPr>
            <a:spLocks noGrp="1"/>
          </p:cNvSpPr>
          <p:nvPr>
            <p:ph idx="1"/>
          </p:nvPr>
        </p:nvSpPr>
        <p:spPr>
          <a:xfrm>
            <a:off x="838200" y="1834682"/>
            <a:ext cx="8953500" cy="4533000"/>
          </a:xfrm>
        </p:spPr>
        <p:txBody>
          <a:bodyPr>
            <a:noAutofit/>
          </a:bodyPr>
          <a:lstStyle/>
          <a:p>
            <a:pPr>
              <a:lnSpc>
                <a:spcPct val="100000"/>
              </a:lnSpc>
              <a:spcBef>
                <a:spcPts val="500"/>
              </a:spcBef>
            </a:pPr>
            <a:r>
              <a:rPr lang="en-GB" dirty="0"/>
              <a:t>Poor crop yield – a risk factor for child undernutrition and poor survival</a:t>
            </a:r>
          </a:p>
          <a:p>
            <a:pPr>
              <a:spcBef>
                <a:spcPts val="200"/>
              </a:spcBef>
            </a:pPr>
            <a:r>
              <a:rPr lang="en-GB" dirty="0"/>
              <a:t>1/3 of yield variation related to climate variability</a:t>
            </a:r>
            <a:endParaRPr lang="en-GB" sz="2200" baseline="30000" dirty="0"/>
          </a:p>
          <a:p>
            <a:r>
              <a:rPr lang="en-GB" dirty="0"/>
              <a:t>WHO &amp; IPCC recognize undernutrition as one of the greatest health impacts of climate change </a:t>
            </a:r>
          </a:p>
          <a:p>
            <a:r>
              <a:rPr lang="en-GB" dirty="0"/>
              <a:t>By 2050 climate change estimated to result in	                </a:t>
            </a:r>
          </a:p>
          <a:p>
            <a:pPr lvl="1">
              <a:spcBef>
                <a:spcPts val="200"/>
              </a:spcBef>
            </a:pPr>
            <a:r>
              <a:rPr lang="en-GB" dirty="0"/>
              <a:t>45% increase child stunting in West Africa</a:t>
            </a:r>
            <a:r>
              <a:rPr lang="en-GB" baseline="30000" dirty="0"/>
              <a:t> </a:t>
            </a:r>
          </a:p>
          <a:p>
            <a:pPr lvl="1">
              <a:spcBef>
                <a:spcPts val="200"/>
              </a:spcBef>
            </a:pPr>
            <a:r>
              <a:rPr lang="en-GB" dirty="0"/>
              <a:t>16,105 additional child deaths in West Africa               </a:t>
            </a:r>
          </a:p>
          <a:p>
            <a:pPr>
              <a:spcBef>
                <a:spcPts val="0"/>
              </a:spcBef>
            </a:pPr>
            <a:r>
              <a:rPr lang="en-GB" dirty="0"/>
              <a:t>But these estimates </a:t>
            </a:r>
          </a:p>
          <a:p>
            <a:pPr lvl="1">
              <a:spcBef>
                <a:spcPts val="0"/>
              </a:spcBef>
              <a:buFont typeface="Arial"/>
              <a:buChar char="•"/>
            </a:pPr>
            <a:r>
              <a:rPr lang="en-GB" dirty="0"/>
              <a:t>not empirically-grounded</a:t>
            </a:r>
          </a:p>
          <a:p>
            <a:pPr lvl="1">
              <a:spcBef>
                <a:spcPts val="0"/>
              </a:spcBef>
              <a:buFont typeface="Arial"/>
              <a:buChar char="•"/>
            </a:pPr>
            <a:r>
              <a:rPr lang="en-GB" dirty="0"/>
              <a:t>global/regional </a:t>
            </a:r>
            <a:r>
              <a:rPr lang="mr-IN" dirty="0"/>
              <a:t>–</a:t>
            </a:r>
            <a:r>
              <a:rPr lang="en-GB" dirty="0"/>
              <a:t> may reflect impacts on subsistence farmers</a:t>
            </a:r>
          </a:p>
        </p:txBody>
      </p:sp>
      <p:pic>
        <p:nvPicPr>
          <p:cNvPr id="15" name="Picture 14" descr="E_SDG_Icons-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318" y="0"/>
            <a:ext cx="1841148" cy="1841148"/>
          </a:xfrm>
          <a:prstGeom prst="rect">
            <a:avLst/>
          </a:prstGeom>
        </p:spPr>
      </p:pic>
      <p:pic>
        <p:nvPicPr>
          <p:cNvPr id="16" name="Picture 15" descr="1-vgpL5xyG0wqNezzmcEkzHg.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0852" y="1834682"/>
            <a:ext cx="1841148" cy="1841148"/>
          </a:xfrm>
          <a:prstGeom prst="rect">
            <a:avLst/>
          </a:prstGeom>
        </p:spPr>
      </p:pic>
      <p:pic>
        <p:nvPicPr>
          <p:cNvPr id="17" name="Picture 16" descr="imag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0852" y="0"/>
            <a:ext cx="1841148" cy="1841148"/>
          </a:xfrm>
          <a:prstGeom prst="rect">
            <a:avLst/>
          </a:prstGeom>
        </p:spPr>
      </p:pic>
    </p:spTree>
    <p:extLst>
      <p:ext uri="{BB962C8B-B14F-4D97-AF65-F5344CB8AC3E}">
        <p14:creationId xmlns:p14="http://schemas.microsoft.com/office/powerpoint/2010/main" val="368925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Aim</a:t>
            </a:r>
          </a:p>
        </p:txBody>
      </p:sp>
      <p:sp>
        <p:nvSpPr>
          <p:cNvPr id="3" name="Content Placeholder 2"/>
          <p:cNvSpPr>
            <a:spLocks noGrp="1"/>
          </p:cNvSpPr>
          <p:nvPr>
            <p:ph idx="1"/>
          </p:nvPr>
        </p:nvSpPr>
        <p:spPr/>
        <p:txBody>
          <a:bodyPr/>
          <a:lstStyle/>
          <a:p>
            <a:pPr>
              <a:lnSpc>
                <a:spcPct val="100000"/>
              </a:lnSpc>
            </a:pPr>
            <a:r>
              <a:rPr lang="en-GB" dirty="0"/>
              <a:t>To quantify the impact of low crop yields on child mortality in a subsistence farming population of Burkina Faso </a:t>
            </a:r>
          </a:p>
          <a:p>
            <a:pPr>
              <a:lnSpc>
                <a:spcPct val="100000"/>
              </a:lnSpc>
            </a:pPr>
            <a:r>
              <a:rPr lang="en-GB" dirty="0"/>
              <a:t>To attribute such impacts to unfavourable growing-season weather conditions, observed past and projected future</a:t>
            </a:r>
          </a:p>
        </p:txBody>
      </p:sp>
    </p:spTree>
    <p:extLst>
      <p:ext uri="{BB962C8B-B14F-4D97-AF65-F5344CB8AC3E}">
        <p14:creationId xmlns:p14="http://schemas.microsoft.com/office/powerpoint/2010/main" val="355745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Setting, inputs</a:t>
            </a:r>
          </a:p>
        </p:txBody>
      </p:sp>
      <p:sp>
        <p:nvSpPr>
          <p:cNvPr id="3" name="Content Placeholder 2"/>
          <p:cNvSpPr>
            <a:spLocks noGrp="1"/>
          </p:cNvSpPr>
          <p:nvPr>
            <p:ph idx="1"/>
          </p:nvPr>
        </p:nvSpPr>
        <p:spPr>
          <a:xfrm>
            <a:off x="838200" y="1654922"/>
            <a:ext cx="9829800" cy="4237225"/>
          </a:xfrm>
        </p:spPr>
        <p:txBody>
          <a:bodyPr>
            <a:noAutofit/>
          </a:bodyPr>
          <a:lstStyle/>
          <a:p>
            <a:pPr marL="342900" lvl="1" indent="-342900">
              <a:lnSpc>
                <a:spcPct val="95000"/>
              </a:lnSpc>
              <a:spcBef>
                <a:spcPts val="300"/>
              </a:spcBef>
            </a:pPr>
            <a:r>
              <a:rPr lang="en-US" sz="2800" dirty="0" err="1"/>
              <a:t>Nouna</a:t>
            </a:r>
            <a:r>
              <a:rPr lang="en-US" sz="2800" dirty="0"/>
              <a:t> HDSS population, </a:t>
            </a:r>
            <a:r>
              <a:rPr lang="en-US" sz="2800" dirty="0" err="1"/>
              <a:t>Kossi</a:t>
            </a:r>
            <a:r>
              <a:rPr lang="en-US" sz="2800" dirty="0"/>
              <a:t> province</a:t>
            </a:r>
          </a:p>
          <a:p>
            <a:pPr marL="342900" lvl="1" indent="-342900">
              <a:lnSpc>
                <a:spcPct val="95000"/>
              </a:lnSpc>
              <a:spcBef>
                <a:spcPts val="300"/>
              </a:spcBef>
            </a:pPr>
            <a:r>
              <a:rPr lang="en-US" sz="2800" dirty="0"/>
              <a:t>Subsistence farmers</a:t>
            </a:r>
          </a:p>
          <a:p>
            <a:pPr marL="342900" lvl="1" indent="-342900">
              <a:lnSpc>
                <a:spcPct val="95000"/>
              </a:lnSpc>
              <a:spcBef>
                <a:spcPts val="300"/>
              </a:spcBef>
            </a:pPr>
            <a:r>
              <a:rPr lang="en-US" sz="2800" dirty="0" err="1"/>
              <a:t>Rainfed</a:t>
            </a:r>
            <a:r>
              <a:rPr lang="en-US" sz="2800" dirty="0"/>
              <a:t> agriculture</a:t>
            </a:r>
          </a:p>
          <a:p>
            <a:pPr marL="342900" lvl="1" indent="-342900">
              <a:lnSpc>
                <a:spcPct val="95000"/>
              </a:lnSpc>
              <a:spcBef>
                <a:spcPts val="300"/>
              </a:spcBef>
            </a:pPr>
            <a:r>
              <a:rPr lang="en-US" sz="2800" dirty="0"/>
              <a:t>Single agricultural production season: </a:t>
            </a:r>
            <a:r>
              <a:rPr lang="en-GB" sz="2800" dirty="0"/>
              <a:t>June to October </a:t>
            </a:r>
          </a:p>
          <a:p>
            <a:pPr marL="342900" lvl="1" indent="-342900">
              <a:lnSpc>
                <a:spcPct val="95000"/>
              </a:lnSpc>
              <a:spcBef>
                <a:spcPts val="300"/>
              </a:spcBef>
            </a:pPr>
            <a:r>
              <a:rPr lang="en-GB" sz="2800" dirty="0"/>
              <a:t>Cereals: 72% of daily kcal intake</a:t>
            </a:r>
          </a:p>
          <a:p>
            <a:pPr marL="0" lvl="1" indent="0">
              <a:lnSpc>
                <a:spcPct val="95000"/>
              </a:lnSpc>
              <a:spcBef>
                <a:spcPts val="300"/>
              </a:spcBef>
              <a:buNone/>
            </a:pPr>
            <a:endParaRPr lang="en-US" sz="2200" dirty="0"/>
          </a:p>
        </p:txBody>
      </p:sp>
      <p:pic>
        <p:nvPicPr>
          <p:cNvPr id="4" name="Picture 1"/>
          <p:cNvPicPr>
            <a:picLocks noChangeAspect="1" noChangeArrowheads="1"/>
          </p:cNvPicPr>
          <p:nvPr/>
        </p:nvPicPr>
        <p:blipFill rotWithShape="1">
          <a:blip r:embed="rId3"/>
          <a:srcRect l="30465" t="20808" r="39768" b="61214"/>
          <a:stretch/>
        </p:blipFill>
        <p:spPr bwMode="auto">
          <a:xfrm>
            <a:off x="1097177" y="4444432"/>
            <a:ext cx="7010161" cy="2381556"/>
          </a:xfrm>
          <a:prstGeom prst="rect">
            <a:avLst/>
          </a:prstGeom>
          <a:noFill/>
          <a:ln w="9525">
            <a:noFill/>
            <a:miter lim="800000"/>
            <a:headEnd/>
            <a:tailEnd/>
          </a:ln>
        </p:spPr>
      </p:pic>
    </p:spTree>
    <p:extLst>
      <p:ext uri="{BB962C8B-B14F-4D97-AF65-F5344CB8AC3E}">
        <p14:creationId xmlns:p14="http://schemas.microsoft.com/office/powerpoint/2010/main" val="224079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5"/>
            <a:ext cx="10515600" cy="1325563"/>
          </a:xfrm>
        </p:spPr>
        <p:txBody>
          <a:bodyPr>
            <a:normAutofit/>
          </a:bodyPr>
          <a:lstStyle/>
          <a:p>
            <a:r>
              <a:rPr lang="en-GB" dirty="0"/>
              <a:t>Modelling framework</a:t>
            </a:r>
          </a:p>
        </p:txBody>
      </p:sp>
      <p:pic>
        <p:nvPicPr>
          <p:cNvPr id="3" name="Picture 2" descr="Screen Shot 2017-09-25 at 11.18.03.png"/>
          <p:cNvPicPr>
            <a:picLocks noChangeAspect="1"/>
          </p:cNvPicPr>
          <p:nvPr/>
        </p:nvPicPr>
        <p:blipFill rotWithShape="1">
          <a:blip r:embed="rId3">
            <a:extLst>
              <a:ext uri="{28A0092B-C50C-407E-A947-70E740481C1C}">
                <a14:useLocalDpi xmlns:a14="http://schemas.microsoft.com/office/drawing/2010/main" val="0"/>
              </a:ext>
            </a:extLst>
          </a:blip>
          <a:srcRect l="1983" r="2872" b="6954"/>
          <a:stretch/>
        </p:blipFill>
        <p:spPr>
          <a:xfrm>
            <a:off x="328417" y="1060130"/>
            <a:ext cx="11535166" cy="5772470"/>
          </a:xfrm>
          <a:prstGeom prst="rect">
            <a:avLst/>
          </a:prstGeom>
        </p:spPr>
      </p:pic>
      <p:sp>
        <p:nvSpPr>
          <p:cNvPr id="4" name="Doughnut 3">
            <a:extLst>
              <a:ext uri="{FF2B5EF4-FFF2-40B4-BE49-F238E27FC236}">
                <a16:creationId xmlns:a16="http://schemas.microsoft.com/office/drawing/2014/main" id="{4001492D-A212-8542-018B-54B7405F373B}"/>
              </a:ext>
            </a:extLst>
          </p:cNvPr>
          <p:cNvSpPr/>
          <p:nvPr/>
        </p:nvSpPr>
        <p:spPr>
          <a:xfrm>
            <a:off x="6353908" y="3335216"/>
            <a:ext cx="2004646" cy="826477"/>
          </a:xfrm>
          <a:prstGeom prst="donut">
            <a:avLst>
              <a:gd name="adj" fmla="val 506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5" name="Doughnut 4">
            <a:extLst>
              <a:ext uri="{FF2B5EF4-FFF2-40B4-BE49-F238E27FC236}">
                <a16:creationId xmlns:a16="http://schemas.microsoft.com/office/drawing/2014/main" id="{534A9EAB-B615-8346-5BD4-52B13026446B}"/>
              </a:ext>
            </a:extLst>
          </p:cNvPr>
          <p:cNvSpPr/>
          <p:nvPr/>
        </p:nvSpPr>
        <p:spPr>
          <a:xfrm>
            <a:off x="3188677" y="2080847"/>
            <a:ext cx="2004646" cy="826477"/>
          </a:xfrm>
          <a:prstGeom prst="donut">
            <a:avLst>
              <a:gd name="adj" fmla="val 506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 name="Doughnut 5">
            <a:extLst>
              <a:ext uri="{FF2B5EF4-FFF2-40B4-BE49-F238E27FC236}">
                <a16:creationId xmlns:a16="http://schemas.microsoft.com/office/drawing/2014/main" id="{AAD3940A-EBD2-842E-C9BE-71A1368D2FB8}"/>
              </a:ext>
            </a:extLst>
          </p:cNvPr>
          <p:cNvSpPr/>
          <p:nvPr/>
        </p:nvSpPr>
        <p:spPr>
          <a:xfrm>
            <a:off x="3188677" y="4566139"/>
            <a:ext cx="2004646" cy="826477"/>
          </a:xfrm>
          <a:prstGeom prst="donut">
            <a:avLst>
              <a:gd name="adj" fmla="val 506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507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p:nvPr/>
        </p:nvPicPr>
        <p:blipFill rotWithShape="1">
          <a:blip r:embed="rId2" cstate="print">
            <a:extLst>
              <a:ext uri="{28A0092B-C50C-407E-A947-70E740481C1C}">
                <a14:useLocalDpi xmlns:a14="http://schemas.microsoft.com/office/drawing/2010/main" val="0"/>
              </a:ext>
            </a:extLst>
          </a:blip>
          <a:srcRect l="6805" t="7623" r="823" b="703"/>
          <a:stretch/>
        </p:blipFill>
        <p:spPr bwMode="auto">
          <a:xfrm>
            <a:off x="4943871" y="2967220"/>
            <a:ext cx="6805447" cy="3155113"/>
          </a:xfrm>
          <a:prstGeom prst="rect">
            <a:avLst/>
          </a:prstGeom>
          <a:noFill/>
        </p:spPr>
      </p:pic>
      <p:pic>
        <p:nvPicPr>
          <p:cNvPr id="11" name="Picture 19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8" t="1823" r="13490" b="20236"/>
          <a:stretch/>
        </p:blipFill>
        <p:spPr bwMode="auto">
          <a:xfrm>
            <a:off x="4368779" y="164638"/>
            <a:ext cx="7304699" cy="24222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E17F6F9A-458B-43CC-9774-FEFEA6328699}" type="slidenum">
              <a:rPr lang="en-US" smtClean="0"/>
              <a:pPr>
                <a:defRPr/>
              </a:pPr>
              <a:t>7</a:t>
            </a:fld>
            <a:endParaRPr lang="en-US" dirty="0"/>
          </a:p>
        </p:txBody>
      </p:sp>
      <p:sp>
        <p:nvSpPr>
          <p:cNvPr id="6" name="Slide Number Placeholder 3"/>
          <p:cNvSpPr txBox="1">
            <a:spLocks/>
          </p:cNvSpPr>
          <p:nvPr/>
        </p:nvSpPr>
        <p:spPr bwMode="auto">
          <a:xfrm>
            <a:off x="9072033" y="6826448"/>
            <a:ext cx="2844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defPPr>
              <a:defRPr lang="de-DE"/>
            </a:defPPr>
            <a:lvl1pPr algn="r" rtl="0" eaLnBrk="0" fontAlgn="base" hangingPunct="0">
              <a:spcBef>
                <a:spcPct val="0"/>
              </a:spcBef>
              <a:spcAft>
                <a:spcPct val="0"/>
              </a:spcAft>
              <a:defRPr sz="1200" kern="1200">
                <a:solidFill>
                  <a:schemeClr val="bg1">
                    <a:lumMod val="50000"/>
                  </a:schemeClr>
                </a:solidFill>
                <a:latin typeface="+mn-lt"/>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a:lstStyle>
          <a:p>
            <a:pPr>
              <a:defRPr/>
            </a:pPr>
            <a:fld id="{E17F6F9A-458B-43CC-9774-FEFEA6328699}" type="slidenum">
              <a:rPr lang="en-US" sz="1600"/>
              <a:pPr>
                <a:defRPr/>
              </a:pPr>
              <a:t>7</a:t>
            </a:fld>
            <a:endParaRPr lang="en-US" sz="1600" dirty="0"/>
          </a:p>
        </p:txBody>
      </p:sp>
      <p:sp>
        <p:nvSpPr>
          <p:cNvPr id="8" name="Rectangle 66"/>
          <p:cNvSpPr>
            <a:spLocks noChangeArrowheads="1"/>
          </p:cNvSpPr>
          <p:nvPr/>
        </p:nvSpPr>
        <p:spPr bwMode="auto">
          <a:xfrm>
            <a:off x="1" y="-1564706"/>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9" name="Rectangle 68"/>
          <p:cNvSpPr>
            <a:spLocks noChangeArrowheads="1"/>
          </p:cNvSpPr>
          <p:nvPr/>
        </p:nvSpPr>
        <p:spPr bwMode="auto">
          <a:xfrm>
            <a:off x="1" y="-955106"/>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cxnSp>
        <p:nvCxnSpPr>
          <p:cNvPr id="12" name="Straight Connector 11"/>
          <p:cNvCxnSpPr/>
          <p:nvPr/>
        </p:nvCxnSpPr>
        <p:spPr>
          <a:xfrm>
            <a:off x="5285298" y="1060819"/>
            <a:ext cx="6408948" cy="0"/>
          </a:xfrm>
          <a:prstGeom prst="line">
            <a:avLst/>
          </a:prstGeom>
          <a:ln w="6350" cap="flat" cmpd="sng" algn="ctr">
            <a:solidFill>
              <a:schemeClr val="bg1">
                <a:lumMod val="50000"/>
              </a:schemeClr>
            </a:solidFill>
            <a:prstDash val="lg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5285085" y="1412776"/>
            <a:ext cx="6408948"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p:cNvSpPr/>
          <p:nvPr/>
        </p:nvSpPr>
        <p:spPr>
          <a:xfrm>
            <a:off x="6050000" y="1650788"/>
            <a:ext cx="174413" cy="156633"/>
          </a:xfrm>
          <a:prstGeom prst="ellipse">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5" name="Oval 14"/>
          <p:cNvSpPr/>
          <p:nvPr/>
        </p:nvSpPr>
        <p:spPr>
          <a:xfrm>
            <a:off x="6693267" y="2184058"/>
            <a:ext cx="174413" cy="156633"/>
          </a:xfrm>
          <a:prstGeom prst="ellipse">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6" name="Oval 15"/>
          <p:cNvSpPr/>
          <p:nvPr/>
        </p:nvSpPr>
        <p:spPr>
          <a:xfrm>
            <a:off x="7789488" y="1544176"/>
            <a:ext cx="174413" cy="156633"/>
          </a:xfrm>
          <a:prstGeom prst="ellipse">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7" name="Oval 16"/>
          <p:cNvSpPr/>
          <p:nvPr/>
        </p:nvSpPr>
        <p:spPr>
          <a:xfrm>
            <a:off x="9285090" y="1518930"/>
            <a:ext cx="174413" cy="156633"/>
          </a:xfrm>
          <a:prstGeom prst="ellipse">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8" name="Oval 17"/>
          <p:cNvSpPr/>
          <p:nvPr/>
        </p:nvSpPr>
        <p:spPr>
          <a:xfrm>
            <a:off x="9043268" y="1702036"/>
            <a:ext cx="174413" cy="156633"/>
          </a:xfrm>
          <a:prstGeom prst="ellipse">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9" name="Oval 18"/>
          <p:cNvSpPr/>
          <p:nvPr/>
        </p:nvSpPr>
        <p:spPr>
          <a:xfrm>
            <a:off x="8848922" y="2179396"/>
            <a:ext cx="174413" cy="156633"/>
          </a:xfrm>
          <a:prstGeom prst="ellipse">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0" name="Oval 19"/>
          <p:cNvSpPr/>
          <p:nvPr/>
        </p:nvSpPr>
        <p:spPr>
          <a:xfrm>
            <a:off x="11215768" y="1575104"/>
            <a:ext cx="174413" cy="156633"/>
          </a:xfrm>
          <a:prstGeom prst="ellipse">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1" name="TextBox 20"/>
          <p:cNvSpPr txBox="1"/>
          <p:nvPr/>
        </p:nvSpPr>
        <p:spPr>
          <a:xfrm rot="16200000">
            <a:off x="3449453" y="1212722"/>
            <a:ext cx="2496275" cy="400110"/>
          </a:xfrm>
          <a:prstGeom prst="rect">
            <a:avLst/>
          </a:prstGeom>
          <a:solidFill>
            <a:schemeClr val="bg1"/>
          </a:solidFill>
        </p:spPr>
        <p:txBody>
          <a:bodyPr wrap="square" rtlCol="0">
            <a:spAutoFit/>
          </a:bodyPr>
          <a:lstStyle/>
          <a:p>
            <a:pPr algn="ctr"/>
            <a:r>
              <a:rPr lang="en-US" sz="2000" dirty="0">
                <a:solidFill>
                  <a:srgbClr val="00B0F0"/>
                </a:solidFill>
              </a:rPr>
              <a:t>Food availability</a:t>
            </a:r>
          </a:p>
        </p:txBody>
      </p:sp>
      <p:cxnSp>
        <p:nvCxnSpPr>
          <p:cNvPr id="22" name="Straight Connector 21"/>
          <p:cNvCxnSpPr/>
          <p:nvPr/>
        </p:nvCxnSpPr>
        <p:spPr bwMode="auto">
          <a:xfrm>
            <a:off x="5176618" y="2635449"/>
            <a:ext cx="651741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ooter Placeholder 4"/>
          <p:cNvSpPr txBox="1">
            <a:spLocks/>
          </p:cNvSpPr>
          <p:nvPr/>
        </p:nvSpPr>
        <p:spPr bwMode="auto">
          <a:xfrm>
            <a:off x="7836560" y="6223000"/>
            <a:ext cx="3220147"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defPPr>
              <a:defRPr lang="de-DE"/>
            </a:defPPr>
            <a:lvl1pPr algn="l" rtl="0" eaLnBrk="0" fontAlgn="base" hangingPunct="0">
              <a:spcBef>
                <a:spcPct val="0"/>
              </a:spcBef>
              <a:spcAft>
                <a:spcPct val="0"/>
              </a:spcAft>
              <a:defRPr sz="1200" kern="1200">
                <a:solidFill>
                  <a:schemeClr val="bg1">
                    <a:lumMod val="50000"/>
                  </a:schemeClr>
                </a:solidFill>
                <a:latin typeface="+mn-lt"/>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a:lstStyle>
          <a:p>
            <a:r>
              <a:rPr lang="en-US" sz="1600" dirty="0" err="1">
                <a:solidFill>
                  <a:srgbClr val="00B0F0"/>
                </a:solidFill>
              </a:rPr>
              <a:t>Belesova</a:t>
            </a:r>
            <a:r>
              <a:rPr lang="en-US" sz="1600" dirty="0">
                <a:solidFill>
                  <a:srgbClr val="00B0F0"/>
                </a:solidFill>
              </a:rPr>
              <a:t>, Gornott, et al. 2019, Science of the Total Environment</a:t>
            </a:r>
          </a:p>
        </p:txBody>
      </p:sp>
      <p:sp>
        <p:nvSpPr>
          <p:cNvPr id="26" name="Content Placeholder 2"/>
          <p:cNvSpPr txBox="1">
            <a:spLocks/>
          </p:cNvSpPr>
          <p:nvPr/>
        </p:nvSpPr>
        <p:spPr bwMode="auto">
          <a:xfrm>
            <a:off x="216760" y="644379"/>
            <a:ext cx="4039473" cy="16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Arial" charset="0"/>
                <a:ea typeface="+mn-ea"/>
              </a:defRPr>
            </a:lvl5pPr>
            <a:lvl6pPr marL="2514600" indent="-228600" algn="l" rtl="0" fontAlgn="base">
              <a:spcBef>
                <a:spcPct val="20000"/>
              </a:spcBef>
              <a:spcAft>
                <a:spcPct val="0"/>
              </a:spcAft>
              <a:buChar char="»"/>
              <a:defRPr sz="1400">
                <a:solidFill>
                  <a:schemeClr val="tx1"/>
                </a:solidFill>
                <a:latin typeface="Arial" charset="0"/>
                <a:ea typeface="+mn-ea"/>
              </a:defRPr>
            </a:lvl6pPr>
            <a:lvl7pPr marL="2971800" indent="-228600" algn="l" rtl="0" fontAlgn="base">
              <a:spcBef>
                <a:spcPct val="20000"/>
              </a:spcBef>
              <a:spcAft>
                <a:spcPct val="0"/>
              </a:spcAft>
              <a:buChar char="»"/>
              <a:defRPr sz="1400">
                <a:solidFill>
                  <a:schemeClr val="tx1"/>
                </a:solidFill>
                <a:latin typeface="Arial" charset="0"/>
                <a:ea typeface="+mn-ea"/>
              </a:defRPr>
            </a:lvl7pPr>
            <a:lvl8pPr marL="3429000" indent="-228600" algn="l" rtl="0" fontAlgn="base">
              <a:spcBef>
                <a:spcPct val="20000"/>
              </a:spcBef>
              <a:spcAft>
                <a:spcPct val="0"/>
              </a:spcAft>
              <a:buChar char="»"/>
              <a:defRPr sz="1400">
                <a:solidFill>
                  <a:schemeClr val="tx1"/>
                </a:solidFill>
                <a:latin typeface="Arial" charset="0"/>
                <a:ea typeface="+mn-ea"/>
              </a:defRPr>
            </a:lvl8pPr>
            <a:lvl9pPr marL="3886200" indent="-228600" algn="l" rtl="0" fontAlgn="base">
              <a:spcBef>
                <a:spcPct val="20000"/>
              </a:spcBef>
              <a:spcAft>
                <a:spcPct val="0"/>
              </a:spcAft>
              <a:buChar char="»"/>
              <a:defRPr sz="1400">
                <a:solidFill>
                  <a:schemeClr val="tx1"/>
                </a:solidFill>
                <a:latin typeface="Arial" charset="0"/>
                <a:ea typeface="+mn-ea"/>
              </a:defRPr>
            </a:lvl9pPr>
          </a:lstStyle>
          <a:p>
            <a:pPr marL="0" indent="0">
              <a:buNone/>
            </a:pPr>
            <a:r>
              <a:rPr lang="en-US" sz="2267" b="0" dirty="0">
                <a:solidFill>
                  <a:schemeClr val="tx1">
                    <a:lumMod val="75000"/>
                    <a:lumOff val="25000"/>
                  </a:schemeClr>
                </a:solidFill>
              </a:rPr>
              <a:t>Calculation of a food availability index by the production-weighted crop yields</a:t>
            </a:r>
            <a:endParaRPr lang="en-US" sz="2267" dirty="0">
              <a:solidFill>
                <a:schemeClr val="tx1">
                  <a:lumMod val="75000"/>
                  <a:lumOff val="25000"/>
                </a:schemeClr>
              </a:solidFill>
            </a:endParaRPr>
          </a:p>
          <a:p>
            <a:endParaRPr lang="en-US" sz="2667" dirty="0">
              <a:solidFill>
                <a:schemeClr val="tx1">
                  <a:lumMod val="75000"/>
                  <a:lumOff val="25000"/>
                </a:schemeClr>
              </a:solidFill>
            </a:endParaRPr>
          </a:p>
        </p:txBody>
      </p:sp>
      <p:sp>
        <p:nvSpPr>
          <p:cNvPr id="29" name="Diamond 28"/>
          <p:cNvSpPr/>
          <p:nvPr/>
        </p:nvSpPr>
        <p:spPr>
          <a:xfrm>
            <a:off x="9283705" y="5880145"/>
            <a:ext cx="168487" cy="183727"/>
          </a:xfrm>
          <a:prstGeom prst="diamond">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0" name="TextBox 29"/>
          <p:cNvSpPr txBox="1"/>
          <p:nvPr/>
        </p:nvSpPr>
        <p:spPr>
          <a:xfrm rot="16200000">
            <a:off x="3113314" y="3594969"/>
            <a:ext cx="2939473" cy="707886"/>
          </a:xfrm>
          <a:prstGeom prst="rect">
            <a:avLst/>
          </a:prstGeom>
          <a:solidFill>
            <a:schemeClr val="bg1"/>
          </a:solidFill>
        </p:spPr>
        <p:txBody>
          <a:bodyPr wrap="square" rtlCol="0">
            <a:spAutoFit/>
          </a:bodyPr>
          <a:lstStyle/>
          <a:p>
            <a:pPr algn="ctr"/>
            <a:r>
              <a:rPr lang="en-US" sz="2000" dirty="0">
                <a:solidFill>
                  <a:srgbClr val="00B0F0"/>
                </a:solidFill>
              </a:rPr>
              <a:t>Cum. child death/ 100,000 people</a:t>
            </a:r>
          </a:p>
        </p:txBody>
      </p:sp>
      <p:cxnSp>
        <p:nvCxnSpPr>
          <p:cNvPr id="31" name="Straight Arrow Connector 30"/>
          <p:cNvCxnSpPr/>
          <p:nvPr/>
        </p:nvCxnSpPr>
        <p:spPr bwMode="auto">
          <a:xfrm flipH="1">
            <a:off x="8908285" y="2384263"/>
            <a:ext cx="0" cy="1185460"/>
          </a:xfrm>
          <a:prstGeom prst="straightConnector1">
            <a:avLst/>
          </a:prstGeom>
          <a:solidFill>
            <a:schemeClr val="accent1"/>
          </a:solidFill>
          <a:ln w="2857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6807096" y="2388076"/>
            <a:ext cx="0" cy="2268041"/>
          </a:xfrm>
          <a:prstGeom prst="straightConnector1">
            <a:avLst/>
          </a:prstGeom>
          <a:solidFill>
            <a:schemeClr val="accent1"/>
          </a:solidFill>
          <a:ln w="2857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H="1">
            <a:off x="9154009" y="1935490"/>
            <a:ext cx="0" cy="1185460"/>
          </a:xfrm>
          <a:prstGeom prst="straightConnector1">
            <a:avLst/>
          </a:prstGeom>
          <a:solidFill>
            <a:schemeClr val="accent1"/>
          </a:solidFill>
          <a:ln w="2857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H="1">
            <a:off x="9372296" y="1731737"/>
            <a:ext cx="0" cy="1185460"/>
          </a:xfrm>
          <a:prstGeom prst="straightConnector1">
            <a:avLst/>
          </a:prstGeom>
          <a:solidFill>
            <a:schemeClr val="accent1"/>
          </a:solidFill>
          <a:ln w="2857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p:cNvSpPr/>
          <p:nvPr/>
        </p:nvSpPr>
        <p:spPr>
          <a:xfrm>
            <a:off x="246287" y="3279349"/>
            <a:ext cx="4088115" cy="1487843"/>
          </a:xfrm>
          <a:prstGeom prst="rect">
            <a:avLst/>
          </a:prstGeom>
        </p:spPr>
        <p:txBody>
          <a:bodyPr wrap="square">
            <a:spAutoFit/>
          </a:bodyPr>
          <a:lstStyle/>
          <a:p>
            <a:r>
              <a:rPr lang="en-GB" sz="2267" dirty="0">
                <a:solidFill>
                  <a:schemeClr val="tx1">
                    <a:lumMod val="75000"/>
                    <a:lumOff val="25000"/>
                  </a:schemeClr>
                </a:solidFill>
              </a:rPr>
              <a:t>Child mortality (&lt; 5yr) attributable to weather induced food shortages (Food Crop Productivity Index &lt; 90%)</a:t>
            </a:r>
            <a:endParaRPr lang="en-US" sz="2267" dirty="0">
              <a:solidFill>
                <a:schemeClr val="tx1">
                  <a:lumMod val="75000"/>
                  <a:lumOff val="25000"/>
                </a:schemeClr>
              </a:solidFill>
            </a:endParaRPr>
          </a:p>
        </p:txBody>
      </p:sp>
      <p:sp>
        <p:nvSpPr>
          <p:cNvPr id="36" name="Text Box 2"/>
          <p:cNvSpPr txBox="1">
            <a:spLocks noChangeArrowheads="1"/>
          </p:cNvSpPr>
          <p:nvPr/>
        </p:nvSpPr>
        <p:spPr bwMode="auto">
          <a:xfrm>
            <a:off x="9543631" y="5809713"/>
            <a:ext cx="2225040" cy="325519"/>
          </a:xfrm>
          <a:prstGeom prst="rect">
            <a:avLst/>
          </a:prstGeom>
          <a:solidFill>
            <a:srgbClr val="FFFFFF"/>
          </a:solidFill>
          <a:ln w="9525">
            <a:noFill/>
            <a:miter lim="800000"/>
            <a:headEnd/>
            <a:tailEnd/>
          </a:ln>
        </p:spPr>
        <p:txBody>
          <a:bodyPr rot="0" vert="horz" wrap="square" lIns="0" tIns="60960" rIns="0" bIns="60960" anchor="t" anchorCtr="0">
            <a:noAutofit/>
          </a:bodyPr>
          <a:lstStyle/>
          <a:p>
            <a:pPr>
              <a:lnSpc>
                <a:spcPct val="107000"/>
              </a:lnSpc>
              <a:spcAft>
                <a:spcPts val="1067"/>
              </a:spcAft>
            </a:pPr>
            <a:r>
              <a:rPr lang="en-GB" sz="1333" dirty="0">
                <a:latin typeface="Calibri"/>
                <a:ea typeface="Calibri"/>
                <a:cs typeface="Times New Roman"/>
              </a:rPr>
              <a:t>years of impact (FCPI&lt;90%)</a:t>
            </a:r>
            <a:endParaRPr lang="en-US" sz="1333" dirty="0">
              <a:latin typeface="Calibri"/>
              <a:ea typeface="Calibri"/>
              <a:cs typeface="Times New Roman"/>
            </a:endParaRPr>
          </a:p>
        </p:txBody>
      </p:sp>
      <p:sp>
        <p:nvSpPr>
          <p:cNvPr id="37" name="Rectangle 36"/>
          <p:cNvSpPr/>
          <p:nvPr/>
        </p:nvSpPr>
        <p:spPr bwMode="auto">
          <a:xfrm>
            <a:off x="4498572" y="5830487"/>
            <a:ext cx="7367096" cy="275803"/>
          </a:xfrm>
          <a:prstGeom prst="rect">
            <a:avLst/>
          </a:prstGeom>
          <a:noFill/>
          <a:ln w="28575" cap="flat" cmpd="sng" algn="ctr">
            <a:solidFill>
              <a:srgbClr val="00B0F0"/>
            </a:solidFill>
            <a:prstDash val="sys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rtl="0" eaLnBrk="0" fontAlgn="base" hangingPunct="0">
              <a:spcBef>
                <a:spcPct val="0"/>
              </a:spcBef>
              <a:spcAft>
                <a:spcPct val="0"/>
              </a:spcAft>
            </a:pPr>
            <a:endParaRPr lang="en-US" sz="3200">
              <a:latin typeface="Arial" charset="0"/>
              <a:ea typeface="ヒラギノ角ゴ Pro W3" pitchFamily="48" charset="-128"/>
            </a:endParaRPr>
          </a:p>
        </p:txBody>
      </p:sp>
      <p:cxnSp>
        <p:nvCxnSpPr>
          <p:cNvPr id="38" name="Straight Connector 37"/>
          <p:cNvCxnSpPr/>
          <p:nvPr/>
        </p:nvCxnSpPr>
        <p:spPr bwMode="auto">
          <a:xfrm>
            <a:off x="4769169" y="5962716"/>
            <a:ext cx="23449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p:nvPr/>
        </p:nvCxnSpPr>
        <p:spPr bwMode="auto">
          <a:xfrm flipV="1">
            <a:off x="6161831" y="1412777"/>
            <a:ext cx="0" cy="219964"/>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flipV="1">
            <a:off x="8931523" y="1466951"/>
            <a:ext cx="0" cy="654116"/>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flipV="1">
            <a:off x="7864432" y="1411369"/>
            <a:ext cx="0" cy="134304"/>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H="1" flipV="1">
            <a:off x="6780475" y="1467204"/>
            <a:ext cx="0" cy="641957"/>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H="1" flipV="1">
            <a:off x="9344345" y="1423102"/>
            <a:ext cx="0" cy="104805"/>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flipV="1">
            <a:off x="9120053" y="1442957"/>
            <a:ext cx="0" cy="242164"/>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V="1">
            <a:off x="11302975" y="1424325"/>
            <a:ext cx="0" cy="148508"/>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Footer Placeholder 4">
            <a:extLst>
              <a:ext uri="{FF2B5EF4-FFF2-40B4-BE49-F238E27FC236}">
                <a16:creationId xmlns:a16="http://schemas.microsoft.com/office/drawing/2014/main" id="{A90E330E-0DEA-43F4-B550-73241B3DC06D}"/>
              </a:ext>
            </a:extLst>
          </p:cNvPr>
          <p:cNvSpPr>
            <a:spLocks noGrp="1"/>
          </p:cNvSpPr>
          <p:nvPr>
            <p:ph type="ftr" sz="quarter" idx="11"/>
          </p:nvPr>
        </p:nvSpPr>
        <p:spPr>
          <a:xfrm>
            <a:off x="4970465" y="6337299"/>
            <a:ext cx="4101866" cy="476250"/>
          </a:xfrm>
        </p:spPr>
        <p:txBody>
          <a:bodyPr/>
          <a:lstStyle/>
          <a:p>
            <a:pPr>
              <a:defRPr/>
            </a:pPr>
            <a:r>
              <a:rPr lang="en-US" dirty="0">
                <a:solidFill>
                  <a:prstClr val="white">
                    <a:lumMod val="50000"/>
                  </a:prstClr>
                </a:solidFill>
              </a:rPr>
              <a:t>Prof. Dr. Christoph Gornott</a:t>
            </a:r>
          </a:p>
        </p:txBody>
      </p:sp>
    </p:spTree>
    <p:extLst>
      <p:ext uri="{BB962C8B-B14F-4D97-AF65-F5344CB8AC3E}">
        <p14:creationId xmlns:p14="http://schemas.microsoft.com/office/powerpoint/2010/main" val="198510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20"/>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1000"/>
                                  </p:stCondLst>
                                  <p:childTnLst>
                                    <p:set>
                                      <p:cBhvr>
                                        <p:cTn id="31" dur="1" fill="hold">
                                          <p:stCondLst>
                                            <p:cond delay="0"/>
                                          </p:stCondLst>
                                        </p:cTn>
                                        <p:tgtEl>
                                          <p:spTgt spid="45"/>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9" grpId="0" animBg="1"/>
      <p:bldP spid="30" grpId="0" animBg="1"/>
      <p:bldP spid="35" grpId="0"/>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1.5</a:t>
            </a:r>
            <a:r>
              <a:rPr lang="en-GB" baseline="30000" dirty="0">
                <a:latin typeface="Century Gothic" panose="020B0502020202020204" pitchFamily="34" charset="0"/>
              </a:rPr>
              <a:t>o</a:t>
            </a:r>
            <a:r>
              <a:rPr lang="en-GB" dirty="0">
                <a:latin typeface="Century Gothic" panose="020B0502020202020204" pitchFamily="34" charset="0"/>
              </a:rPr>
              <a:t>C warming scenario</a:t>
            </a:r>
          </a:p>
        </p:txBody>
      </p:sp>
      <p:graphicFrame>
        <p:nvGraphicFramePr>
          <p:cNvPr id="3" name="Table 2"/>
          <p:cNvGraphicFramePr>
            <a:graphicFrameLocks noGrp="1"/>
          </p:cNvGraphicFramePr>
          <p:nvPr/>
        </p:nvGraphicFramePr>
        <p:xfrm>
          <a:off x="1932676" y="2190750"/>
          <a:ext cx="8176690" cy="3300743"/>
        </p:xfrm>
        <a:graphic>
          <a:graphicData uri="http://schemas.openxmlformats.org/drawingml/2006/table">
            <a:tbl>
              <a:tblPr firstRow="1" firstCol="1" bandRow="1">
                <a:tableStyleId>{C083E6E3-FA7D-4D7B-A595-EF9225AFEA82}</a:tableStyleId>
              </a:tblPr>
              <a:tblGrid>
                <a:gridCol w="3296549">
                  <a:extLst>
                    <a:ext uri="{9D8B030D-6E8A-4147-A177-3AD203B41FA5}">
                      <a16:colId xmlns:a16="http://schemas.microsoft.com/office/drawing/2014/main" val="3694797229"/>
                    </a:ext>
                  </a:extLst>
                </a:gridCol>
                <a:gridCol w="1051628">
                  <a:extLst>
                    <a:ext uri="{9D8B030D-6E8A-4147-A177-3AD203B41FA5}">
                      <a16:colId xmlns:a16="http://schemas.microsoft.com/office/drawing/2014/main" val="2287996994"/>
                    </a:ext>
                  </a:extLst>
                </a:gridCol>
                <a:gridCol w="1252318">
                  <a:extLst>
                    <a:ext uri="{9D8B030D-6E8A-4147-A177-3AD203B41FA5}">
                      <a16:colId xmlns:a16="http://schemas.microsoft.com/office/drawing/2014/main" val="3049615028"/>
                    </a:ext>
                  </a:extLst>
                </a:gridCol>
                <a:gridCol w="1225482">
                  <a:extLst>
                    <a:ext uri="{9D8B030D-6E8A-4147-A177-3AD203B41FA5}">
                      <a16:colId xmlns:a16="http://schemas.microsoft.com/office/drawing/2014/main" val="27264610"/>
                    </a:ext>
                  </a:extLst>
                </a:gridCol>
                <a:gridCol w="105131">
                  <a:extLst>
                    <a:ext uri="{9D8B030D-6E8A-4147-A177-3AD203B41FA5}">
                      <a16:colId xmlns:a16="http://schemas.microsoft.com/office/drawing/2014/main" val="3072009377"/>
                    </a:ext>
                  </a:extLst>
                </a:gridCol>
                <a:gridCol w="1245582">
                  <a:extLst>
                    <a:ext uri="{9D8B030D-6E8A-4147-A177-3AD203B41FA5}">
                      <a16:colId xmlns:a16="http://schemas.microsoft.com/office/drawing/2014/main" val="164877116"/>
                    </a:ext>
                  </a:extLst>
                </a:gridCol>
              </a:tblGrid>
              <a:tr h="263516">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en-GB" sz="1600" dirty="0">
                          <a:effectLst/>
                        </a:rPr>
                        <a:t>IPSL-CM5A-LR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3">
                  <a:txBody>
                    <a:bodyPr/>
                    <a:lstStyle/>
                    <a:p>
                      <a:pPr algn="ctr">
                        <a:lnSpc>
                          <a:spcPct val="107000"/>
                        </a:lnSpc>
                        <a:spcAft>
                          <a:spcPts val="0"/>
                        </a:spcAft>
                      </a:pPr>
                      <a:r>
                        <a:rPr lang="en-GB" sz="1600" dirty="0">
                          <a:effectLst/>
                        </a:rPr>
                        <a:t>MIROC5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50000"/>
                        </a:schemeClr>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51399600"/>
                  </a:ext>
                </a:extLst>
              </a:tr>
              <a:tr h="454545">
                <a:tc>
                  <a:txBody>
                    <a:bodyPr/>
                    <a:lstStyle/>
                    <a:p>
                      <a:pPr algn="ct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GB" sz="1600" dirty="0">
                          <a:effectLst/>
                        </a:rPr>
                        <a:t>2015</a:t>
                      </a:r>
                    </a:p>
                    <a:p>
                      <a:pPr algn="ctr">
                        <a:lnSpc>
                          <a:spcPct val="107000"/>
                        </a:lnSpc>
                        <a:spcAft>
                          <a:spcPts val="0"/>
                        </a:spcAft>
                      </a:pPr>
                      <a:r>
                        <a:rPr lang="en-GB" sz="1200" dirty="0">
                          <a:effectLst/>
                        </a:rPr>
                        <a:t>(2000-2030)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GB" sz="1600" dirty="0">
                          <a:effectLst/>
                        </a:rPr>
                        <a:t>2100</a:t>
                      </a:r>
                    </a:p>
                    <a:p>
                      <a:pPr algn="ctr">
                        <a:lnSpc>
                          <a:spcPct val="107000"/>
                        </a:lnSpc>
                        <a:spcAft>
                          <a:spcPts val="0"/>
                        </a:spcAft>
                      </a:pPr>
                      <a:r>
                        <a:rPr lang="en-GB" sz="1200" dirty="0">
                          <a:effectLst/>
                        </a:rPr>
                        <a:t>(2085-2115)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lumMod val="50000"/>
                        </a:schemeClr>
                      </a:solidFill>
                      <a:prstDash val="solid"/>
                      <a:round/>
                      <a:headEnd type="none" w="med" len="med"/>
                      <a:tailEnd type="none" w="med" len="med"/>
                    </a:lnR>
                  </a:tcPr>
                </a:tc>
                <a:tc>
                  <a:txBody>
                    <a:bodyPr/>
                    <a:lstStyle/>
                    <a:p>
                      <a:pPr algn="ctr">
                        <a:lnSpc>
                          <a:spcPct val="107000"/>
                        </a:lnSpc>
                        <a:spcAft>
                          <a:spcPts val="0"/>
                        </a:spcAft>
                      </a:pPr>
                      <a:r>
                        <a:rPr lang="en-GB" sz="1600" dirty="0">
                          <a:effectLst/>
                        </a:rPr>
                        <a:t>2015</a:t>
                      </a:r>
                    </a:p>
                    <a:p>
                      <a:pPr algn="ctr">
                        <a:lnSpc>
                          <a:spcPct val="107000"/>
                        </a:lnSpc>
                        <a:spcAft>
                          <a:spcPts val="0"/>
                        </a:spcAft>
                      </a:pPr>
                      <a:r>
                        <a:rPr lang="en-GB" sz="1200" dirty="0">
                          <a:effectLst/>
                        </a:rPr>
                        <a:t>(2000-2030)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50000"/>
                        </a:schemeClr>
                      </a:solidFill>
                      <a:prstDash val="solid"/>
                      <a:round/>
                      <a:headEnd type="none" w="med" len="med"/>
                      <a:tailEnd type="none" w="med" len="med"/>
                    </a:lnL>
                  </a:tcPr>
                </a:tc>
                <a:tc>
                  <a:txBody>
                    <a:bodyPr/>
                    <a:lstStyle/>
                    <a:p>
                      <a:endParaRPr lang="en-GB" dirty="0"/>
                    </a:p>
                  </a:txBody>
                  <a:tcPr marL="0" marR="0" marT="0" marB="0" anchor="ctr"/>
                </a:tc>
                <a:tc>
                  <a:txBody>
                    <a:bodyPr/>
                    <a:lstStyle/>
                    <a:p>
                      <a:pPr algn="ctr">
                        <a:lnSpc>
                          <a:spcPct val="107000"/>
                        </a:lnSpc>
                        <a:spcAft>
                          <a:spcPts val="0"/>
                        </a:spcAft>
                      </a:pPr>
                      <a:r>
                        <a:rPr lang="en-GB" sz="1600" dirty="0">
                          <a:effectLst/>
                        </a:rPr>
                        <a:t>2100</a:t>
                      </a:r>
                    </a:p>
                    <a:p>
                      <a:pPr algn="ctr">
                        <a:lnSpc>
                          <a:spcPct val="107000"/>
                        </a:lnSpc>
                        <a:spcAft>
                          <a:spcPts val="0"/>
                        </a:spcAft>
                      </a:pPr>
                      <a:r>
                        <a:rPr lang="en-GB" sz="1200" dirty="0">
                          <a:effectLst/>
                        </a:rPr>
                        <a:t>(2085-2115)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81435420"/>
                  </a:ext>
                </a:extLst>
              </a:tr>
              <a:tr h="608306">
                <a:tc>
                  <a:txBody>
                    <a:bodyPr/>
                    <a:lstStyle/>
                    <a:p>
                      <a:pPr>
                        <a:lnSpc>
                          <a:spcPct val="107000"/>
                        </a:lnSpc>
                        <a:spcAft>
                          <a:spcPts val="0"/>
                        </a:spcAft>
                      </a:pPr>
                      <a:r>
                        <a:rPr lang="en-GB" sz="1600" b="0" dirty="0">
                          <a:effectLst/>
                          <a:latin typeface="+mn-lt"/>
                          <a:ea typeface="Calibri" panose="020F0502020204030204" pitchFamily="34" charset="0"/>
                          <a:cs typeface="Times New Roman" panose="02020603050405020304" pitchFamily="18" charset="0"/>
                        </a:rPr>
                        <a:t>% years with FCPI</a:t>
                      </a:r>
                    </a:p>
                    <a:p>
                      <a:pPr marL="0" indent="715963" algn="l">
                        <a:lnSpc>
                          <a:spcPct val="107000"/>
                        </a:lnSpc>
                        <a:spcAft>
                          <a:spcPts val="0"/>
                        </a:spcAft>
                      </a:pPr>
                      <a:r>
                        <a:rPr lang="en-GB" sz="1600" b="0" dirty="0">
                          <a:effectLst/>
                          <a:latin typeface="+mn-lt"/>
                          <a:ea typeface="Calibri" panose="020F0502020204030204" pitchFamily="34" charset="0"/>
                          <a:cs typeface="Times New Roman" panose="02020603050405020304" pitchFamily="18" charset="0"/>
                        </a:rPr>
                        <a:t>&lt;100%</a:t>
                      </a:r>
                    </a:p>
                    <a:p>
                      <a:pPr marL="0" indent="715963" algn="l">
                        <a:lnSpc>
                          <a:spcPct val="107000"/>
                        </a:lnSpc>
                        <a:spcAft>
                          <a:spcPts val="0"/>
                        </a:spcAft>
                      </a:pPr>
                      <a:r>
                        <a:rPr lang="en-GB" sz="1600" b="0" dirty="0">
                          <a:effectLst/>
                          <a:latin typeface="+mn-lt"/>
                          <a:ea typeface="Calibri" panose="020F0502020204030204" pitchFamily="34" charset="0"/>
                          <a:cs typeface="Times New Roman" panose="02020603050405020304" pitchFamily="18" charset="0"/>
                        </a:rPr>
                        <a:t>&lt;90%</a:t>
                      </a:r>
                    </a:p>
                    <a:p>
                      <a:pPr marL="0" indent="715963" algn="l">
                        <a:lnSpc>
                          <a:spcPct val="107000"/>
                        </a:lnSpc>
                        <a:spcAft>
                          <a:spcPts val="0"/>
                        </a:spcAft>
                      </a:pPr>
                      <a:r>
                        <a:rPr lang="en-GB" sz="1600" b="0" dirty="0">
                          <a:effectLst/>
                          <a:latin typeface="+mn-lt"/>
                          <a:ea typeface="Calibri" panose="020F0502020204030204" pitchFamily="34" charset="0"/>
                          <a:cs typeface="Times New Roman" panose="02020603050405020304" pitchFamily="18" charset="0"/>
                        </a:rPr>
                        <a:t>&lt;80%</a:t>
                      </a:r>
                    </a:p>
                  </a:txBody>
                  <a:tcPr marL="0" marR="0" marT="0" marB="0"/>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73</a:t>
                      </a:r>
                    </a:p>
                    <a:p>
                      <a:pPr algn="ctr">
                        <a:lnSpc>
                          <a:spcPct val="107000"/>
                        </a:lnSpc>
                        <a:spcAft>
                          <a:spcPts val="0"/>
                        </a:spcAft>
                      </a:pPr>
                      <a:r>
                        <a:rPr lang="en-GB" sz="1600" dirty="0">
                          <a:effectLst/>
                        </a:rPr>
                        <a:t>37</a:t>
                      </a:r>
                    </a:p>
                    <a:p>
                      <a:pPr algn="ctr">
                        <a:lnSpc>
                          <a:spcPct val="107000"/>
                        </a:lnSpc>
                        <a:spcAft>
                          <a:spcPts val="0"/>
                        </a:spcAft>
                      </a:pPr>
                      <a:r>
                        <a:rPr lang="en-GB" sz="1600" dirty="0">
                          <a:effectLst/>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70</a:t>
                      </a:r>
                    </a:p>
                    <a:p>
                      <a:pPr algn="ctr">
                        <a:lnSpc>
                          <a:spcPct val="107000"/>
                        </a:lnSpc>
                        <a:spcAft>
                          <a:spcPts val="0"/>
                        </a:spcAft>
                      </a:pPr>
                      <a:r>
                        <a:rPr lang="en-GB" sz="1600" dirty="0">
                          <a:effectLst/>
                        </a:rPr>
                        <a:t>57</a:t>
                      </a:r>
                    </a:p>
                    <a:p>
                      <a:pPr algn="ctr">
                        <a:lnSpc>
                          <a:spcPct val="107000"/>
                        </a:lnSpc>
                        <a:spcAft>
                          <a:spcPts val="0"/>
                        </a:spcAft>
                      </a:pPr>
                      <a:r>
                        <a:rPr lang="en-GB" sz="1600" dirty="0">
                          <a:effectLst/>
                        </a:rPr>
                        <a:t>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lumMod val="50000"/>
                        </a:schemeClr>
                      </a:solidFill>
                      <a:prstDash val="solid"/>
                      <a:round/>
                      <a:headEnd type="none" w="med" len="med"/>
                      <a:tailEnd type="none" w="med" len="med"/>
                    </a:lnR>
                  </a:tcPr>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67</a:t>
                      </a:r>
                    </a:p>
                    <a:p>
                      <a:pPr algn="ctr">
                        <a:lnSpc>
                          <a:spcPct val="107000"/>
                        </a:lnSpc>
                        <a:spcAft>
                          <a:spcPts val="0"/>
                        </a:spcAft>
                      </a:pPr>
                      <a:r>
                        <a:rPr lang="en-GB" sz="1600" dirty="0">
                          <a:effectLst/>
                        </a:rPr>
                        <a:t>17</a:t>
                      </a:r>
                    </a:p>
                    <a:p>
                      <a:pPr algn="ctr">
                        <a:lnSpc>
                          <a:spcPct val="107000"/>
                        </a:lnSpc>
                        <a:spcAft>
                          <a:spcPts val="0"/>
                        </a:spcAft>
                      </a:pPr>
                      <a:r>
                        <a:rPr lang="en-GB" sz="1600" dirty="0">
                          <a:effectLst/>
                        </a:rPr>
                        <a:t>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lumMod val="50000"/>
                        </a:schemeClr>
                      </a:solidFill>
                      <a:prstDash val="solid"/>
                      <a:round/>
                      <a:headEnd type="none" w="med" len="med"/>
                      <a:tailEnd type="none" w="med" len="med"/>
                    </a:lnL>
                  </a:tcPr>
                </a:tc>
                <a:tc>
                  <a:txBody>
                    <a:bodyPr/>
                    <a:lstStyle/>
                    <a:p>
                      <a:endParaRPr lang="en-GB"/>
                    </a:p>
                  </a:txBody>
                  <a:tcPr marL="0" marR="0" marT="0" marB="0" anchor="ctr"/>
                </a:tc>
                <a:tc>
                  <a:txBody>
                    <a:bodyPr/>
                    <a:lstStyle/>
                    <a:p>
                      <a:pPr marL="0" indent="0" algn="ctr">
                        <a:lnSpc>
                          <a:spcPct val="107000"/>
                        </a:lnSpc>
                        <a:spcAft>
                          <a:spcPts val="0"/>
                        </a:spcAft>
                      </a:pPr>
                      <a:r>
                        <a:rPr lang="en-GB" sz="1600" dirty="0">
                          <a:effectLst/>
                        </a:rPr>
                        <a:t> </a:t>
                      </a:r>
                    </a:p>
                    <a:p>
                      <a:pPr algn="ctr">
                        <a:lnSpc>
                          <a:spcPct val="107000"/>
                        </a:lnSpc>
                        <a:spcAft>
                          <a:spcPts val="0"/>
                        </a:spcAft>
                      </a:pPr>
                      <a:r>
                        <a:rPr lang="en-GB" sz="1600" dirty="0">
                          <a:effectLst/>
                        </a:rPr>
                        <a:t>70</a:t>
                      </a:r>
                    </a:p>
                    <a:p>
                      <a:pPr algn="ctr">
                        <a:lnSpc>
                          <a:spcPct val="107000"/>
                        </a:lnSpc>
                        <a:spcAft>
                          <a:spcPts val="0"/>
                        </a:spcAft>
                      </a:pPr>
                      <a:r>
                        <a:rPr lang="en-GB" sz="1600" dirty="0">
                          <a:effectLst/>
                        </a:rPr>
                        <a:t>37</a:t>
                      </a:r>
                    </a:p>
                    <a:p>
                      <a:pPr algn="ctr">
                        <a:lnSpc>
                          <a:spcPct val="107000"/>
                        </a:lnSpc>
                        <a:spcAft>
                          <a:spcPts val="0"/>
                        </a:spcAft>
                      </a:pPr>
                      <a:r>
                        <a:rPr lang="en-GB" sz="1600" dirty="0">
                          <a:effectLst/>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17042196"/>
                  </a:ext>
                </a:extLst>
              </a:tr>
              <a:tr h="779345">
                <a:tc>
                  <a:txBody>
                    <a:bodyPr/>
                    <a:lstStyle/>
                    <a:p>
                      <a:pPr>
                        <a:lnSpc>
                          <a:spcPct val="107000"/>
                        </a:lnSpc>
                        <a:spcAft>
                          <a:spcPts val="0"/>
                        </a:spcAft>
                      </a:pPr>
                      <a:r>
                        <a:rPr lang="en-GB" sz="1600" b="0" dirty="0">
                          <a:effectLst/>
                          <a:latin typeface="+mn-lt"/>
                          <a:ea typeface="Calibri" panose="020F0502020204030204" pitchFamily="34" charset="0"/>
                          <a:cs typeface="Calibri" panose="020F0502020204030204" pitchFamily="34" charset="0"/>
                        </a:rPr>
                        <a:t>Attributable U5 deaths, per 100,000 </a:t>
                      </a:r>
                      <a:r>
                        <a:rPr lang="en-GB" sz="1600" b="0" dirty="0" err="1">
                          <a:effectLst/>
                          <a:latin typeface="+mn-lt"/>
                          <a:ea typeface="Calibri" panose="020F0502020204030204" pitchFamily="34" charset="0"/>
                          <a:cs typeface="Calibri" panose="020F0502020204030204" pitchFamily="34" charset="0"/>
                        </a:rPr>
                        <a:t>ppl</a:t>
                      </a:r>
                      <a:endParaRPr lang="en-GB" sz="1600" b="0" dirty="0">
                        <a:effectLst/>
                        <a:latin typeface="+mn-lt"/>
                        <a:ea typeface="Calibri" panose="020F0502020204030204" pitchFamily="34" charset="0"/>
                        <a:cs typeface="Calibri" panose="020F0502020204030204" pitchFamily="34" charset="0"/>
                      </a:endParaRPr>
                    </a:p>
                    <a:p>
                      <a:pPr marL="0" indent="715963" algn="l">
                        <a:lnSpc>
                          <a:spcPct val="107000"/>
                        </a:lnSpc>
                        <a:spcAft>
                          <a:spcPts val="0"/>
                        </a:spcAft>
                      </a:pPr>
                      <a:r>
                        <a:rPr lang="en-GB" sz="1600" b="0" dirty="0">
                          <a:effectLst/>
                          <a:latin typeface="+mn-lt"/>
                          <a:ea typeface="Calibri" panose="020F0502020204030204" pitchFamily="34" charset="0"/>
                          <a:cs typeface="Calibri" panose="020F0502020204030204" pitchFamily="34" charset="0"/>
                        </a:rPr>
                        <a:t>Annual average</a:t>
                      </a:r>
                    </a:p>
                    <a:p>
                      <a:pPr marL="0" marR="0" lvl="0" indent="715963" algn="l" defTabSz="914400" rtl="0" eaLnBrk="1" fontAlgn="auto" latinLnBrk="0" hangingPunct="1">
                        <a:lnSpc>
                          <a:spcPct val="107000"/>
                        </a:lnSpc>
                        <a:spcBef>
                          <a:spcPts val="0"/>
                        </a:spcBef>
                        <a:spcAft>
                          <a:spcPts val="0"/>
                        </a:spcAft>
                        <a:buClrTx/>
                        <a:buSzTx/>
                        <a:buFontTx/>
                        <a:buNone/>
                        <a:tabLst/>
                        <a:defRPr/>
                      </a:pPr>
                      <a:r>
                        <a:rPr lang="en-GB" sz="1600" b="0" dirty="0">
                          <a:effectLst/>
                          <a:latin typeface="+mn-lt"/>
                          <a:ea typeface="Calibri" panose="020F0502020204030204" pitchFamily="34" charset="0"/>
                          <a:cs typeface="Calibri" panose="020F0502020204030204" pitchFamily="34" charset="0"/>
                        </a:rPr>
                        <a:t>Max per year of exposure </a:t>
                      </a:r>
                    </a:p>
                  </a:txBody>
                  <a:tcPr marL="0" marR="0" marT="0" marB="0" anchor="ctr"/>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6</a:t>
                      </a:r>
                    </a:p>
                    <a:p>
                      <a:pPr algn="ctr">
                        <a:lnSpc>
                          <a:spcPct val="107000"/>
                        </a:lnSpc>
                        <a:spcAft>
                          <a:spcPts val="0"/>
                        </a:spcAft>
                      </a:pPr>
                      <a:r>
                        <a:rPr lang="en-GB" sz="1600" dirty="0">
                          <a:effectLst/>
                        </a:rPr>
                        <a:t>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10</a:t>
                      </a:r>
                    </a:p>
                    <a:p>
                      <a:pPr algn="ctr">
                        <a:lnSpc>
                          <a:spcPct val="107000"/>
                        </a:lnSpc>
                        <a:spcAft>
                          <a:spcPts val="0"/>
                        </a:spcAft>
                      </a:pPr>
                      <a:r>
                        <a:rPr lang="en-GB" sz="1600" dirty="0">
                          <a:effectLst/>
                        </a:rPr>
                        <a:t>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lumMod val="50000"/>
                        </a:schemeClr>
                      </a:solidFill>
                      <a:prstDash val="solid"/>
                      <a:round/>
                      <a:headEnd type="none" w="med" len="med"/>
                      <a:tailEnd type="none" w="med" len="med"/>
                    </a:lnR>
                  </a:tcPr>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2</a:t>
                      </a:r>
                    </a:p>
                    <a:p>
                      <a:pPr algn="ctr">
                        <a:lnSpc>
                          <a:spcPct val="107000"/>
                        </a:lnSpc>
                        <a:spcAft>
                          <a:spcPts val="0"/>
                        </a:spcAft>
                      </a:pPr>
                      <a:r>
                        <a:rPr lang="en-GB" sz="1600" dirty="0">
                          <a:effectLst/>
                        </a:rPr>
                        <a:t>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50000"/>
                        </a:schemeClr>
                      </a:solidFill>
                      <a:prstDash val="solid"/>
                      <a:round/>
                      <a:headEnd type="none" w="med" len="med"/>
                      <a:tailEnd type="none" w="med" len="med"/>
                    </a:lnL>
                  </a:tcPr>
                </a:tc>
                <a:tc>
                  <a:txBody>
                    <a:bodyPr/>
                    <a:lstStyle/>
                    <a:p>
                      <a:endParaRPr lang="en-GB"/>
                    </a:p>
                  </a:txBody>
                  <a:tcPr marL="0" marR="0" marT="0" marB="0" anchor="ctr"/>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6</a:t>
                      </a:r>
                    </a:p>
                    <a:p>
                      <a:pPr algn="ctr">
                        <a:lnSpc>
                          <a:spcPct val="107000"/>
                        </a:lnSpc>
                        <a:spcAft>
                          <a:spcPts val="0"/>
                        </a:spcAft>
                      </a:pPr>
                      <a:r>
                        <a:rPr lang="en-GB" sz="1600" dirty="0">
                          <a:effectLst/>
                        </a:rPr>
                        <a:t>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10520024"/>
                  </a:ext>
                </a:extLst>
              </a:tr>
              <a:tr h="454545">
                <a:tc>
                  <a:txBody>
                    <a:bodyPr/>
                    <a:lstStyle/>
                    <a:p>
                      <a:pPr>
                        <a:lnSpc>
                          <a:spcPct val="107000"/>
                        </a:lnSpc>
                        <a:spcAft>
                          <a:spcPts val="0"/>
                        </a:spcAft>
                      </a:pPr>
                      <a:r>
                        <a:rPr lang="en-GB" sz="1600" b="0" dirty="0">
                          <a:effectLst/>
                          <a:latin typeface="+mn-lt"/>
                          <a:ea typeface="Calibri" panose="020F0502020204030204" pitchFamily="34" charset="0"/>
                          <a:cs typeface="Calibri" panose="020F0502020204030204" pitchFamily="34" charset="0"/>
                        </a:rPr>
                        <a:t>Attributable YLL, per 100,000 people</a:t>
                      </a:r>
                    </a:p>
                    <a:p>
                      <a:pPr marL="0" indent="715963" algn="l">
                        <a:lnSpc>
                          <a:spcPct val="107000"/>
                        </a:lnSpc>
                        <a:spcAft>
                          <a:spcPts val="0"/>
                        </a:spcAft>
                      </a:pPr>
                      <a:r>
                        <a:rPr lang="en-GB" sz="1600" b="0" dirty="0">
                          <a:effectLst/>
                          <a:latin typeface="+mn-lt"/>
                          <a:ea typeface="Calibri" panose="020F0502020204030204" pitchFamily="34" charset="0"/>
                          <a:cs typeface="Calibri" panose="020F0502020204030204" pitchFamily="34" charset="0"/>
                        </a:rPr>
                        <a:t>Annual average</a:t>
                      </a:r>
                    </a:p>
                    <a:p>
                      <a:pPr marL="0" marR="0" lvl="0" indent="715963" algn="l" defTabSz="914400" rtl="0" eaLnBrk="1" fontAlgn="auto" latinLnBrk="0" hangingPunct="1">
                        <a:lnSpc>
                          <a:spcPct val="107000"/>
                        </a:lnSpc>
                        <a:spcBef>
                          <a:spcPts val="0"/>
                        </a:spcBef>
                        <a:spcAft>
                          <a:spcPts val="0"/>
                        </a:spcAft>
                        <a:buClrTx/>
                        <a:buSzTx/>
                        <a:buFontTx/>
                        <a:buNone/>
                        <a:tabLst/>
                        <a:defRPr/>
                      </a:pPr>
                      <a:r>
                        <a:rPr lang="en-GB" sz="1600" b="0" dirty="0">
                          <a:effectLst/>
                          <a:latin typeface="+mn-lt"/>
                          <a:ea typeface="Calibri" panose="020F0502020204030204" pitchFamily="34" charset="0"/>
                          <a:cs typeface="Calibri" panose="020F0502020204030204" pitchFamily="34" charset="0"/>
                        </a:rPr>
                        <a:t>Max per year of exposure </a:t>
                      </a:r>
                    </a:p>
                  </a:txBody>
                  <a:tcPr marL="0" marR="0" marT="0" marB="0"/>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364</a:t>
                      </a:r>
                    </a:p>
                    <a:p>
                      <a:pPr algn="ctr">
                        <a:lnSpc>
                          <a:spcPct val="107000"/>
                        </a:lnSpc>
                        <a:spcAft>
                          <a:spcPts val="0"/>
                        </a:spcAft>
                      </a:pPr>
                      <a:r>
                        <a:rPr lang="en-GB" sz="1600" dirty="0">
                          <a:effectLst/>
                        </a:rPr>
                        <a:t>1,757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556</a:t>
                      </a:r>
                    </a:p>
                    <a:p>
                      <a:pPr algn="ctr">
                        <a:lnSpc>
                          <a:spcPct val="107000"/>
                        </a:lnSpc>
                        <a:spcAft>
                          <a:spcPts val="0"/>
                        </a:spcAft>
                      </a:pPr>
                      <a:r>
                        <a:rPr lang="en-GB" sz="1600" dirty="0">
                          <a:effectLst/>
                        </a:rPr>
                        <a:t>1,571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lumMod val="50000"/>
                        </a:schemeClr>
                      </a:solidFill>
                      <a:prstDash val="solid"/>
                      <a:round/>
                      <a:headEnd type="none" w="med" len="med"/>
                      <a:tailEnd type="none" w="med" len="med"/>
                    </a:lnR>
                  </a:tcPr>
                </a:tc>
                <a:tc>
                  <a:txBody>
                    <a:bodyPr/>
                    <a:lstStyle/>
                    <a:p>
                      <a:pPr algn="ctr">
                        <a:lnSpc>
                          <a:spcPct val="107000"/>
                        </a:lnSpc>
                        <a:spcAft>
                          <a:spcPts val="0"/>
                        </a:spcAft>
                      </a:pPr>
                      <a:endParaRPr lang="en-GB" sz="1600" dirty="0">
                        <a:effectLst/>
                      </a:endParaRPr>
                    </a:p>
                    <a:p>
                      <a:pPr algn="ctr">
                        <a:lnSpc>
                          <a:spcPct val="107000"/>
                        </a:lnSpc>
                        <a:spcAft>
                          <a:spcPts val="0"/>
                        </a:spcAft>
                      </a:pPr>
                      <a:r>
                        <a:rPr lang="en-GB" sz="1600" dirty="0">
                          <a:effectLst/>
                        </a:rPr>
                        <a:t> 142</a:t>
                      </a:r>
                    </a:p>
                    <a:p>
                      <a:pPr algn="ctr">
                        <a:lnSpc>
                          <a:spcPct val="107000"/>
                        </a:lnSpc>
                        <a:spcAft>
                          <a:spcPts val="0"/>
                        </a:spcAft>
                      </a:pPr>
                      <a:r>
                        <a:rPr lang="en-GB" sz="1600" dirty="0">
                          <a:effectLst/>
                        </a:rPr>
                        <a:t>1,252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lumMod val="50000"/>
                        </a:schemeClr>
                      </a:solidFill>
                      <a:prstDash val="solid"/>
                      <a:round/>
                      <a:headEnd type="none" w="med" len="med"/>
                      <a:tailEnd type="none" w="med" len="med"/>
                    </a:lnL>
                  </a:tcPr>
                </a:tc>
                <a:tc>
                  <a:txBody>
                    <a:bodyPr/>
                    <a:lstStyle/>
                    <a:p>
                      <a:endParaRPr lang="en-GB"/>
                    </a:p>
                  </a:txBody>
                  <a:tcPr marL="0" marR="0" marT="0" marB="0" anchor="ctr"/>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334</a:t>
                      </a:r>
                    </a:p>
                    <a:p>
                      <a:pPr algn="ctr">
                        <a:lnSpc>
                          <a:spcPct val="107000"/>
                        </a:lnSpc>
                        <a:spcAft>
                          <a:spcPts val="0"/>
                        </a:spcAft>
                      </a:pPr>
                      <a:r>
                        <a:rPr lang="en-GB" sz="1600" dirty="0">
                          <a:effectLst/>
                        </a:rPr>
                        <a:t>1,607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77119640"/>
                  </a:ext>
                </a:extLst>
              </a:tr>
            </a:tbl>
          </a:graphicData>
        </a:graphic>
      </p:graphicFrame>
      <p:sp>
        <p:nvSpPr>
          <p:cNvPr id="8" name="TextBox 7"/>
          <p:cNvSpPr txBox="1"/>
          <p:nvPr/>
        </p:nvSpPr>
        <p:spPr>
          <a:xfrm>
            <a:off x="1866000" y="1541119"/>
            <a:ext cx="8176690" cy="400110"/>
          </a:xfrm>
          <a:prstGeom prst="rect">
            <a:avLst/>
          </a:prstGeom>
          <a:noFill/>
        </p:spPr>
        <p:txBody>
          <a:bodyPr wrap="square" rtlCol="0">
            <a:spAutoFit/>
          </a:bodyPr>
          <a:lstStyle/>
          <a:p>
            <a:r>
              <a:rPr lang="en-GB" sz="2000" dirty="0"/>
              <a:t>Projected impact by 2100:</a:t>
            </a:r>
          </a:p>
        </p:txBody>
      </p:sp>
      <p:sp>
        <p:nvSpPr>
          <p:cNvPr id="6" name="TextBox 5"/>
          <p:cNvSpPr txBox="1"/>
          <p:nvPr/>
        </p:nvSpPr>
        <p:spPr>
          <a:xfrm>
            <a:off x="6096000" y="5715001"/>
            <a:ext cx="552450" cy="461665"/>
          </a:xfrm>
          <a:prstGeom prst="rect">
            <a:avLst/>
          </a:prstGeom>
          <a:noFill/>
        </p:spPr>
        <p:txBody>
          <a:bodyPr wrap="square" rtlCol="0">
            <a:spAutoFit/>
          </a:bodyPr>
          <a:lstStyle/>
          <a:p>
            <a:r>
              <a:rPr lang="en-GB" sz="2400" dirty="0"/>
              <a:t>x2</a:t>
            </a:r>
          </a:p>
        </p:txBody>
      </p:sp>
      <p:sp>
        <p:nvSpPr>
          <p:cNvPr id="9" name="TextBox 8"/>
          <p:cNvSpPr txBox="1"/>
          <p:nvPr/>
        </p:nvSpPr>
        <p:spPr>
          <a:xfrm>
            <a:off x="8610600" y="5737742"/>
            <a:ext cx="552450" cy="461665"/>
          </a:xfrm>
          <a:prstGeom prst="rect">
            <a:avLst/>
          </a:prstGeom>
          <a:noFill/>
        </p:spPr>
        <p:txBody>
          <a:bodyPr wrap="square" rtlCol="0">
            <a:spAutoFit/>
          </a:bodyPr>
          <a:lstStyle/>
          <a:p>
            <a:r>
              <a:rPr lang="en-GB" sz="2400" dirty="0"/>
              <a:t>x3</a:t>
            </a:r>
          </a:p>
        </p:txBody>
      </p:sp>
    </p:spTree>
    <p:extLst>
      <p:ext uri="{BB962C8B-B14F-4D97-AF65-F5344CB8AC3E}">
        <p14:creationId xmlns:p14="http://schemas.microsoft.com/office/powerpoint/2010/main" val="31547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Conclusions</a:t>
            </a:r>
          </a:p>
        </p:txBody>
      </p:sp>
      <p:sp>
        <p:nvSpPr>
          <p:cNvPr id="3" name="Content Placeholder 2"/>
          <p:cNvSpPr>
            <a:spLocks noGrp="1"/>
          </p:cNvSpPr>
          <p:nvPr>
            <p:ph idx="1"/>
          </p:nvPr>
        </p:nvSpPr>
        <p:spPr/>
        <p:txBody>
          <a:bodyPr>
            <a:normAutofit/>
          </a:bodyPr>
          <a:lstStyle/>
          <a:p>
            <a:r>
              <a:rPr lang="en-GB" dirty="0"/>
              <a:t>Appreciable impact of low yield on child mortality in </a:t>
            </a:r>
            <a:r>
              <a:rPr lang="en-GB" dirty="0" err="1"/>
              <a:t>Nouna</a:t>
            </a:r>
            <a:r>
              <a:rPr lang="en-GB" dirty="0"/>
              <a:t> HDSS</a:t>
            </a:r>
          </a:p>
          <a:p>
            <a:pPr lvl="1"/>
            <a:r>
              <a:rPr lang="en-GB" sz="2000" dirty="0"/>
              <a:t>Indicative of the impact in other similar populations in the region</a:t>
            </a:r>
          </a:p>
          <a:p>
            <a:r>
              <a:rPr lang="en-GB" dirty="0"/>
              <a:t>Impacts largely related to weather effects on crop yields</a:t>
            </a:r>
          </a:p>
          <a:p>
            <a:pPr lvl="1"/>
            <a:r>
              <a:rPr lang="en-GB" sz="2000" dirty="0"/>
              <a:t>Interventions targeting crop sensitivity to weather</a:t>
            </a:r>
          </a:p>
          <a:p>
            <a:r>
              <a:rPr lang="en-GB" dirty="0"/>
              <a:t>With weather conditions projected under 1.5</a:t>
            </a:r>
            <a:r>
              <a:rPr lang="en-GB" baseline="30000" dirty="0">
                <a:latin typeface="Century Gothic" panose="020B0502020202020204" pitchFamily="34" charset="0"/>
              </a:rPr>
              <a:t>o</a:t>
            </a:r>
            <a:r>
              <a:rPr lang="en-GB" dirty="0"/>
              <a:t>C global warming impacts may increase 2-3 times (other factors being equal)</a:t>
            </a:r>
          </a:p>
          <a:p>
            <a:pPr lvl="1"/>
            <a:r>
              <a:rPr lang="en-GB" sz="2000" dirty="0"/>
              <a:t>Adds to the case for accelerated climate change mitigation</a:t>
            </a:r>
          </a:p>
        </p:txBody>
      </p:sp>
    </p:spTree>
    <p:extLst>
      <p:ext uri="{BB962C8B-B14F-4D97-AF65-F5344CB8AC3E}">
        <p14:creationId xmlns:p14="http://schemas.microsoft.com/office/powerpoint/2010/main" val="1151065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1568</Words>
  <Application>Microsoft Macintosh PowerPoint</Application>
  <PresentationFormat>Widescreen</PresentationFormat>
  <Paragraphs>161</Paragraphs>
  <Slides>14</Slides>
  <Notes>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Helvetica</vt:lpstr>
      <vt:lpstr>Office Theme</vt:lpstr>
      <vt:lpstr>Projections of climate impact on child undernutrition in Burkina Faso:  The importance of empirical epidemiological studies</vt:lpstr>
      <vt:lpstr>PowerPoint Presentation</vt:lpstr>
      <vt:lpstr>Background</vt:lpstr>
      <vt:lpstr>Aim</vt:lpstr>
      <vt:lpstr>Setting, inputs</vt:lpstr>
      <vt:lpstr>Modelling framework</vt:lpstr>
      <vt:lpstr>PowerPoint Presentation</vt:lpstr>
      <vt:lpstr>1.5oC warming scenario</vt:lpstr>
      <vt:lpstr>Conclusions</vt:lpstr>
      <vt:lpstr>New empirical evidence</vt:lpstr>
      <vt:lpstr>New Exposure-Response Function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Belesova</dc:creator>
  <cp:lastModifiedBy>Kristine Belesova</cp:lastModifiedBy>
  <cp:revision>1</cp:revision>
  <dcterms:created xsi:type="dcterms:W3CDTF">2022-06-17T10:47:37Z</dcterms:created>
  <dcterms:modified xsi:type="dcterms:W3CDTF">2022-06-24T19:42:58Z</dcterms:modified>
</cp:coreProperties>
</file>