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443" r:id="rId3"/>
    <p:sldId id="257" r:id="rId4"/>
    <p:sldId id="419" r:id="rId5"/>
    <p:sldId id="466" r:id="rId6"/>
    <p:sldId id="433" r:id="rId7"/>
    <p:sldId id="465" r:id="rId8"/>
    <p:sldId id="434" r:id="rId9"/>
    <p:sldId id="467" r:id="rId10"/>
    <p:sldId id="415" r:id="rId11"/>
    <p:sldId id="435" r:id="rId12"/>
    <p:sldId id="475" r:id="rId13"/>
    <p:sldId id="476" r:id="rId14"/>
    <p:sldId id="422" r:id="rId15"/>
    <p:sldId id="436" r:id="rId16"/>
    <p:sldId id="437" r:id="rId17"/>
    <p:sldId id="420" r:id="rId18"/>
    <p:sldId id="421" r:id="rId19"/>
    <p:sldId id="423" r:id="rId20"/>
    <p:sldId id="440" r:id="rId21"/>
    <p:sldId id="323" r:id="rId22"/>
    <p:sldId id="425" r:id="rId23"/>
    <p:sldId id="396" r:id="rId24"/>
    <p:sldId id="397" r:id="rId25"/>
    <p:sldId id="398" r:id="rId26"/>
    <p:sldId id="400" r:id="rId27"/>
    <p:sldId id="426" r:id="rId28"/>
    <p:sldId id="427" r:id="rId29"/>
    <p:sldId id="441" r:id="rId30"/>
    <p:sldId id="428" r:id="rId31"/>
    <p:sldId id="429" r:id="rId32"/>
    <p:sldId id="438" r:id="rId33"/>
    <p:sldId id="452" r:id="rId34"/>
    <p:sldId id="368" r:id="rId35"/>
    <p:sldId id="334" r:id="rId36"/>
    <p:sldId id="369" r:id="rId37"/>
    <p:sldId id="470" r:id="rId38"/>
    <p:sldId id="414" r:id="rId39"/>
    <p:sldId id="469" r:id="rId40"/>
    <p:sldId id="417" r:id="rId41"/>
    <p:sldId id="431" r:id="rId42"/>
    <p:sldId id="432" r:id="rId43"/>
    <p:sldId id="402" r:id="rId44"/>
    <p:sldId id="336" r:id="rId45"/>
    <p:sldId id="261" r:id="rId46"/>
    <p:sldId id="365" r:id="rId47"/>
    <p:sldId id="364" r:id="rId48"/>
    <p:sldId id="366" r:id="rId49"/>
    <p:sldId id="371" r:id="rId50"/>
    <p:sldId id="372" r:id="rId51"/>
    <p:sldId id="373" r:id="rId52"/>
    <p:sldId id="353" r:id="rId53"/>
    <p:sldId id="351" r:id="rId54"/>
    <p:sldId id="446" r:id="rId55"/>
    <p:sldId id="447" r:id="rId56"/>
    <p:sldId id="448" r:id="rId57"/>
    <p:sldId id="450" r:id="rId58"/>
    <p:sldId id="449" r:id="rId59"/>
    <p:sldId id="477" r:id="rId60"/>
    <p:sldId id="412" r:id="rId61"/>
    <p:sldId id="413" r:id="rId62"/>
    <p:sldId id="453" r:id="rId63"/>
    <p:sldId id="454" r:id="rId64"/>
    <p:sldId id="480" r:id="rId6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4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0908"/>
    </p:cViewPr>
  </p:sorterViewPr>
  <p:notesViewPr>
    <p:cSldViewPr>
      <p:cViewPr varScale="1">
        <p:scale>
          <a:sx n="85" d="100"/>
          <a:sy n="85" d="100"/>
        </p:scale>
        <p:origin x="244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00B82-C08C-4A2A-BBE7-B67B7AE00FCC}" type="datetimeFigureOut">
              <a:rPr lang="de-DE" smtClean="0"/>
              <a:t>23.02.2016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C05E0-E66F-49D7-952F-D5E7236E70C9}" type="slidenum">
              <a:rPr lang="de-DE" smtClean="0"/>
              <a:t>‹Nr.›</a:t>
            </a:fld>
            <a:endParaRPr lang="de-DE"/>
          </a:p>
        </p:txBody>
      </p:sp>
    </p:spTree>
    <p:extLst>
      <p:ext uri="{BB962C8B-B14F-4D97-AF65-F5344CB8AC3E}">
        <p14:creationId xmlns:p14="http://schemas.microsoft.com/office/powerpoint/2010/main" val="395971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A9C05E0-E66F-49D7-952F-D5E7236E70C9}" type="slidenum">
              <a:rPr lang="de-DE" smtClean="0"/>
              <a:t>1</a:t>
            </a:fld>
            <a:endParaRPr lang="de-DE"/>
          </a:p>
        </p:txBody>
      </p:sp>
    </p:spTree>
    <p:extLst>
      <p:ext uri="{BB962C8B-B14F-4D97-AF65-F5344CB8AC3E}">
        <p14:creationId xmlns:p14="http://schemas.microsoft.com/office/powerpoint/2010/main" val="200811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xfrm>
            <a:off x="1143000" y="695325"/>
            <a:ext cx="4565650" cy="3424238"/>
          </a:xfrm>
        </p:spPr>
      </p:sp>
      <p:sp>
        <p:nvSpPr>
          <p:cNvPr id="26627" name="Notizenplatzhalter 2"/>
          <p:cNvSpPr>
            <a:spLocks noGrp="1"/>
          </p:cNvSpPr>
          <p:nvPr>
            <p:ph type="body" idx="1"/>
          </p:nvPr>
        </p:nvSpPr>
        <p:spPr>
          <a:noFill/>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Times New Roman" charset="0"/>
              <a:ea typeface="MS PGothic" charset="0"/>
            </a:endParaRPr>
          </a:p>
        </p:txBody>
      </p:sp>
      <p:sp>
        <p:nvSpPr>
          <p:cNvPr id="26628" name="Foliennummernplatzhalter 3"/>
          <p:cNvSpPr>
            <a:spLocks noGrp="1"/>
          </p:cNvSpPr>
          <p:nvPr>
            <p:ph type="sldNum" sz="quarter"/>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634643" algn="l"/>
                <a:tab pos="1269286" algn="l"/>
                <a:tab pos="1903929" algn="l"/>
                <a:tab pos="2538573" algn="l"/>
              </a:tabLst>
              <a:defRPr>
                <a:solidFill>
                  <a:schemeClr val="bg1"/>
                </a:solidFill>
                <a:latin typeface="Arial" charset="0"/>
                <a:ea typeface="MS PGothic" charset="0"/>
                <a:cs typeface="MS PGothic" charset="0"/>
              </a:defRPr>
            </a:lvl1pPr>
            <a:lvl2pPr>
              <a:tabLst>
                <a:tab pos="634643" algn="l"/>
                <a:tab pos="1269286" algn="l"/>
                <a:tab pos="1903929" algn="l"/>
                <a:tab pos="2538573" algn="l"/>
              </a:tabLst>
              <a:defRPr>
                <a:solidFill>
                  <a:schemeClr val="bg1"/>
                </a:solidFill>
                <a:latin typeface="Arial" charset="0"/>
                <a:ea typeface="MS PGothic" charset="0"/>
                <a:cs typeface="MS PGothic" charset="0"/>
              </a:defRPr>
            </a:lvl2pPr>
            <a:lvl3pPr>
              <a:tabLst>
                <a:tab pos="634643" algn="l"/>
                <a:tab pos="1269286" algn="l"/>
                <a:tab pos="1903929" algn="l"/>
                <a:tab pos="2538573" algn="l"/>
              </a:tabLst>
              <a:defRPr>
                <a:solidFill>
                  <a:schemeClr val="bg1"/>
                </a:solidFill>
                <a:latin typeface="Arial" charset="0"/>
                <a:ea typeface="MS PGothic" charset="0"/>
                <a:cs typeface="MS PGothic" charset="0"/>
              </a:defRPr>
            </a:lvl3pPr>
            <a:lvl4pPr>
              <a:tabLst>
                <a:tab pos="634643" algn="l"/>
                <a:tab pos="1269286" algn="l"/>
                <a:tab pos="1903929" algn="l"/>
                <a:tab pos="2538573" algn="l"/>
              </a:tabLst>
              <a:defRPr>
                <a:solidFill>
                  <a:schemeClr val="bg1"/>
                </a:solidFill>
                <a:latin typeface="Arial" charset="0"/>
                <a:ea typeface="MS PGothic" charset="0"/>
                <a:cs typeface="MS PGothic" charset="0"/>
              </a:defRPr>
            </a:lvl4pPr>
            <a:lvl5pPr>
              <a:tabLst>
                <a:tab pos="634643" algn="l"/>
                <a:tab pos="1269286" algn="l"/>
                <a:tab pos="1903929" algn="l"/>
                <a:tab pos="2538573" algn="l"/>
              </a:tabLst>
              <a:defRPr>
                <a:solidFill>
                  <a:schemeClr val="bg1"/>
                </a:solidFill>
                <a:latin typeface="Arial" charset="0"/>
                <a:ea typeface="MS PGothic" charset="0"/>
                <a:cs typeface="MS PGothic" charset="0"/>
              </a:defRPr>
            </a:lvl5pPr>
            <a:lvl6pPr marL="2204550"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6pPr>
            <a:lvl7pPr marL="2605377"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7pPr>
            <a:lvl8pPr marL="3006204"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8pPr>
            <a:lvl9pPr marL="3407032"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9pPr>
          </a:lstStyle>
          <a:p>
            <a:fld id="{9D055BEC-2EEA-8E45-8C8B-F7EA6874EDAA}" type="slidenum">
              <a:rPr lang="de-DE">
                <a:solidFill>
                  <a:srgbClr val="000000"/>
                </a:solidFill>
                <a:latin typeface="Times New Roman" charset="0"/>
              </a:rPr>
              <a:pPr/>
              <a:t>20</a:t>
            </a:fld>
            <a:endParaRPr lang="de-DE">
              <a:solidFill>
                <a:srgbClr val="000000"/>
              </a:solidFill>
              <a:latin typeface="Times New Roman" charset="0"/>
            </a:endParaRPr>
          </a:p>
        </p:txBody>
      </p:sp>
    </p:spTree>
    <p:extLst>
      <p:ext uri="{BB962C8B-B14F-4D97-AF65-F5344CB8AC3E}">
        <p14:creationId xmlns:p14="http://schemas.microsoft.com/office/powerpoint/2010/main" val="245256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xfrm>
            <a:off x="1143000" y="695325"/>
            <a:ext cx="4565650" cy="3424238"/>
          </a:xfrm>
        </p:spPr>
      </p:sp>
      <p:sp>
        <p:nvSpPr>
          <p:cNvPr id="18435" name="Notizenplatzhalter 2"/>
          <p:cNvSpPr>
            <a:spLocks noGrp="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de-DE">
              <a:latin typeface="Times New Roman" charset="0"/>
              <a:ea typeface="MS PGothic" charset="0"/>
            </a:endParaRPr>
          </a:p>
        </p:txBody>
      </p:sp>
      <p:sp>
        <p:nvSpPr>
          <p:cNvPr id="18436" name="Foliennummernplatzhalter 3"/>
          <p:cNvSpPr>
            <a:spLocks noGrp="1"/>
          </p:cNvSpPr>
          <p:nvPr>
            <p:ph type="sldNum" sz="quarter"/>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634643" algn="l"/>
                <a:tab pos="1269286" algn="l"/>
                <a:tab pos="1903929" algn="l"/>
                <a:tab pos="2538573" algn="l"/>
              </a:tabLst>
              <a:defRPr>
                <a:solidFill>
                  <a:schemeClr val="bg1"/>
                </a:solidFill>
                <a:latin typeface="Arial" charset="0"/>
                <a:ea typeface="MS PGothic" charset="0"/>
                <a:cs typeface="MS PGothic" charset="0"/>
              </a:defRPr>
            </a:lvl1pPr>
            <a:lvl2pPr>
              <a:tabLst>
                <a:tab pos="634643" algn="l"/>
                <a:tab pos="1269286" algn="l"/>
                <a:tab pos="1903929" algn="l"/>
                <a:tab pos="2538573" algn="l"/>
              </a:tabLst>
              <a:defRPr>
                <a:solidFill>
                  <a:schemeClr val="bg1"/>
                </a:solidFill>
                <a:latin typeface="Arial" charset="0"/>
                <a:ea typeface="MS PGothic" charset="0"/>
                <a:cs typeface="MS PGothic" charset="0"/>
              </a:defRPr>
            </a:lvl2pPr>
            <a:lvl3pPr>
              <a:tabLst>
                <a:tab pos="634643" algn="l"/>
                <a:tab pos="1269286" algn="l"/>
                <a:tab pos="1903929" algn="l"/>
                <a:tab pos="2538573" algn="l"/>
              </a:tabLst>
              <a:defRPr>
                <a:solidFill>
                  <a:schemeClr val="bg1"/>
                </a:solidFill>
                <a:latin typeface="Arial" charset="0"/>
                <a:ea typeface="MS PGothic" charset="0"/>
                <a:cs typeface="MS PGothic" charset="0"/>
              </a:defRPr>
            </a:lvl3pPr>
            <a:lvl4pPr>
              <a:tabLst>
                <a:tab pos="634643" algn="l"/>
                <a:tab pos="1269286" algn="l"/>
                <a:tab pos="1903929" algn="l"/>
                <a:tab pos="2538573" algn="l"/>
              </a:tabLst>
              <a:defRPr>
                <a:solidFill>
                  <a:schemeClr val="bg1"/>
                </a:solidFill>
                <a:latin typeface="Arial" charset="0"/>
                <a:ea typeface="MS PGothic" charset="0"/>
                <a:cs typeface="MS PGothic" charset="0"/>
              </a:defRPr>
            </a:lvl4pPr>
            <a:lvl5pPr>
              <a:tabLst>
                <a:tab pos="634643" algn="l"/>
                <a:tab pos="1269286" algn="l"/>
                <a:tab pos="1903929" algn="l"/>
                <a:tab pos="2538573" algn="l"/>
              </a:tabLst>
              <a:defRPr>
                <a:solidFill>
                  <a:schemeClr val="bg1"/>
                </a:solidFill>
                <a:latin typeface="Arial" charset="0"/>
                <a:ea typeface="MS PGothic" charset="0"/>
                <a:cs typeface="MS PGothic" charset="0"/>
              </a:defRPr>
            </a:lvl5pPr>
            <a:lvl6pPr marL="2204550"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6pPr>
            <a:lvl7pPr marL="2605377"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7pPr>
            <a:lvl8pPr marL="3006204"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8pPr>
            <a:lvl9pPr marL="3407032"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9pPr>
          </a:lstStyle>
          <a:p>
            <a:fld id="{D740394F-1B2B-454F-8304-59787528E272}" type="slidenum">
              <a:rPr lang="de-DE">
                <a:solidFill>
                  <a:srgbClr val="000000"/>
                </a:solidFill>
                <a:latin typeface="Times New Roman" charset="0"/>
              </a:rPr>
              <a:pPr/>
              <a:t>21</a:t>
            </a:fld>
            <a:endParaRPr lang="de-DE">
              <a:solidFill>
                <a:srgbClr val="000000"/>
              </a:solidFill>
              <a:latin typeface="Times New Roman" charset="0"/>
            </a:endParaRPr>
          </a:p>
        </p:txBody>
      </p:sp>
    </p:spTree>
    <p:extLst>
      <p:ext uri="{BB962C8B-B14F-4D97-AF65-F5344CB8AC3E}">
        <p14:creationId xmlns:p14="http://schemas.microsoft.com/office/powerpoint/2010/main" val="1478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xfrm>
            <a:off x="1143000" y="695325"/>
            <a:ext cx="4565650" cy="3424238"/>
          </a:xfrm>
        </p:spPr>
      </p:sp>
      <p:sp>
        <p:nvSpPr>
          <p:cNvPr id="30723" name="Notizenplatzhalter 2"/>
          <p:cNvSpPr>
            <a:spLocks noGrp="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de-DE">
              <a:latin typeface="Times New Roman" charset="0"/>
              <a:ea typeface="MS PGothic" charset="0"/>
            </a:endParaRPr>
          </a:p>
        </p:txBody>
      </p:sp>
      <p:sp>
        <p:nvSpPr>
          <p:cNvPr id="30724" name="Foliennummernplatzhalter 3"/>
          <p:cNvSpPr>
            <a:spLocks noGrp="1"/>
          </p:cNvSpPr>
          <p:nvPr>
            <p:ph type="sldNum" sz="quarter"/>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634643" algn="l"/>
                <a:tab pos="1269286" algn="l"/>
                <a:tab pos="1903929" algn="l"/>
                <a:tab pos="2538573" algn="l"/>
              </a:tabLst>
              <a:defRPr>
                <a:solidFill>
                  <a:schemeClr val="bg1"/>
                </a:solidFill>
                <a:latin typeface="Arial" charset="0"/>
                <a:ea typeface="MS PGothic" charset="0"/>
                <a:cs typeface="MS PGothic" charset="0"/>
              </a:defRPr>
            </a:lvl1pPr>
            <a:lvl2pPr>
              <a:tabLst>
                <a:tab pos="634643" algn="l"/>
                <a:tab pos="1269286" algn="l"/>
                <a:tab pos="1903929" algn="l"/>
                <a:tab pos="2538573" algn="l"/>
              </a:tabLst>
              <a:defRPr>
                <a:solidFill>
                  <a:schemeClr val="bg1"/>
                </a:solidFill>
                <a:latin typeface="Arial" charset="0"/>
                <a:ea typeface="MS PGothic" charset="0"/>
                <a:cs typeface="MS PGothic" charset="0"/>
              </a:defRPr>
            </a:lvl2pPr>
            <a:lvl3pPr>
              <a:tabLst>
                <a:tab pos="634643" algn="l"/>
                <a:tab pos="1269286" algn="l"/>
                <a:tab pos="1903929" algn="l"/>
                <a:tab pos="2538573" algn="l"/>
              </a:tabLst>
              <a:defRPr>
                <a:solidFill>
                  <a:schemeClr val="bg1"/>
                </a:solidFill>
                <a:latin typeface="Arial" charset="0"/>
                <a:ea typeface="MS PGothic" charset="0"/>
                <a:cs typeface="MS PGothic" charset="0"/>
              </a:defRPr>
            </a:lvl3pPr>
            <a:lvl4pPr>
              <a:tabLst>
                <a:tab pos="634643" algn="l"/>
                <a:tab pos="1269286" algn="l"/>
                <a:tab pos="1903929" algn="l"/>
                <a:tab pos="2538573" algn="l"/>
              </a:tabLst>
              <a:defRPr>
                <a:solidFill>
                  <a:schemeClr val="bg1"/>
                </a:solidFill>
                <a:latin typeface="Arial" charset="0"/>
                <a:ea typeface="MS PGothic" charset="0"/>
                <a:cs typeface="MS PGothic" charset="0"/>
              </a:defRPr>
            </a:lvl4pPr>
            <a:lvl5pPr>
              <a:tabLst>
                <a:tab pos="634643" algn="l"/>
                <a:tab pos="1269286" algn="l"/>
                <a:tab pos="1903929" algn="l"/>
                <a:tab pos="2538573" algn="l"/>
              </a:tabLst>
              <a:defRPr>
                <a:solidFill>
                  <a:schemeClr val="bg1"/>
                </a:solidFill>
                <a:latin typeface="Arial" charset="0"/>
                <a:ea typeface="MS PGothic" charset="0"/>
                <a:cs typeface="MS PGothic" charset="0"/>
              </a:defRPr>
            </a:lvl5pPr>
            <a:lvl6pPr marL="2204550"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6pPr>
            <a:lvl7pPr marL="2605377"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7pPr>
            <a:lvl8pPr marL="3006204"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8pPr>
            <a:lvl9pPr marL="3407032"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9pPr>
          </a:lstStyle>
          <a:p>
            <a:fld id="{CF8F6FC6-C46D-484E-BCC7-88B45271D777}" type="slidenum">
              <a:rPr lang="de-DE">
                <a:solidFill>
                  <a:srgbClr val="000000"/>
                </a:solidFill>
                <a:latin typeface="Times New Roman" charset="0"/>
              </a:rPr>
              <a:pPr/>
              <a:t>23</a:t>
            </a:fld>
            <a:endParaRPr lang="de-DE">
              <a:solidFill>
                <a:srgbClr val="000000"/>
              </a:solidFill>
              <a:latin typeface="Times New Roman" charset="0"/>
            </a:endParaRPr>
          </a:p>
        </p:txBody>
      </p:sp>
    </p:spTree>
    <p:extLst>
      <p:ext uri="{BB962C8B-B14F-4D97-AF65-F5344CB8AC3E}">
        <p14:creationId xmlns:p14="http://schemas.microsoft.com/office/powerpoint/2010/main" val="287168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xfrm>
            <a:off x="1143000" y="695325"/>
            <a:ext cx="4565650" cy="3424238"/>
          </a:xfrm>
        </p:spPr>
      </p:sp>
      <p:sp>
        <p:nvSpPr>
          <p:cNvPr id="32771" name="Notizenplatzhalter 2"/>
          <p:cNvSpPr>
            <a:spLocks noGrp="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de-DE">
              <a:latin typeface="Times New Roman" charset="0"/>
              <a:ea typeface="MS PGothic" charset="0"/>
            </a:endParaRPr>
          </a:p>
        </p:txBody>
      </p:sp>
      <p:sp>
        <p:nvSpPr>
          <p:cNvPr id="32772" name="Foliennummernplatzhalter 3"/>
          <p:cNvSpPr>
            <a:spLocks noGrp="1"/>
          </p:cNvSpPr>
          <p:nvPr>
            <p:ph type="sldNum" sz="quarter"/>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634643" algn="l"/>
                <a:tab pos="1269286" algn="l"/>
                <a:tab pos="1903929" algn="l"/>
                <a:tab pos="2538573" algn="l"/>
              </a:tabLst>
              <a:defRPr>
                <a:solidFill>
                  <a:schemeClr val="bg1"/>
                </a:solidFill>
                <a:latin typeface="Arial" charset="0"/>
                <a:ea typeface="MS PGothic" charset="0"/>
                <a:cs typeface="MS PGothic" charset="0"/>
              </a:defRPr>
            </a:lvl1pPr>
            <a:lvl2pPr>
              <a:tabLst>
                <a:tab pos="634643" algn="l"/>
                <a:tab pos="1269286" algn="l"/>
                <a:tab pos="1903929" algn="l"/>
                <a:tab pos="2538573" algn="l"/>
              </a:tabLst>
              <a:defRPr>
                <a:solidFill>
                  <a:schemeClr val="bg1"/>
                </a:solidFill>
                <a:latin typeface="Arial" charset="0"/>
                <a:ea typeface="MS PGothic" charset="0"/>
                <a:cs typeface="MS PGothic" charset="0"/>
              </a:defRPr>
            </a:lvl2pPr>
            <a:lvl3pPr>
              <a:tabLst>
                <a:tab pos="634643" algn="l"/>
                <a:tab pos="1269286" algn="l"/>
                <a:tab pos="1903929" algn="l"/>
                <a:tab pos="2538573" algn="l"/>
              </a:tabLst>
              <a:defRPr>
                <a:solidFill>
                  <a:schemeClr val="bg1"/>
                </a:solidFill>
                <a:latin typeface="Arial" charset="0"/>
                <a:ea typeface="MS PGothic" charset="0"/>
                <a:cs typeface="MS PGothic" charset="0"/>
              </a:defRPr>
            </a:lvl3pPr>
            <a:lvl4pPr>
              <a:tabLst>
                <a:tab pos="634643" algn="l"/>
                <a:tab pos="1269286" algn="l"/>
                <a:tab pos="1903929" algn="l"/>
                <a:tab pos="2538573" algn="l"/>
              </a:tabLst>
              <a:defRPr>
                <a:solidFill>
                  <a:schemeClr val="bg1"/>
                </a:solidFill>
                <a:latin typeface="Arial" charset="0"/>
                <a:ea typeface="MS PGothic" charset="0"/>
                <a:cs typeface="MS PGothic" charset="0"/>
              </a:defRPr>
            </a:lvl4pPr>
            <a:lvl5pPr>
              <a:tabLst>
                <a:tab pos="634643" algn="l"/>
                <a:tab pos="1269286" algn="l"/>
                <a:tab pos="1903929" algn="l"/>
                <a:tab pos="2538573" algn="l"/>
              </a:tabLst>
              <a:defRPr>
                <a:solidFill>
                  <a:schemeClr val="bg1"/>
                </a:solidFill>
                <a:latin typeface="Arial" charset="0"/>
                <a:ea typeface="MS PGothic" charset="0"/>
                <a:cs typeface="MS PGothic" charset="0"/>
              </a:defRPr>
            </a:lvl5pPr>
            <a:lvl6pPr marL="2204550"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6pPr>
            <a:lvl7pPr marL="2605377"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7pPr>
            <a:lvl8pPr marL="3006204"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8pPr>
            <a:lvl9pPr marL="3407032"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9pPr>
          </a:lstStyle>
          <a:p>
            <a:fld id="{323AA710-EC08-E144-95DA-F551A79678E3}" type="slidenum">
              <a:rPr lang="de-DE">
                <a:solidFill>
                  <a:srgbClr val="000000"/>
                </a:solidFill>
                <a:latin typeface="Times New Roman" charset="0"/>
              </a:rPr>
              <a:pPr/>
              <a:t>24</a:t>
            </a:fld>
            <a:endParaRPr lang="de-DE">
              <a:solidFill>
                <a:srgbClr val="000000"/>
              </a:solidFill>
              <a:latin typeface="Times New Roman" charset="0"/>
            </a:endParaRPr>
          </a:p>
        </p:txBody>
      </p:sp>
    </p:spTree>
    <p:extLst>
      <p:ext uri="{BB962C8B-B14F-4D97-AF65-F5344CB8AC3E}">
        <p14:creationId xmlns:p14="http://schemas.microsoft.com/office/powerpoint/2010/main" val="126776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xfrm>
            <a:off x="1143000" y="695325"/>
            <a:ext cx="4565650" cy="3424238"/>
          </a:xfrm>
        </p:spPr>
      </p:sp>
      <p:sp>
        <p:nvSpPr>
          <p:cNvPr id="34819" name="Notizenplatzhalter 2"/>
          <p:cNvSpPr>
            <a:spLocks noGrp="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de-DE">
              <a:latin typeface="Times New Roman" charset="0"/>
              <a:ea typeface="MS PGothic" charset="0"/>
            </a:endParaRPr>
          </a:p>
        </p:txBody>
      </p:sp>
      <p:sp>
        <p:nvSpPr>
          <p:cNvPr id="34820" name="Foliennummernplatzhalter 3"/>
          <p:cNvSpPr>
            <a:spLocks noGrp="1"/>
          </p:cNvSpPr>
          <p:nvPr>
            <p:ph type="sldNum" sz="quarter"/>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634643" algn="l"/>
                <a:tab pos="1269286" algn="l"/>
                <a:tab pos="1903929" algn="l"/>
                <a:tab pos="2538573" algn="l"/>
              </a:tabLst>
              <a:defRPr>
                <a:solidFill>
                  <a:schemeClr val="bg1"/>
                </a:solidFill>
                <a:latin typeface="Arial" charset="0"/>
                <a:ea typeface="MS PGothic" charset="0"/>
                <a:cs typeface="MS PGothic" charset="0"/>
              </a:defRPr>
            </a:lvl1pPr>
            <a:lvl2pPr>
              <a:tabLst>
                <a:tab pos="634643" algn="l"/>
                <a:tab pos="1269286" algn="l"/>
                <a:tab pos="1903929" algn="l"/>
                <a:tab pos="2538573" algn="l"/>
              </a:tabLst>
              <a:defRPr>
                <a:solidFill>
                  <a:schemeClr val="bg1"/>
                </a:solidFill>
                <a:latin typeface="Arial" charset="0"/>
                <a:ea typeface="MS PGothic" charset="0"/>
                <a:cs typeface="MS PGothic" charset="0"/>
              </a:defRPr>
            </a:lvl2pPr>
            <a:lvl3pPr>
              <a:tabLst>
                <a:tab pos="634643" algn="l"/>
                <a:tab pos="1269286" algn="l"/>
                <a:tab pos="1903929" algn="l"/>
                <a:tab pos="2538573" algn="l"/>
              </a:tabLst>
              <a:defRPr>
                <a:solidFill>
                  <a:schemeClr val="bg1"/>
                </a:solidFill>
                <a:latin typeface="Arial" charset="0"/>
                <a:ea typeface="MS PGothic" charset="0"/>
                <a:cs typeface="MS PGothic" charset="0"/>
              </a:defRPr>
            </a:lvl3pPr>
            <a:lvl4pPr>
              <a:tabLst>
                <a:tab pos="634643" algn="l"/>
                <a:tab pos="1269286" algn="l"/>
                <a:tab pos="1903929" algn="l"/>
                <a:tab pos="2538573" algn="l"/>
              </a:tabLst>
              <a:defRPr>
                <a:solidFill>
                  <a:schemeClr val="bg1"/>
                </a:solidFill>
                <a:latin typeface="Arial" charset="0"/>
                <a:ea typeface="MS PGothic" charset="0"/>
                <a:cs typeface="MS PGothic" charset="0"/>
              </a:defRPr>
            </a:lvl4pPr>
            <a:lvl5pPr>
              <a:tabLst>
                <a:tab pos="634643" algn="l"/>
                <a:tab pos="1269286" algn="l"/>
                <a:tab pos="1903929" algn="l"/>
                <a:tab pos="2538573" algn="l"/>
              </a:tabLst>
              <a:defRPr>
                <a:solidFill>
                  <a:schemeClr val="bg1"/>
                </a:solidFill>
                <a:latin typeface="Arial" charset="0"/>
                <a:ea typeface="MS PGothic" charset="0"/>
                <a:cs typeface="MS PGothic" charset="0"/>
              </a:defRPr>
            </a:lvl5pPr>
            <a:lvl6pPr marL="2204550"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6pPr>
            <a:lvl7pPr marL="2605377"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7pPr>
            <a:lvl8pPr marL="3006204"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8pPr>
            <a:lvl9pPr marL="3407032"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9pPr>
          </a:lstStyle>
          <a:p>
            <a:fld id="{3EB5BD63-FBB8-3444-BD72-5E033CC954EF}" type="slidenum">
              <a:rPr lang="de-DE">
                <a:solidFill>
                  <a:srgbClr val="000000"/>
                </a:solidFill>
                <a:latin typeface="Times New Roman" charset="0"/>
              </a:rPr>
              <a:pPr/>
              <a:t>25</a:t>
            </a:fld>
            <a:endParaRPr lang="de-DE">
              <a:solidFill>
                <a:srgbClr val="000000"/>
              </a:solidFill>
              <a:latin typeface="Times New Roman" charset="0"/>
            </a:endParaRPr>
          </a:p>
        </p:txBody>
      </p:sp>
    </p:spTree>
    <p:extLst>
      <p:ext uri="{BB962C8B-B14F-4D97-AF65-F5344CB8AC3E}">
        <p14:creationId xmlns:p14="http://schemas.microsoft.com/office/powerpoint/2010/main" val="323391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xfrm>
            <a:off x="1143000" y="695325"/>
            <a:ext cx="4565650" cy="3424238"/>
          </a:xfrm>
        </p:spPr>
      </p:sp>
      <p:sp>
        <p:nvSpPr>
          <p:cNvPr id="38915" name="Notizenplatzhalter 2"/>
          <p:cNvSpPr>
            <a:spLocks noGrp="1"/>
          </p:cNvSpPr>
          <p:nvPr>
            <p:ph type="body" idx="1"/>
          </p:nvPr>
        </p:nvSpPr>
        <p:spPr>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endParaRPr lang="de-DE">
              <a:latin typeface="Times New Roman" charset="0"/>
              <a:ea typeface="MS PGothic" charset="0"/>
            </a:endParaRPr>
          </a:p>
        </p:txBody>
      </p:sp>
      <p:sp>
        <p:nvSpPr>
          <p:cNvPr id="38916" name="Foliennummernplatzhalter 3"/>
          <p:cNvSpPr>
            <a:spLocks noGrp="1"/>
          </p:cNvSpPr>
          <p:nvPr>
            <p:ph type="sldNum" sz="quarter"/>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634643" algn="l"/>
                <a:tab pos="1269286" algn="l"/>
                <a:tab pos="1903929" algn="l"/>
                <a:tab pos="2538573" algn="l"/>
              </a:tabLst>
              <a:defRPr>
                <a:solidFill>
                  <a:schemeClr val="bg1"/>
                </a:solidFill>
                <a:latin typeface="Arial" charset="0"/>
                <a:ea typeface="MS PGothic" charset="0"/>
                <a:cs typeface="MS PGothic" charset="0"/>
              </a:defRPr>
            </a:lvl1pPr>
            <a:lvl2pPr>
              <a:tabLst>
                <a:tab pos="634643" algn="l"/>
                <a:tab pos="1269286" algn="l"/>
                <a:tab pos="1903929" algn="l"/>
                <a:tab pos="2538573" algn="l"/>
              </a:tabLst>
              <a:defRPr>
                <a:solidFill>
                  <a:schemeClr val="bg1"/>
                </a:solidFill>
                <a:latin typeface="Arial" charset="0"/>
                <a:ea typeface="MS PGothic" charset="0"/>
                <a:cs typeface="MS PGothic" charset="0"/>
              </a:defRPr>
            </a:lvl2pPr>
            <a:lvl3pPr>
              <a:tabLst>
                <a:tab pos="634643" algn="l"/>
                <a:tab pos="1269286" algn="l"/>
                <a:tab pos="1903929" algn="l"/>
                <a:tab pos="2538573" algn="l"/>
              </a:tabLst>
              <a:defRPr>
                <a:solidFill>
                  <a:schemeClr val="bg1"/>
                </a:solidFill>
                <a:latin typeface="Arial" charset="0"/>
                <a:ea typeface="MS PGothic" charset="0"/>
                <a:cs typeface="MS PGothic" charset="0"/>
              </a:defRPr>
            </a:lvl3pPr>
            <a:lvl4pPr>
              <a:tabLst>
                <a:tab pos="634643" algn="l"/>
                <a:tab pos="1269286" algn="l"/>
                <a:tab pos="1903929" algn="l"/>
                <a:tab pos="2538573" algn="l"/>
              </a:tabLst>
              <a:defRPr>
                <a:solidFill>
                  <a:schemeClr val="bg1"/>
                </a:solidFill>
                <a:latin typeface="Arial" charset="0"/>
                <a:ea typeface="MS PGothic" charset="0"/>
                <a:cs typeface="MS PGothic" charset="0"/>
              </a:defRPr>
            </a:lvl4pPr>
            <a:lvl5pPr>
              <a:tabLst>
                <a:tab pos="634643" algn="l"/>
                <a:tab pos="1269286" algn="l"/>
                <a:tab pos="1903929" algn="l"/>
                <a:tab pos="2538573" algn="l"/>
              </a:tabLst>
              <a:defRPr>
                <a:solidFill>
                  <a:schemeClr val="bg1"/>
                </a:solidFill>
                <a:latin typeface="Arial" charset="0"/>
                <a:ea typeface="MS PGothic" charset="0"/>
                <a:cs typeface="MS PGothic" charset="0"/>
              </a:defRPr>
            </a:lvl5pPr>
            <a:lvl6pPr marL="2204550"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6pPr>
            <a:lvl7pPr marL="2605377"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7pPr>
            <a:lvl8pPr marL="3006204"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8pPr>
            <a:lvl9pPr marL="3407032"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9pPr>
          </a:lstStyle>
          <a:p>
            <a:fld id="{F80DA131-2761-1348-BEF4-5BB040A9BB40}" type="slidenum">
              <a:rPr lang="de-DE">
                <a:solidFill>
                  <a:srgbClr val="000000"/>
                </a:solidFill>
                <a:latin typeface="Times New Roman" charset="0"/>
              </a:rPr>
              <a:pPr/>
              <a:t>26</a:t>
            </a:fld>
            <a:endParaRPr lang="de-DE">
              <a:solidFill>
                <a:srgbClr val="000000"/>
              </a:solidFill>
              <a:latin typeface="Times New Roman" charset="0"/>
            </a:endParaRPr>
          </a:p>
        </p:txBody>
      </p:sp>
    </p:spTree>
    <p:extLst>
      <p:ext uri="{BB962C8B-B14F-4D97-AF65-F5344CB8AC3E}">
        <p14:creationId xmlns:p14="http://schemas.microsoft.com/office/powerpoint/2010/main" val="320155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a:xfrm>
            <a:off x="3884236" y="8685695"/>
            <a:ext cx="2972128" cy="456832"/>
          </a:xfrm>
          <a:prstGeom prst="rect">
            <a:avLst/>
          </a:prstGeom>
        </p:spPr>
        <p:txBody>
          <a:bodyPr/>
          <a:lstStyle/>
          <a:p>
            <a:pPr>
              <a:defRPr/>
            </a:pPr>
            <a:fld id="{CA6E6A9C-CADF-442E-9E4A-3B5FF18F947E}" type="slidenum">
              <a:rPr lang="de-DE" smtClean="0"/>
              <a:pPr>
                <a:defRPr/>
              </a:pPr>
              <a:t>27</a:t>
            </a:fld>
            <a:endParaRPr lang="de-DE" dirty="0"/>
          </a:p>
        </p:txBody>
      </p:sp>
    </p:spTree>
    <p:extLst>
      <p:ext uri="{BB962C8B-B14F-4D97-AF65-F5344CB8AC3E}">
        <p14:creationId xmlns:p14="http://schemas.microsoft.com/office/powerpoint/2010/main" val="268847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1143000" y="695325"/>
            <a:ext cx="4565650" cy="3424238"/>
          </a:xfrm>
        </p:spPr>
      </p:sp>
      <p:sp>
        <p:nvSpPr>
          <p:cNvPr id="28675" name="Notizenplatzhalter 2"/>
          <p:cNvSpPr>
            <a:spLocks noGrp="1"/>
          </p:cNvSpPr>
          <p:nvPr>
            <p:ph type="body" idx="1"/>
          </p:nvPr>
        </p:nvSpPr>
        <p:spPr>
          <a:noFill/>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de-DE">
              <a:latin typeface="Times New Roman" charset="0"/>
              <a:ea typeface="MS PGothic" charset="0"/>
            </a:endParaRPr>
          </a:p>
        </p:txBody>
      </p:sp>
      <p:sp>
        <p:nvSpPr>
          <p:cNvPr id="28676" name="Foliennummernplatzhalter 3"/>
          <p:cNvSpPr>
            <a:spLocks noGrp="1"/>
          </p:cNvSpPr>
          <p:nvPr>
            <p:ph type="sldNum" sz="quarter"/>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634643" algn="l"/>
                <a:tab pos="1269286" algn="l"/>
                <a:tab pos="1903929" algn="l"/>
                <a:tab pos="2538573" algn="l"/>
              </a:tabLst>
              <a:defRPr>
                <a:solidFill>
                  <a:schemeClr val="bg1"/>
                </a:solidFill>
                <a:latin typeface="Arial" charset="0"/>
                <a:ea typeface="MS PGothic" charset="0"/>
                <a:cs typeface="MS PGothic" charset="0"/>
              </a:defRPr>
            </a:lvl1pPr>
            <a:lvl2pPr>
              <a:tabLst>
                <a:tab pos="634643" algn="l"/>
                <a:tab pos="1269286" algn="l"/>
                <a:tab pos="1903929" algn="l"/>
                <a:tab pos="2538573" algn="l"/>
              </a:tabLst>
              <a:defRPr>
                <a:solidFill>
                  <a:schemeClr val="bg1"/>
                </a:solidFill>
                <a:latin typeface="Arial" charset="0"/>
                <a:ea typeface="MS PGothic" charset="0"/>
                <a:cs typeface="MS PGothic" charset="0"/>
              </a:defRPr>
            </a:lvl2pPr>
            <a:lvl3pPr>
              <a:tabLst>
                <a:tab pos="634643" algn="l"/>
                <a:tab pos="1269286" algn="l"/>
                <a:tab pos="1903929" algn="l"/>
                <a:tab pos="2538573" algn="l"/>
              </a:tabLst>
              <a:defRPr>
                <a:solidFill>
                  <a:schemeClr val="bg1"/>
                </a:solidFill>
                <a:latin typeface="Arial" charset="0"/>
                <a:ea typeface="MS PGothic" charset="0"/>
                <a:cs typeface="MS PGothic" charset="0"/>
              </a:defRPr>
            </a:lvl3pPr>
            <a:lvl4pPr>
              <a:tabLst>
                <a:tab pos="634643" algn="l"/>
                <a:tab pos="1269286" algn="l"/>
                <a:tab pos="1903929" algn="l"/>
                <a:tab pos="2538573" algn="l"/>
              </a:tabLst>
              <a:defRPr>
                <a:solidFill>
                  <a:schemeClr val="bg1"/>
                </a:solidFill>
                <a:latin typeface="Arial" charset="0"/>
                <a:ea typeface="MS PGothic" charset="0"/>
                <a:cs typeface="MS PGothic" charset="0"/>
              </a:defRPr>
            </a:lvl4pPr>
            <a:lvl5pPr>
              <a:tabLst>
                <a:tab pos="634643" algn="l"/>
                <a:tab pos="1269286" algn="l"/>
                <a:tab pos="1903929" algn="l"/>
                <a:tab pos="2538573" algn="l"/>
              </a:tabLst>
              <a:defRPr>
                <a:solidFill>
                  <a:schemeClr val="bg1"/>
                </a:solidFill>
                <a:latin typeface="Arial" charset="0"/>
                <a:ea typeface="MS PGothic" charset="0"/>
                <a:cs typeface="MS PGothic" charset="0"/>
              </a:defRPr>
            </a:lvl5pPr>
            <a:lvl6pPr marL="2204550"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6pPr>
            <a:lvl7pPr marL="2605377"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7pPr>
            <a:lvl8pPr marL="3006204"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8pPr>
            <a:lvl9pPr marL="3407032" indent="-200414" defTabSz="393869" eaLnBrk="0" fontAlgn="base" hangingPunct="0">
              <a:spcBef>
                <a:spcPct val="0"/>
              </a:spcBef>
              <a:spcAft>
                <a:spcPct val="0"/>
              </a:spcAft>
              <a:tabLst>
                <a:tab pos="634643" algn="l"/>
                <a:tab pos="1269286" algn="l"/>
                <a:tab pos="1903929" algn="l"/>
                <a:tab pos="2538573" algn="l"/>
              </a:tabLst>
              <a:defRPr>
                <a:solidFill>
                  <a:schemeClr val="bg1"/>
                </a:solidFill>
                <a:latin typeface="Arial" charset="0"/>
                <a:ea typeface="MS PGothic" charset="0"/>
                <a:cs typeface="MS PGothic" charset="0"/>
              </a:defRPr>
            </a:lvl9pPr>
          </a:lstStyle>
          <a:p>
            <a:fld id="{EEAEAEEC-78BE-AB42-9425-BA8370F1D2FC}" type="slidenum">
              <a:rPr lang="de-DE">
                <a:solidFill>
                  <a:srgbClr val="000000"/>
                </a:solidFill>
                <a:latin typeface="Times New Roman" charset="0"/>
              </a:rPr>
              <a:pPr/>
              <a:t>29</a:t>
            </a:fld>
            <a:endParaRPr lang="de-DE">
              <a:solidFill>
                <a:srgbClr val="000000"/>
              </a:solidFill>
              <a:latin typeface="Times New Roman" charset="0"/>
            </a:endParaRPr>
          </a:p>
        </p:txBody>
      </p:sp>
    </p:spTree>
    <p:extLst>
      <p:ext uri="{BB962C8B-B14F-4D97-AF65-F5344CB8AC3E}">
        <p14:creationId xmlns:p14="http://schemas.microsoft.com/office/powerpoint/2010/main" val="412931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6" name="Foliennummernplatzhalter 5"/>
          <p:cNvSpPr>
            <a:spLocks noGrp="1"/>
          </p:cNvSpPr>
          <p:nvPr>
            <p:ph type="sldNum" sz="quarter" idx="12"/>
          </p:nvPr>
        </p:nvSpPr>
        <p:spPr/>
        <p:txBody>
          <a:bodyPr/>
          <a:lstStyle/>
          <a:p>
            <a:fld id="{65DD3760-C60F-4C72-B2EB-4712C6F8169F}" type="slidenum">
              <a:rPr lang="de-DE" smtClean="0"/>
              <a:t>‹Nr.›</a:t>
            </a:fld>
            <a:endParaRPr lang="de-DE"/>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de-DE" dirty="0" smtClean="0"/>
              <a:t>Bundesweite Arbeitsgemeinschaft der Psychosozialen Zentren für Flüchtlinge und Folteropfer</a:t>
            </a:r>
            <a:endParaRPr lang="de-DE" dirty="0"/>
          </a:p>
        </p:txBody>
      </p:sp>
      <p:sp>
        <p:nvSpPr>
          <p:cNvPr id="10" name="Datumsplatzhalter 3"/>
          <p:cNvSpPr>
            <a:spLocks noGrp="1"/>
          </p:cNvSpPr>
          <p:nvPr>
            <p:ph type="dt" sz="half" idx="2"/>
          </p:nvPr>
        </p:nvSpPr>
        <p:spPr>
          <a:xfrm>
            <a:off x="1152600" y="6356350"/>
            <a:ext cx="1619200" cy="365125"/>
          </a:xfrm>
          <a:prstGeom prst="rect">
            <a:avLst/>
          </a:prstGeom>
        </p:spPr>
        <p:txBody>
          <a:bodyPr/>
          <a:lstStyle>
            <a:lvl1pPr algn="l">
              <a:defRPr sz="1200"/>
            </a:lvl1pPr>
          </a:lstStyle>
          <a:p>
            <a:fld id="{C40E7E14-E002-4495-A3E0-38A936089CC0}" type="datetime1">
              <a:rPr lang="de-DE" smtClean="0"/>
              <a:t>23.02.2016</a:t>
            </a:fld>
            <a:endParaRPr lang="de-DE" dirty="0"/>
          </a:p>
        </p:txBody>
      </p:sp>
      <p:sp>
        <p:nvSpPr>
          <p:cNvPr id="11" name="Rechteck 10"/>
          <p:cNvSpPr/>
          <p:nvPr userDrawn="1"/>
        </p:nvSpPr>
        <p:spPr>
          <a:xfrm>
            <a:off x="0" y="1484784"/>
            <a:ext cx="91440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21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sz="300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12"/>
          </p:nvPr>
        </p:nvSpPr>
        <p:spPr/>
        <p:txBody>
          <a:bodyPr/>
          <a:lstStyle/>
          <a:p>
            <a:fld id="{65DD3760-C60F-4C72-B2EB-4712C6F8169F}" type="slidenum">
              <a:rPr lang="de-DE" smtClean="0"/>
              <a:t>‹Nr.›</a:t>
            </a:fld>
            <a:endParaRPr lang="de-DE" dirty="0"/>
          </a:p>
        </p:txBody>
      </p:sp>
      <p:sp>
        <p:nvSpPr>
          <p:cNvPr id="7"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de-DE" dirty="0" smtClean="0"/>
              <a:t>Bundesweite Arbeitsgemeinschaft der Psychosozialen Zentren für Flüchtlinge und Folteropfer</a:t>
            </a:r>
            <a:endParaRPr lang="de-DE" dirty="0"/>
          </a:p>
        </p:txBody>
      </p:sp>
      <p:sp>
        <p:nvSpPr>
          <p:cNvPr id="8" name="Datumsplatzhalter 3"/>
          <p:cNvSpPr>
            <a:spLocks noGrp="1"/>
          </p:cNvSpPr>
          <p:nvPr>
            <p:ph type="dt" sz="half" idx="2"/>
          </p:nvPr>
        </p:nvSpPr>
        <p:spPr>
          <a:xfrm>
            <a:off x="1152600" y="6356350"/>
            <a:ext cx="1619200" cy="365125"/>
          </a:xfrm>
          <a:prstGeom prst="rect">
            <a:avLst/>
          </a:prstGeom>
        </p:spPr>
        <p:txBody>
          <a:bodyPr/>
          <a:lstStyle>
            <a:lvl1pPr algn="l">
              <a:defRPr sz="1200"/>
            </a:lvl1pPr>
          </a:lstStyle>
          <a:p>
            <a:fld id="{A16E4EDB-309D-4911-8928-B4AA6DDD0CB9}" type="datetime1">
              <a:rPr lang="de-DE" smtClean="0"/>
              <a:t>23.02.2016</a:t>
            </a:fld>
            <a:endParaRPr lang="de-DE" dirty="0"/>
          </a:p>
        </p:txBody>
      </p:sp>
      <p:sp>
        <p:nvSpPr>
          <p:cNvPr id="9" name="Rechteck 8"/>
          <p:cNvSpPr/>
          <p:nvPr userDrawn="1"/>
        </p:nvSpPr>
        <p:spPr>
          <a:xfrm>
            <a:off x="0" y="1484784"/>
            <a:ext cx="91440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460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30A1459-3267-4A53-822C-B15A1E60A8CB}" type="datetime1">
              <a:rPr lang="de-DE" smtClean="0">
                <a:solidFill>
                  <a:prstClr val="black">
                    <a:tint val="75000"/>
                  </a:prstClr>
                </a:solidFill>
              </a:rPr>
              <a:t>23.02.2016</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r>
              <a:rPr lang="de-DE" smtClean="0">
                <a:solidFill>
                  <a:prstClr val="black">
                    <a:tint val="75000"/>
                  </a:prstClr>
                </a:solidFill>
              </a:rPr>
              <a:t>Bundesweite Arbeitsgemeinschaft der Psychosozialen Zentren für Flüchtlinge und Folteropfer</a:t>
            </a:r>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A976079F-3682-4990-8144-36F5E0EF2C6C}"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04106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de-DE" dirty="0" smtClean="0"/>
              <a:t>Bundesweite Arbeitsgemeinschaft der Psychosozialen Zentren für Flüchtlinge und Folteropfer</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65DD3760-C60F-4C72-B2EB-4712C6F8169F}" type="slidenum">
              <a:rPr lang="de-DE" smtClean="0"/>
              <a:pPr/>
              <a:t>‹Nr.›</a:t>
            </a:fld>
            <a:endParaRPr lang="de-DE"/>
          </a:p>
        </p:txBody>
      </p:sp>
      <p:pic>
        <p:nvPicPr>
          <p:cNvPr id="7" name="Picture 4" descr="baff-logo-solo copy"/>
          <p:cNvPicPr>
            <a:picLocks noChangeAspect="1" noChangeArrowheads="1"/>
          </p:cNvPicPr>
          <p:nvPr userDrawn="1"/>
        </p:nvPicPr>
        <p:blipFill>
          <a:blip r:embed="rId5" cstate="print"/>
          <a:srcRect/>
          <a:stretch>
            <a:fillRect/>
          </a:stretch>
        </p:blipFill>
        <p:spPr bwMode="auto">
          <a:xfrm>
            <a:off x="92572" y="5877272"/>
            <a:ext cx="1023044" cy="903724"/>
          </a:xfrm>
          <a:prstGeom prst="rect">
            <a:avLst/>
          </a:prstGeom>
          <a:noFill/>
          <a:ln w="9525">
            <a:noFill/>
            <a:miter lim="800000"/>
            <a:headEnd/>
            <a:tailEnd/>
          </a:ln>
        </p:spPr>
      </p:pic>
      <p:sp>
        <p:nvSpPr>
          <p:cNvPr id="9" name="Datumsplatzhalter 3"/>
          <p:cNvSpPr>
            <a:spLocks noGrp="1"/>
          </p:cNvSpPr>
          <p:nvPr>
            <p:ph type="dt" sz="half" idx="2"/>
          </p:nvPr>
        </p:nvSpPr>
        <p:spPr>
          <a:xfrm>
            <a:off x="1152600" y="6356350"/>
            <a:ext cx="1619200" cy="365125"/>
          </a:xfrm>
          <a:prstGeom prst="rect">
            <a:avLst/>
          </a:prstGeom>
        </p:spPr>
        <p:txBody>
          <a:bodyPr/>
          <a:lstStyle>
            <a:lvl1pPr algn="l">
              <a:defRPr sz="1200"/>
            </a:lvl1pPr>
          </a:lstStyle>
          <a:p>
            <a:fld id="{91FF99D7-0B54-4D9E-A266-127B6919BD05}" type="datetime1">
              <a:rPr lang="de-DE" smtClean="0"/>
              <a:t>23.02.2016</a:t>
            </a:fld>
            <a:endParaRPr lang="de-DE" dirty="0"/>
          </a:p>
        </p:txBody>
      </p:sp>
    </p:spTree>
    <p:extLst>
      <p:ext uri="{BB962C8B-B14F-4D97-AF65-F5344CB8AC3E}">
        <p14:creationId xmlns:p14="http://schemas.microsoft.com/office/powerpoint/2010/main" val="358002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988841"/>
            <a:ext cx="7918648" cy="2232248"/>
          </a:xfrm>
        </p:spPr>
        <p:txBody>
          <a:bodyPr>
            <a:normAutofit fontScale="90000"/>
          </a:bodyPr>
          <a:lstStyle/>
          <a:p>
            <a:pPr lvl="0">
              <a:lnSpc>
                <a:spcPct val="130000"/>
              </a:lnSpc>
              <a:spcBef>
                <a:spcPct val="20000"/>
              </a:spcBef>
            </a:pPr>
            <a:r>
              <a:rPr lang="de-DE" sz="4000" b="1" dirty="0"/>
              <a:t>„Psychologische Begleitung von Flüchtlingen: mehr als Traumatherapie!“</a:t>
            </a:r>
            <a:r>
              <a:rPr lang="de-DE" dirty="0" smtClean="0"/>
              <a:t/>
            </a:r>
            <a:br>
              <a:rPr lang="de-DE" dirty="0" smtClean="0"/>
            </a:br>
            <a:r>
              <a:rPr lang="de-DE" sz="2000" dirty="0" smtClean="0">
                <a:solidFill>
                  <a:prstClr val="black">
                    <a:tint val="75000"/>
                  </a:prstClr>
                </a:solidFill>
                <a:ea typeface="+mn-ea"/>
                <a:cs typeface="+mn-cs"/>
              </a:rPr>
              <a:t>- kontextbezogene Arbeit mit traumatisierten Flüchtlingen -</a:t>
            </a:r>
            <a:endParaRPr lang="de-DE" sz="2000" dirty="0"/>
          </a:p>
        </p:txBody>
      </p:sp>
      <p:sp>
        <p:nvSpPr>
          <p:cNvPr id="3" name="Untertitel 2"/>
          <p:cNvSpPr>
            <a:spLocks noGrp="1"/>
          </p:cNvSpPr>
          <p:nvPr>
            <p:ph type="subTitle" idx="1"/>
          </p:nvPr>
        </p:nvSpPr>
        <p:spPr>
          <a:xfrm>
            <a:off x="2683768" y="4484712"/>
            <a:ext cx="3776464" cy="456456"/>
          </a:xfrm>
        </p:spPr>
        <p:txBody>
          <a:bodyPr/>
          <a:lstStyle/>
          <a:p>
            <a:pPr lvl="0" algn="l">
              <a:lnSpc>
                <a:spcPct val="93000"/>
              </a:lnSpc>
              <a:spcBef>
                <a:spcPts val="0"/>
              </a:spcBef>
              <a:buClr>
                <a:srgbClr val="777777"/>
              </a:buClr>
              <a:buSzPct val="44000"/>
            </a:pPr>
            <a:r>
              <a:rPr lang="de-DE" sz="1600" dirty="0">
                <a:solidFill>
                  <a:srgbClr val="777777"/>
                </a:solidFill>
                <a:latin typeface="Arial" charset="0"/>
              </a:rPr>
              <a:t>Elise </a:t>
            </a:r>
            <a:r>
              <a:rPr lang="de-DE" sz="1600" dirty="0" err="1">
                <a:solidFill>
                  <a:srgbClr val="777777"/>
                </a:solidFill>
                <a:latin typeface="Arial" charset="0"/>
              </a:rPr>
              <a:t>Bittenbinder</a:t>
            </a:r>
            <a:r>
              <a:rPr lang="de-DE" sz="1600" dirty="0">
                <a:solidFill>
                  <a:srgbClr val="777777"/>
                </a:solidFill>
                <a:latin typeface="Arial" charset="0"/>
              </a:rPr>
              <a:t>, </a:t>
            </a:r>
            <a:r>
              <a:rPr lang="de-DE" sz="1600" dirty="0" err="1">
                <a:solidFill>
                  <a:srgbClr val="777777"/>
                </a:solidFill>
                <a:latin typeface="Arial" charset="0"/>
              </a:rPr>
              <a:t>BafF</a:t>
            </a:r>
            <a:r>
              <a:rPr lang="de-DE" sz="1600" dirty="0">
                <a:solidFill>
                  <a:srgbClr val="777777"/>
                </a:solidFill>
                <a:latin typeface="Arial" charset="0"/>
              </a:rPr>
              <a:t> e.V</a:t>
            </a:r>
            <a:r>
              <a:rPr lang="de-DE" sz="1600" dirty="0" smtClean="0">
                <a:solidFill>
                  <a:srgbClr val="777777"/>
                </a:solidFill>
                <a:latin typeface="Arial" charset="0"/>
              </a:rPr>
              <a:t>., </a:t>
            </a:r>
            <a:r>
              <a:rPr lang="de-DE" sz="1600" dirty="0">
                <a:solidFill>
                  <a:srgbClr val="777777"/>
                </a:solidFill>
                <a:latin typeface="Arial" charset="0"/>
              </a:rPr>
              <a:t>XENION</a:t>
            </a:r>
          </a:p>
        </p:txBody>
      </p:sp>
      <p:sp>
        <p:nvSpPr>
          <p:cNvPr id="6" name="Foliennummernplatzhalter 5"/>
          <p:cNvSpPr>
            <a:spLocks noGrp="1"/>
          </p:cNvSpPr>
          <p:nvPr>
            <p:ph type="sldNum" sz="quarter" idx="12"/>
          </p:nvPr>
        </p:nvSpPr>
        <p:spPr/>
        <p:txBody>
          <a:bodyPr/>
          <a:lstStyle/>
          <a:p>
            <a:fld id="{65DD3760-C60F-4C72-B2EB-4712C6F8169F}" type="slidenum">
              <a:rPr lang="de-DE" smtClean="0"/>
              <a:t>1</a:t>
            </a:fld>
            <a:endParaRPr lang="de-DE"/>
          </a:p>
        </p:txBody>
      </p:sp>
    </p:spTree>
    <p:extLst>
      <p:ext uri="{BB962C8B-B14F-4D97-AF65-F5344CB8AC3E}">
        <p14:creationId xmlns:p14="http://schemas.microsoft.com/office/powerpoint/2010/main" val="21931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1800" dirty="0" smtClean="0"/>
              <a:t>Vorbemerkungen aus der psychotherapeutischen Arbeit mit Opfern von Krieg und Verfolgung (I)</a:t>
            </a:r>
            <a:endParaRPr lang="de-DE" sz="1800" dirty="0"/>
          </a:p>
        </p:txBody>
      </p:sp>
      <p:sp>
        <p:nvSpPr>
          <p:cNvPr id="3" name="Inhaltsplatzhalter 2"/>
          <p:cNvSpPr>
            <a:spLocks noGrp="1"/>
          </p:cNvSpPr>
          <p:nvPr>
            <p:ph idx="1"/>
          </p:nvPr>
        </p:nvSpPr>
        <p:spPr/>
        <p:txBody>
          <a:bodyPr>
            <a:normAutofit fontScale="85000" lnSpcReduction="20000"/>
          </a:bodyPr>
          <a:lstStyle/>
          <a:p>
            <a:r>
              <a:rPr lang="de-DE" sz="3200" dirty="0" smtClean="0">
                <a:ea typeface="Calibri" panose="020F0502020204030204" pitchFamily="34" charset="0"/>
                <a:cs typeface="Times New Roman" panose="02020603050405020304" pitchFamily="18" charset="0"/>
              </a:rPr>
              <a:t>Traumatisierung bedeutet nach den meisten Trauma theoretischen Ansätzen die </a:t>
            </a:r>
            <a:r>
              <a:rPr lang="de-DE" sz="3200" dirty="0" smtClean="0">
                <a:solidFill>
                  <a:schemeClr val="accent6">
                    <a:lumMod val="75000"/>
                  </a:schemeClr>
                </a:solidFill>
                <a:ea typeface="Calibri" panose="020F0502020204030204" pitchFamily="34" charset="0"/>
                <a:cs typeface="Times New Roman" panose="02020603050405020304" pitchFamily="18" charset="0"/>
              </a:rPr>
              <a:t>Zerstörung </a:t>
            </a:r>
            <a:r>
              <a:rPr lang="de-DE" sz="3200" dirty="0">
                <a:solidFill>
                  <a:schemeClr val="accent6">
                    <a:lumMod val="75000"/>
                  </a:schemeClr>
                </a:solidFill>
                <a:ea typeface="Calibri" panose="020F0502020204030204" pitchFamily="34" charset="0"/>
                <a:cs typeface="Times New Roman" panose="02020603050405020304" pitchFamily="18" charset="0"/>
              </a:rPr>
              <a:t>der </a:t>
            </a:r>
            <a:r>
              <a:rPr lang="de-DE" sz="3200" dirty="0" smtClean="0">
                <a:solidFill>
                  <a:schemeClr val="accent6">
                    <a:lumMod val="75000"/>
                  </a:schemeClr>
                </a:solidFill>
                <a:ea typeface="Calibri" panose="020F0502020204030204" pitchFamily="34" charset="0"/>
                <a:cs typeface="Times New Roman" panose="02020603050405020304" pitchFamily="18" charset="0"/>
              </a:rPr>
              <a:t>Identität, Sicherheitsgefühl und Denkfähigkeit und/oder mangelnde </a:t>
            </a:r>
            <a:r>
              <a:rPr lang="de-DE" sz="3200" dirty="0">
                <a:solidFill>
                  <a:schemeClr val="accent6">
                    <a:lumMod val="75000"/>
                  </a:schemeClr>
                </a:solidFill>
                <a:ea typeface="Calibri" panose="020F0502020204030204" pitchFamily="34" charset="0"/>
                <a:cs typeface="Times New Roman" panose="02020603050405020304" pitchFamily="18" charset="0"/>
              </a:rPr>
              <a:t>Reflexions- und Abstraktionsfähigkeit bei Betroffenen</a:t>
            </a:r>
            <a:r>
              <a:rPr lang="de-DE" sz="3200" dirty="0" smtClean="0">
                <a:solidFill>
                  <a:schemeClr val="accent6">
                    <a:lumMod val="75000"/>
                  </a:schemeClr>
                </a:solidFill>
                <a:ea typeface="Calibri" panose="020F0502020204030204" pitchFamily="34" charset="0"/>
                <a:cs typeface="Times New Roman" panose="02020603050405020304" pitchFamily="18" charset="0"/>
              </a:rPr>
              <a:t>. </a:t>
            </a:r>
          </a:p>
          <a:p>
            <a:endParaRPr lang="de-DE" sz="3200" dirty="0" smtClean="0">
              <a:ea typeface="Calibri" panose="020F0502020204030204" pitchFamily="34" charset="0"/>
              <a:cs typeface="Times New Roman" panose="02020603050405020304" pitchFamily="18" charset="0"/>
            </a:endParaRPr>
          </a:p>
          <a:p>
            <a:r>
              <a:rPr lang="de-DE" sz="3200" dirty="0" smtClean="0">
                <a:ea typeface="Calibri" panose="020F0502020204030204" pitchFamily="34" charset="0"/>
                <a:cs typeface="Times New Roman" panose="02020603050405020304" pitchFamily="18" charset="0"/>
              </a:rPr>
              <a:t>Gleichzeitig  zeigt die Praxis wie groß das </a:t>
            </a:r>
            <a:r>
              <a:rPr lang="de-DE" sz="3200" dirty="0" smtClean="0">
                <a:solidFill>
                  <a:schemeClr val="accent6">
                    <a:lumMod val="75000"/>
                  </a:schemeClr>
                </a:solidFill>
                <a:ea typeface="Calibri" panose="020F0502020204030204" pitchFamily="34" charset="0"/>
                <a:cs typeface="Times New Roman" panose="02020603050405020304" pitchFamily="18" charset="0"/>
              </a:rPr>
              <a:t>Bedürfnis nach Sprechen und nach Reflexionsräumen</a:t>
            </a:r>
            <a:r>
              <a:rPr lang="de-DE" sz="3200" dirty="0" smtClean="0">
                <a:ea typeface="Calibri" panose="020F0502020204030204" pitchFamily="34" charset="0"/>
                <a:cs typeface="Times New Roman" panose="02020603050405020304" pitchFamily="18" charset="0"/>
              </a:rPr>
              <a:t> ist, wenn sie denn bereitgestellt werden.</a:t>
            </a:r>
          </a:p>
          <a:p>
            <a:endParaRPr lang="de-DE" sz="3200" dirty="0" smtClean="0">
              <a:ea typeface="Calibri" panose="020F0502020204030204" pitchFamily="34" charset="0"/>
              <a:cs typeface="Times New Roman" panose="02020603050405020304" pitchFamily="18" charset="0"/>
            </a:endParaRPr>
          </a:p>
          <a:p>
            <a:r>
              <a:rPr lang="de-DE" sz="3200" dirty="0" smtClean="0">
                <a:ea typeface="Calibri" panose="020F0502020204030204" pitchFamily="34" charset="0"/>
                <a:cs typeface="Times New Roman" panose="02020603050405020304" pitchFamily="18" charset="0"/>
              </a:rPr>
              <a:t>Andererseits ist die </a:t>
            </a:r>
            <a:r>
              <a:rPr lang="de-DE" sz="3200" dirty="0">
                <a:solidFill>
                  <a:schemeClr val="accent6">
                    <a:lumMod val="75000"/>
                  </a:schemeClr>
                </a:solidFill>
                <a:ea typeface="Calibri" panose="020F0502020204030204" pitchFamily="34" charset="0"/>
                <a:cs typeface="Times New Roman" panose="02020603050405020304" pitchFamily="18" charset="0"/>
              </a:rPr>
              <a:t>Abwehr</a:t>
            </a:r>
            <a:r>
              <a:rPr lang="de-DE" sz="3200" dirty="0">
                <a:ea typeface="Calibri" panose="020F0502020204030204" pitchFamily="34" charset="0"/>
                <a:cs typeface="Times New Roman" panose="02020603050405020304" pitchFamily="18" charset="0"/>
              </a:rPr>
              <a:t> gegen solche Prozesse </a:t>
            </a:r>
            <a:r>
              <a:rPr lang="de-DE" sz="3200" dirty="0" smtClean="0">
                <a:solidFill>
                  <a:schemeClr val="accent6">
                    <a:lumMod val="75000"/>
                  </a:schemeClr>
                </a:solidFill>
                <a:ea typeface="Calibri" panose="020F0502020204030204" pitchFamily="34" charset="0"/>
                <a:cs typeface="Times New Roman" panose="02020603050405020304" pitchFamily="18" charset="0"/>
              </a:rPr>
              <a:t>groß: </a:t>
            </a:r>
          </a:p>
          <a:p>
            <a:endParaRPr lang="de-DE" sz="3200" dirty="0" smtClean="0">
              <a:solidFill>
                <a:schemeClr val="accent6">
                  <a:lumMod val="75000"/>
                </a:schemeClr>
              </a:solidFill>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2"/>
          </p:nvPr>
        </p:nvSpPr>
        <p:spPr/>
        <p:txBody>
          <a:bodyPr/>
          <a:lstStyle/>
          <a:p>
            <a:fld id="{65DD3760-C60F-4C72-B2EB-4712C6F8169F}" type="slidenum">
              <a:rPr lang="de-DE" smtClean="0"/>
              <a:t>10</a:t>
            </a:fld>
            <a:endParaRPr lang="de-DE" dirty="0"/>
          </a:p>
        </p:txBody>
      </p:sp>
    </p:spTree>
    <p:extLst>
      <p:ext uri="{BB962C8B-B14F-4D97-AF65-F5344CB8AC3E}">
        <p14:creationId xmlns:p14="http://schemas.microsoft.com/office/powerpoint/2010/main" val="325493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solidFill>
                  <a:prstClr val="black"/>
                </a:solidFill>
              </a:rPr>
              <a:t>Vorbemerkungen aus der psychotherapeutischen Arbeit mit Opfern von Krieg und Verfolgung </a:t>
            </a:r>
            <a:r>
              <a:rPr lang="de-DE" sz="1800" dirty="0" smtClean="0">
                <a:solidFill>
                  <a:prstClr val="black"/>
                </a:solidFill>
              </a:rPr>
              <a:t>(II)</a:t>
            </a:r>
            <a:endParaRPr lang="de-DE" dirty="0"/>
          </a:p>
        </p:txBody>
      </p:sp>
      <p:sp>
        <p:nvSpPr>
          <p:cNvPr id="3" name="Inhaltsplatzhalter 2"/>
          <p:cNvSpPr>
            <a:spLocks noGrp="1"/>
          </p:cNvSpPr>
          <p:nvPr>
            <p:ph idx="1"/>
          </p:nvPr>
        </p:nvSpPr>
        <p:spPr/>
        <p:txBody>
          <a:bodyPr>
            <a:normAutofit/>
          </a:bodyPr>
          <a:lstStyle/>
          <a:p>
            <a:pPr lvl="0"/>
            <a:endParaRPr lang="de-DE" sz="1500" dirty="0" smtClean="0">
              <a:solidFill>
                <a:prstClr val="black"/>
              </a:solidFill>
              <a:ea typeface="Calibri" panose="020F0502020204030204" pitchFamily="34" charset="0"/>
              <a:cs typeface="Times New Roman" panose="02020603050405020304" pitchFamily="18" charset="0"/>
            </a:endParaRPr>
          </a:p>
          <a:p>
            <a:pPr lvl="0"/>
            <a:r>
              <a:rPr lang="de-DE" sz="2000" dirty="0" smtClean="0">
                <a:solidFill>
                  <a:prstClr val="black"/>
                </a:solidFill>
                <a:ea typeface="Calibri" panose="020F0502020204030204" pitchFamily="34" charset="0"/>
                <a:cs typeface="Times New Roman" panose="02020603050405020304" pitchFamily="18" charset="0"/>
              </a:rPr>
              <a:t>Helfer </a:t>
            </a:r>
            <a:r>
              <a:rPr lang="de-DE" sz="2000" dirty="0">
                <a:solidFill>
                  <a:prstClr val="black"/>
                </a:solidFill>
                <a:ea typeface="Calibri" panose="020F0502020204030204" pitchFamily="34" charset="0"/>
                <a:cs typeface="Times New Roman" panose="02020603050405020304" pitchFamily="18" charset="0"/>
              </a:rPr>
              <a:t>hören Hilfsbedürftigen nicht wirklich zu, Beratungen werden abgegeben ohne das Problem überhaupt erfasst zu haben. </a:t>
            </a:r>
            <a:endParaRPr lang="de-DE" sz="2000" dirty="0" smtClean="0">
              <a:solidFill>
                <a:prstClr val="black"/>
              </a:solidFill>
              <a:ea typeface="Calibri" panose="020F0502020204030204" pitchFamily="34" charset="0"/>
              <a:cs typeface="Times New Roman" panose="02020603050405020304" pitchFamily="18" charset="0"/>
            </a:endParaRPr>
          </a:p>
          <a:p>
            <a:pPr lvl="0"/>
            <a:endParaRPr lang="de-DE" sz="2000" dirty="0">
              <a:solidFill>
                <a:prstClr val="black"/>
              </a:solidFill>
              <a:ea typeface="Calibri" panose="020F0502020204030204" pitchFamily="34" charset="0"/>
              <a:cs typeface="Times New Roman" panose="02020603050405020304" pitchFamily="18" charset="0"/>
            </a:endParaRPr>
          </a:p>
          <a:p>
            <a:pPr lvl="0"/>
            <a:r>
              <a:rPr lang="de-DE" sz="2000" dirty="0">
                <a:solidFill>
                  <a:prstClr val="black"/>
                </a:solidFill>
                <a:ea typeface="Calibri" panose="020F0502020204030204" pitchFamily="34" charset="0"/>
                <a:cs typeface="Times New Roman" panose="02020603050405020304" pitchFamily="18" charset="0"/>
              </a:rPr>
              <a:t>In Gruppen, die gemeinsam über Schwierigkeiten reden sollen oder wollen, wird das „Sich-Aufeinander-Einlassen“ aktiv vermieden. </a:t>
            </a:r>
            <a:endParaRPr lang="de-DE" sz="2000" dirty="0" smtClean="0">
              <a:solidFill>
                <a:prstClr val="black"/>
              </a:solidFill>
              <a:ea typeface="Calibri" panose="020F0502020204030204" pitchFamily="34" charset="0"/>
              <a:cs typeface="Times New Roman" panose="02020603050405020304" pitchFamily="18" charset="0"/>
            </a:endParaRPr>
          </a:p>
          <a:p>
            <a:pPr lvl="0"/>
            <a:endParaRPr lang="de-DE" sz="2000" dirty="0" smtClean="0">
              <a:solidFill>
                <a:prstClr val="black"/>
              </a:solidFill>
              <a:ea typeface="Calibri" panose="020F0502020204030204" pitchFamily="34" charset="0"/>
              <a:cs typeface="Times New Roman" panose="02020603050405020304" pitchFamily="18" charset="0"/>
            </a:endParaRPr>
          </a:p>
          <a:p>
            <a:pPr lvl="0"/>
            <a:r>
              <a:rPr lang="de-DE" sz="2000" dirty="0" smtClean="0">
                <a:solidFill>
                  <a:prstClr val="black"/>
                </a:solidFill>
                <a:ea typeface="Calibri" panose="020F0502020204030204" pitchFamily="34" charset="0"/>
                <a:cs typeface="Times New Roman" panose="02020603050405020304" pitchFamily="18" charset="0"/>
              </a:rPr>
              <a:t>Wer </a:t>
            </a:r>
            <a:r>
              <a:rPr lang="de-DE" sz="2000" dirty="0">
                <a:solidFill>
                  <a:prstClr val="black"/>
                </a:solidFill>
                <a:ea typeface="Calibri" panose="020F0502020204030204" pitchFamily="34" charset="0"/>
                <a:cs typeface="Times New Roman" panose="02020603050405020304" pitchFamily="18" charset="0"/>
              </a:rPr>
              <a:t>Emotionen äußert, wird schnell beruhigt oder unterbrochen. </a:t>
            </a:r>
            <a:endParaRPr lang="de-DE" sz="2000" dirty="0" smtClean="0">
              <a:solidFill>
                <a:prstClr val="black"/>
              </a:solidFill>
              <a:ea typeface="Calibri" panose="020F0502020204030204" pitchFamily="34" charset="0"/>
              <a:cs typeface="Times New Roman" panose="02020603050405020304" pitchFamily="18" charset="0"/>
            </a:endParaRPr>
          </a:p>
          <a:p>
            <a:pPr lvl="0"/>
            <a:endParaRPr lang="de-DE" sz="2000" dirty="0">
              <a:solidFill>
                <a:prstClr val="black"/>
              </a:solidFill>
              <a:ea typeface="Calibri" panose="020F0502020204030204" pitchFamily="34" charset="0"/>
              <a:cs typeface="Times New Roman" panose="02020603050405020304" pitchFamily="18" charset="0"/>
            </a:endParaRPr>
          </a:p>
          <a:p>
            <a:pPr lvl="0"/>
            <a:r>
              <a:rPr lang="de-DE" sz="2000" dirty="0">
                <a:solidFill>
                  <a:prstClr val="black"/>
                </a:solidFill>
                <a:ea typeface="Calibri" panose="020F0502020204030204" pitchFamily="34" charset="0"/>
                <a:cs typeface="Times New Roman" panose="02020603050405020304" pitchFamily="18" charset="0"/>
              </a:rPr>
              <a:t>Wer rationalisiert und spaltet, darf sich ungehindert ausbreiten. </a:t>
            </a:r>
            <a:endParaRPr lang="de-DE" sz="2000" dirty="0" smtClean="0">
              <a:solidFill>
                <a:prstClr val="black"/>
              </a:solidFill>
              <a:ea typeface="Calibri" panose="020F0502020204030204" pitchFamily="34" charset="0"/>
              <a:cs typeface="Times New Roman" panose="02020603050405020304" pitchFamily="18" charset="0"/>
            </a:endParaRPr>
          </a:p>
          <a:p>
            <a:pPr lvl="0"/>
            <a:endParaRPr lang="de-DE" sz="1500" dirty="0">
              <a:solidFill>
                <a:prstClr val="black"/>
              </a:solidFill>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2"/>
          </p:nvPr>
        </p:nvSpPr>
        <p:spPr/>
        <p:txBody>
          <a:bodyPr/>
          <a:lstStyle/>
          <a:p>
            <a:fld id="{65DD3760-C60F-4C72-B2EB-4712C6F8169F}" type="slidenum">
              <a:rPr lang="de-DE" smtClean="0"/>
              <a:t>11</a:t>
            </a:fld>
            <a:endParaRPr lang="de-DE" dirty="0"/>
          </a:p>
        </p:txBody>
      </p:sp>
    </p:spTree>
    <p:extLst>
      <p:ext uri="{BB962C8B-B14F-4D97-AF65-F5344CB8AC3E}">
        <p14:creationId xmlns:p14="http://schemas.microsoft.com/office/powerpoint/2010/main" val="351108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solidFill>
                  <a:prstClr val="black"/>
                </a:solidFill>
              </a:rPr>
              <a:t>Vorbemerkungen aus der psychotherapeutischen Arbeit mit Opfern von Krieg und Verfolgung </a:t>
            </a:r>
            <a:r>
              <a:rPr lang="de-DE" sz="1800" dirty="0" smtClean="0">
                <a:solidFill>
                  <a:prstClr val="black"/>
                </a:solidFill>
              </a:rPr>
              <a:t>(III)</a:t>
            </a:r>
            <a:endParaRPr lang="de-DE" dirty="0"/>
          </a:p>
        </p:txBody>
      </p:sp>
      <p:sp>
        <p:nvSpPr>
          <p:cNvPr id="3" name="Inhaltsplatzhalter 2"/>
          <p:cNvSpPr>
            <a:spLocks noGrp="1"/>
          </p:cNvSpPr>
          <p:nvPr>
            <p:ph idx="1"/>
          </p:nvPr>
        </p:nvSpPr>
        <p:spPr/>
        <p:txBody>
          <a:bodyPr>
            <a:normAutofit/>
          </a:bodyPr>
          <a:lstStyle/>
          <a:p>
            <a:pPr lvl="0"/>
            <a:endParaRPr lang="de-DE" sz="1500" dirty="0" smtClean="0">
              <a:solidFill>
                <a:prstClr val="black"/>
              </a:solidFill>
              <a:ea typeface="Calibri" panose="020F0502020204030204" pitchFamily="34" charset="0"/>
              <a:cs typeface="Times New Roman" panose="02020603050405020304" pitchFamily="18" charset="0"/>
            </a:endParaRPr>
          </a:p>
          <a:p>
            <a:pPr lvl="0"/>
            <a:endParaRPr lang="de-DE" sz="1500" dirty="0" smtClean="0">
              <a:solidFill>
                <a:prstClr val="black"/>
              </a:solidFill>
              <a:ea typeface="Calibri" panose="020F0502020204030204" pitchFamily="34" charset="0"/>
              <a:cs typeface="Times New Roman" panose="02020603050405020304" pitchFamily="18" charset="0"/>
            </a:endParaRPr>
          </a:p>
          <a:p>
            <a:pPr lvl="0"/>
            <a:endParaRPr lang="de-DE" sz="1500" dirty="0">
              <a:solidFill>
                <a:prstClr val="black"/>
              </a:solidFill>
              <a:ea typeface="Calibri" panose="020F0502020204030204" pitchFamily="34" charset="0"/>
              <a:cs typeface="Times New Roman" panose="02020603050405020304" pitchFamily="18" charset="0"/>
            </a:endParaRPr>
          </a:p>
          <a:p>
            <a:pPr lvl="0"/>
            <a:r>
              <a:rPr lang="de-DE" sz="2000" dirty="0" smtClean="0">
                <a:solidFill>
                  <a:prstClr val="black"/>
                </a:solidFill>
                <a:ea typeface="Calibri" panose="020F0502020204030204" pitchFamily="34" charset="0"/>
                <a:cs typeface="Times New Roman" panose="02020603050405020304" pitchFamily="18" charset="0"/>
              </a:rPr>
              <a:t>In </a:t>
            </a:r>
            <a:r>
              <a:rPr lang="de-DE" sz="2000" dirty="0">
                <a:solidFill>
                  <a:prstClr val="black"/>
                </a:solidFill>
                <a:ea typeface="Calibri" panose="020F0502020204030204" pitchFamily="34" charset="0"/>
                <a:cs typeface="Times New Roman" panose="02020603050405020304" pitchFamily="18" charset="0"/>
              </a:rPr>
              <a:t>Aus- und Weiterbildungsprozessen wird häufig verlangt, </a:t>
            </a:r>
            <a:r>
              <a:rPr lang="de-DE" sz="2000" dirty="0" smtClean="0">
                <a:solidFill>
                  <a:prstClr val="black"/>
                </a:solidFill>
                <a:ea typeface="Calibri" panose="020F0502020204030204" pitchFamily="34" charset="0"/>
                <a:cs typeface="Times New Roman" panose="02020603050405020304" pitchFamily="18" charset="0"/>
              </a:rPr>
              <a:t>eindeutige, klare und </a:t>
            </a:r>
            <a:r>
              <a:rPr lang="de-DE" sz="2000" dirty="0">
                <a:solidFill>
                  <a:prstClr val="black"/>
                </a:solidFill>
                <a:ea typeface="Calibri" panose="020F0502020204030204" pitchFamily="34" charset="0"/>
                <a:cs typeface="Times New Roman" panose="02020603050405020304" pitchFamily="18" charset="0"/>
              </a:rPr>
              <a:t>einfach zu wiederholende Lerninhalte zu bearbeiten anstatt komplexe Reflexionsprozesse anzuregen. </a:t>
            </a:r>
            <a:endParaRPr lang="de-DE" sz="2000" dirty="0" smtClean="0">
              <a:solidFill>
                <a:prstClr val="black"/>
              </a:solidFill>
              <a:ea typeface="Calibri" panose="020F0502020204030204" pitchFamily="34" charset="0"/>
              <a:cs typeface="Times New Roman" panose="02020603050405020304" pitchFamily="18" charset="0"/>
            </a:endParaRPr>
          </a:p>
          <a:p>
            <a:pPr marL="0" lvl="0" indent="0">
              <a:buNone/>
            </a:pPr>
            <a:endParaRPr lang="de-DE" sz="2000" dirty="0" smtClean="0">
              <a:solidFill>
                <a:prstClr val="black"/>
              </a:solidFill>
              <a:ea typeface="Calibri" panose="020F0502020204030204" pitchFamily="34" charset="0"/>
              <a:cs typeface="Times New Roman" panose="02020603050405020304" pitchFamily="18" charset="0"/>
            </a:endParaRPr>
          </a:p>
          <a:p>
            <a:pPr lvl="0"/>
            <a:r>
              <a:rPr lang="de-DE" sz="2000" dirty="0" smtClean="0">
                <a:solidFill>
                  <a:prstClr val="black"/>
                </a:solidFill>
                <a:ea typeface="Calibri" panose="020F0502020204030204" pitchFamily="34" charset="0"/>
                <a:cs typeface="Times New Roman" panose="02020603050405020304" pitchFamily="18" charset="0"/>
              </a:rPr>
              <a:t>Handliche Manuale oder Konzepte mit Schritten die (oft nur kurzfristige) Symptomreduzierung versprechen sind sehr beliebt und verbreitet. </a:t>
            </a:r>
          </a:p>
          <a:p>
            <a:pPr lvl="0"/>
            <a:endParaRPr lang="de-DE" sz="2000" dirty="0">
              <a:solidFill>
                <a:prstClr val="black"/>
              </a:solidFill>
              <a:ea typeface="Calibri" panose="020F0502020204030204" pitchFamily="34" charset="0"/>
              <a:cs typeface="Times New Roman" panose="02020603050405020304" pitchFamily="18" charset="0"/>
            </a:endParaRPr>
          </a:p>
          <a:p>
            <a:pPr lvl="0"/>
            <a:r>
              <a:rPr lang="de-DE" sz="2000" dirty="0">
                <a:solidFill>
                  <a:prstClr val="black"/>
                </a:solidFill>
                <a:ea typeface="Calibri" panose="020F0502020204030204" pitchFamily="34" charset="0"/>
                <a:cs typeface="Times New Roman" panose="02020603050405020304" pitchFamily="18" charset="0"/>
              </a:rPr>
              <a:t>Es ist nicht einfach, sinnvolle Reflexionsräume kontinuierliche offen zu </a:t>
            </a:r>
            <a:r>
              <a:rPr lang="de-DE" sz="2000" dirty="0" smtClean="0">
                <a:solidFill>
                  <a:prstClr val="black"/>
                </a:solidFill>
                <a:ea typeface="Calibri" panose="020F0502020204030204" pitchFamily="34" charset="0"/>
                <a:cs typeface="Times New Roman" panose="02020603050405020304" pitchFamily="18" charset="0"/>
              </a:rPr>
              <a:t>halten, zu </a:t>
            </a:r>
            <a:r>
              <a:rPr lang="de-DE" sz="2000" dirty="0">
                <a:solidFill>
                  <a:prstClr val="black"/>
                </a:solidFill>
                <a:ea typeface="Calibri" panose="020F0502020204030204" pitchFamily="34" charset="0"/>
                <a:cs typeface="Times New Roman" panose="02020603050405020304" pitchFamily="18" charset="0"/>
              </a:rPr>
              <a:t>verteidigen oder in langfristigen Prozesse zu denken. </a:t>
            </a:r>
            <a:endParaRPr lang="de-DE" sz="2000" dirty="0">
              <a:solidFill>
                <a:prstClr val="black"/>
              </a:solidFill>
            </a:endParaRPr>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12</a:t>
            </a:fld>
            <a:endParaRPr lang="de-DE" dirty="0"/>
          </a:p>
        </p:txBody>
      </p:sp>
    </p:spTree>
    <p:extLst>
      <p:ext uri="{BB962C8B-B14F-4D97-AF65-F5344CB8AC3E}">
        <p14:creationId xmlns:p14="http://schemas.microsoft.com/office/powerpoint/2010/main" val="131701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42107"/>
            <a:ext cx="8229600" cy="1143000"/>
          </a:xfrm>
        </p:spPr>
        <p:txBody>
          <a:bodyPr>
            <a:normAutofit fontScale="90000"/>
          </a:bodyPr>
          <a:lstStyle/>
          <a:p>
            <a:pPr lvl="0">
              <a:spcBef>
                <a:spcPct val="20000"/>
              </a:spcBef>
            </a:pPr>
            <a:r>
              <a:rPr lang="de-DE" sz="3100" dirty="0" smtClean="0">
                <a:solidFill>
                  <a:srgbClr val="F79646">
                    <a:lumMod val="75000"/>
                  </a:srgbClr>
                </a:solidFill>
                <a:ea typeface="+mn-ea"/>
                <a:cs typeface="+mn-cs"/>
              </a:rPr>
              <a:t/>
            </a:r>
            <a:br>
              <a:rPr lang="de-DE" sz="3100" dirty="0" smtClean="0">
                <a:solidFill>
                  <a:srgbClr val="F79646">
                    <a:lumMod val="75000"/>
                  </a:srgbClr>
                </a:solidFill>
                <a:ea typeface="+mn-ea"/>
                <a:cs typeface="+mn-cs"/>
              </a:rPr>
            </a:br>
            <a:r>
              <a:rPr lang="de-DE" sz="3100" dirty="0">
                <a:solidFill>
                  <a:srgbClr val="F79646">
                    <a:lumMod val="75000"/>
                  </a:srgbClr>
                </a:solidFill>
                <a:ea typeface="+mn-ea"/>
                <a:cs typeface="+mn-cs"/>
              </a:rPr>
              <a:t/>
            </a:r>
            <a:br>
              <a:rPr lang="de-DE" sz="3100" dirty="0">
                <a:solidFill>
                  <a:srgbClr val="F79646">
                    <a:lumMod val="75000"/>
                  </a:srgbClr>
                </a:solidFill>
                <a:ea typeface="+mn-ea"/>
                <a:cs typeface="+mn-cs"/>
              </a:rPr>
            </a:br>
            <a:r>
              <a:rPr lang="de-DE" sz="2700" dirty="0" smtClean="0">
                <a:solidFill>
                  <a:srgbClr val="F79646">
                    <a:lumMod val="75000"/>
                  </a:srgbClr>
                </a:solidFill>
                <a:ea typeface="+mn-ea"/>
                <a:cs typeface="+mn-cs"/>
              </a:rPr>
              <a:t>Das </a:t>
            </a:r>
            <a:r>
              <a:rPr lang="de-DE" sz="2700" dirty="0">
                <a:solidFill>
                  <a:srgbClr val="F79646">
                    <a:lumMod val="75000"/>
                  </a:srgbClr>
                </a:solidFill>
                <a:ea typeface="+mn-ea"/>
                <a:cs typeface="+mn-cs"/>
              </a:rPr>
              <a:t>Erleben eines Traumas kann psychisches Leid auslösen, das nicht ausschließlich mit der Diagnose einer PTSD zu fassen ist. </a:t>
            </a:r>
            <a:br>
              <a:rPr lang="de-DE" sz="2700" dirty="0">
                <a:solidFill>
                  <a:srgbClr val="F79646">
                    <a:lumMod val="75000"/>
                  </a:srgbClr>
                </a:solidFill>
                <a:ea typeface="+mn-ea"/>
                <a:cs typeface="+mn-cs"/>
              </a:rPr>
            </a:br>
            <a:endParaRPr lang="de-DE" sz="2700"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5DD3760-C60F-4C72-B2EB-4712C6F8169F}" type="slidenum">
              <a:rPr lang="de-DE" smtClean="0"/>
              <a:t>13</a:t>
            </a:fld>
            <a:endParaRPr lang="de-DE" dirty="0"/>
          </a:p>
        </p:txBody>
      </p:sp>
    </p:spTree>
    <p:extLst>
      <p:ext uri="{BB962C8B-B14F-4D97-AF65-F5344CB8AC3E}">
        <p14:creationId xmlns:p14="http://schemas.microsoft.com/office/powerpoint/2010/main" val="202762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sz="3200" b="1" dirty="0" smtClean="0"/>
              <a:t>Posttraumatische Belastungsstörung</a:t>
            </a:r>
            <a:r>
              <a:rPr lang="de-DE" sz="3200" dirty="0" smtClean="0"/>
              <a:t/>
            </a:r>
            <a:br>
              <a:rPr lang="de-DE" sz="3200" dirty="0" smtClean="0"/>
            </a:br>
            <a:endParaRPr lang="de-DE" sz="3200" b="1" dirty="0"/>
          </a:p>
        </p:txBody>
      </p:sp>
      <p:sp>
        <p:nvSpPr>
          <p:cNvPr id="3" name="Inhaltsplatzhalter 2"/>
          <p:cNvSpPr>
            <a:spLocks noGrp="1"/>
          </p:cNvSpPr>
          <p:nvPr>
            <p:ph idx="1"/>
          </p:nvPr>
        </p:nvSpPr>
        <p:spPr/>
        <p:txBody>
          <a:bodyPr/>
          <a:lstStyle/>
          <a:p>
            <a:pPr marL="0" indent="0">
              <a:buNone/>
            </a:pPr>
            <a:r>
              <a:rPr lang="de-DE" sz="2000" b="1" dirty="0" smtClean="0"/>
              <a:t>Definition Zusammenfassung</a:t>
            </a:r>
            <a:r>
              <a:rPr lang="de-DE" sz="1800" b="1" dirty="0" smtClean="0"/>
              <a:t>:</a:t>
            </a:r>
            <a:endParaRPr lang="de-DE" sz="1800" b="1" dirty="0"/>
          </a:p>
          <a:p>
            <a:pPr marL="0" indent="0">
              <a:buNone/>
            </a:pPr>
            <a:r>
              <a:rPr lang="de-DE" sz="1800" dirty="0"/>
              <a:t>Die Posttraumatische </a:t>
            </a:r>
            <a:r>
              <a:rPr lang="de-DE" sz="1800" dirty="0" smtClean="0"/>
              <a:t>Belastungsstörung </a:t>
            </a:r>
            <a:r>
              <a:rPr lang="de-DE" sz="1800" dirty="0"/>
              <a:t>ist eine </a:t>
            </a:r>
            <a:r>
              <a:rPr lang="de-DE" sz="1800" b="1" dirty="0"/>
              <a:t>mögliche Folgereaktion </a:t>
            </a:r>
            <a:r>
              <a:rPr lang="de-DE" sz="1800" dirty="0"/>
              <a:t>eines oder</a:t>
            </a:r>
          </a:p>
          <a:p>
            <a:pPr marL="0" indent="0">
              <a:buNone/>
            </a:pPr>
            <a:r>
              <a:rPr lang="de-DE" sz="1800" dirty="0"/>
              <a:t>mehrerer </a:t>
            </a:r>
            <a:r>
              <a:rPr lang="de-DE" sz="1800" b="1" dirty="0"/>
              <a:t>traumatischer Ereignisse</a:t>
            </a:r>
            <a:r>
              <a:rPr lang="de-DE" sz="1800" dirty="0"/>
              <a:t> </a:t>
            </a:r>
            <a:r>
              <a:rPr lang="de-DE" sz="1800" dirty="0" smtClean="0"/>
              <a:t>(</a:t>
            </a:r>
            <a:r>
              <a:rPr lang="de-DE" sz="1800" dirty="0"/>
              <a:t>wie z.B. Erleben von körperlicher und sexualisierter Gewalt, auch in der </a:t>
            </a:r>
            <a:r>
              <a:rPr lang="de-DE" sz="1800" dirty="0" smtClean="0"/>
              <a:t>Kindheit [sogenannter </a:t>
            </a:r>
            <a:r>
              <a:rPr lang="de-DE" sz="1800" dirty="0"/>
              <a:t>sexueller </a:t>
            </a:r>
            <a:r>
              <a:rPr lang="de-DE" sz="1800" dirty="0" smtClean="0"/>
              <a:t>Missbrauch], </a:t>
            </a:r>
            <a:r>
              <a:rPr lang="de-DE" sz="1800" dirty="0"/>
              <a:t>Vergewaltigung, gewalttätige Angriffe auf die </a:t>
            </a:r>
            <a:r>
              <a:rPr lang="de-DE" sz="1800" dirty="0" smtClean="0"/>
              <a:t>eigene Person</a:t>
            </a:r>
            <a:r>
              <a:rPr lang="de-DE" sz="1800" dirty="0"/>
              <a:t>, Entführung, Geiselnahme, Terroranschlag, Krieg, </a:t>
            </a:r>
            <a:r>
              <a:rPr lang="de-DE" sz="1800" dirty="0" smtClean="0"/>
              <a:t>Kriegsgefangenschaft, politische </a:t>
            </a:r>
            <a:r>
              <a:rPr lang="de-DE" sz="1800" dirty="0"/>
              <a:t>Haft, Folterung, Gefangenschaft in einem </a:t>
            </a:r>
            <a:r>
              <a:rPr lang="de-DE" sz="1800" dirty="0" smtClean="0"/>
              <a:t>Konzentrationslager</a:t>
            </a:r>
            <a:r>
              <a:rPr lang="de-DE" sz="1800" dirty="0"/>
              <a:t>, Natur- </a:t>
            </a:r>
            <a:r>
              <a:rPr lang="de-DE" sz="1800" dirty="0" smtClean="0"/>
              <a:t>oder durch </a:t>
            </a:r>
            <a:r>
              <a:rPr lang="de-DE" sz="1800" dirty="0"/>
              <a:t>Menschen verursachte Katastrophen, Unfälle oder die Diagnose </a:t>
            </a:r>
            <a:r>
              <a:rPr lang="de-DE" sz="1800" dirty="0" smtClean="0"/>
              <a:t>einer lebensbedrohlichen </a:t>
            </a:r>
            <a:r>
              <a:rPr lang="de-DE" sz="1800" dirty="0"/>
              <a:t>Krankheit</a:t>
            </a:r>
            <a:r>
              <a:rPr lang="de-DE" sz="1800" dirty="0" smtClean="0"/>
              <a:t>), die </a:t>
            </a:r>
            <a:r>
              <a:rPr lang="de-DE" sz="1800" dirty="0"/>
              <a:t>an der </a:t>
            </a:r>
            <a:r>
              <a:rPr lang="de-DE" sz="1800" b="1" dirty="0"/>
              <a:t>eigenen Person</a:t>
            </a:r>
            <a:r>
              <a:rPr lang="de-DE" sz="1800" dirty="0"/>
              <a:t>, aber auch an </a:t>
            </a:r>
            <a:r>
              <a:rPr lang="de-DE" sz="1800" b="1" dirty="0"/>
              <a:t>fremden Personen </a:t>
            </a:r>
            <a:r>
              <a:rPr lang="de-DE" sz="1800" dirty="0"/>
              <a:t>erlebt werden können.</a:t>
            </a:r>
          </a:p>
          <a:p>
            <a:pPr marL="0" indent="0">
              <a:buNone/>
            </a:pPr>
            <a:r>
              <a:rPr lang="de-DE" sz="1800" dirty="0"/>
              <a:t>In vielen Fällen kommt es zum</a:t>
            </a:r>
            <a:r>
              <a:rPr lang="de-DE" sz="1800" b="1" dirty="0"/>
              <a:t> Gefühl von Hilflosigkeit </a:t>
            </a:r>
            <a:r>
              <a:rPr lang="de-DE" sz="1800" dirty="0"/>
              <a:t>und durch das traumatische</a:t>
            </a:r>
          </a:p>
          <a:p>
            <a:pPr marL="0" indent="0">
              <a:buNone/>
            </a:pPr>
            <a:r>
              <a:rPr lang="de-DE" sz="1800" dirty="0"/>
              <a:t>Erleben zu einer </a:t>
            </a:r>
            <a:r>
              <a:rPr lang="de-DE" sz="1800" b="1" dirty="0"/>
              <a:t>Erschütterung des Selbst- und Weltverständnisses.</a:t>
            </a:r>
          </a:p>
          <a:p>
            <a:pPr marL="0" indent="0">
              <a:buNone/>
              <a:defRPr/>
            </a:pPr>
            <a:endParaRPr lang="de-DE" sz="1800" dirty="0"/>
          </a:p>
        </p:txBody>
      </p:sp>
    </p:spTree>
    <p:extLst>
      <p:ext uri="{BB962C8B-B14F-4D97-AF65-F5344CB8AC3E}">
        <p14:creationId xmlns:p14="http://schemas.microsoft.com/office/powerpoint/2010/main" val="113280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Auschwitz, Somalia, Syrien</a:t>
            </a:r>
            <a:endParaRPr lang="de-DE" dirty="0"/>
          </a:p>
        </p:txBody>
      </p:sp>
      <p:sp>
        <p:nvSpPr>
          <p:cNvPr id="3" name="Inhaltsplatzhalter 2"/>
          <p:cNvSpPr>
            <a:spLocks noGrp="1"/>
          </p:cNvSpPr>
          <p:nvPr>
            <p:ph idx="1"/>
          </p:nvPr>
        </p:nvSpPr>
        <p:spPr/>
        <p:txBody>
          <a:bodyPr>
            <a:normAutofit fontScale="62500" lnSpcReduction="20000"/>
          </a:bodyPr>
          <a:lstStyle/>
          <a:p>
            <a:pPr marL="0" indent="0">
              <a:buNone/>
            </a:pPr>
            <a:r>
              <a:rPr lang="de-DE" dirty="0" smtClean="0"/>
              <a:t>Für Diagnostik und Behandlung von PTBS:</a:t>
            </a:r>
          </a:p>
          <a:p>
            <a:r>
              <a:rPr lang="de-DE" dirty="0" smtClean="0"/>
              <a:t>Aus psychopathologischer Sicht meist nicht von Bedeutung, </a:t>
            </a:r>
            <a:r>
              <a:rPr lang="de-DE" dirty="0" smtClean="0">
                <a:solidFill>
                  <a:schemeClr val="accent6">
                    <a:lumMod val="75000"/>
                  </a:schemeClr>
                </a:solidFill>
              </a:rPr>
              <a:t>ob</a:t>
            </a:r>
            <a:r>
              <a:rPr lang="de-DE" dirty="0" smtClean="0"/>
              <a:t> eine Mensch in </a:t>
            </a:r>
            <a:r>
              <a:rPr lang="de-DE" dirty="0" smtClean="0">
                <a:solidFill>
                  <a:schemeClr val="accent6">
                    <a:lumMod val="75000"/>
                  </a:schemeClr>
                </a:solidFill>
              </a:rPr>
              <a:t>Ausschwitz, Somalia oder Syrien </a:t>
            </a:r>
            <a:r>
              <a:rPr lang="de-DE" dirty="0" smtClean="0"/>
              <a:t>lebt/gelebt hat oder gelebt hat, ob das Trauma </a:t>
            </a:r>
            <a:r>
              <a:rPr lang="de-DE" dirty="0" smtClean="0">
                <a:solidFill>
                  <a:schemeClr val="accent6">
                    <a:lumMod val="75000"/>
                  </a:schemeClr>
                </a:solidFill>
              </a:rPr>
              <a:t>Folge von Folter</a:t>
            </a:r>
            <a:r>
              <a:rPr lang="de-DE" dirty="0" smtClean="0"/>
              <a:t>, einer plötzlichen lebensbedrohlichen Erkrankung, eines </a:t>
            </a:r>
            <a:r>
              <a:rPr lang="de-DE" dirty="0" smtClean="0">
                <a:solidFill>
                  <a:schemeClr val="accent6">
                    <a:lumMod val="75000"/>
                  </a:schemeClr>
                </a:solidFill>
              </a:rPr>
              <a:t>Verkehrsunfalls</a:t>
            </a:r>
            <a:r>
              <a:rPr lang="de-DE" dirty="0" smtClean="0"/>
              <a:t> oder einer Auslandseinsatzes von </a:t>
            </a:r>
            <a:r>
              <a:rPr lang="de-DE" dirty="0" smtClean="0">
                <a:solidFill>
                  <a:schemeClr val="accent6">
                    <a:lumMod val="75000"/>
                  </a:schemeClr>
                </a:solidFill>
              </a:rPr>
              <a:t>Soldaten in Afghanistan </a:t>
            </a:r>
            <a:r>
              <a:rPr lang="de-DE" dirty="0" smtClean="0"/>
              <a:t>ist. </a:t>
            </a:r>
          </a:p>
          <a:p>
            <a:r>
              <a:rPr lang="de-DE" dirty="0" smtClean="0"/>
              <a:t>PTBS ist eine </a:t>
            </a:r>
            <a:r>
              <a:rPr lang="de-DE" dirty="0" smtClean="0">
                <a:solidFill>
                  <a:schemeClr val="accent6">
                    <a:lumMod val="75000"/>
                  </a:schemeClr>
                </a:solidFill>
              </a:rPr>
              <a:t>individuelle „Störung</a:t>
            </a:r>
            <a:r>
              <a:rPr lang="de-DE" dirty="0" smtClean="0"/>
              <a:t>“ </a:t>
            </a:r>
          </a:p>
          <a:p>
            <a:endParaRPr lang="de-DE" dirty="0" smtClean="0"/>
          </a:p>
          <a:p>
            <a:r>
              <a:rPr lang="de-DE" dirty="0" smtClean="0"/>
              <a:t>Überlebende von Folter wollen aber in der Regel eher nicht als „psychisch krank“ oder „verrückt“ angesehen werden. Sie wollen u.a., dass ihnen Gerechtigkeit widerfährt und ihre „Wahrheit“ dokumentiert wird.</a:t>
            </a:r>
          </a:p>
          <a:p>
            <a:endParaRPr lang="de-DE" dirty="0" smtClean="0"/>
          </a:p>
          <a:p>
            <a:r>
              <a:rPr lang="de-DE" dirty="0" smtClean="0"/>
              <a:t>Frage ist, ob Trauma hier eine </a:t>
            </a:r>
            <a:r>
              <a:rPr lang="de-DE" dirty="0" smtClean="0">
                <a:solidFill>
                  <a:schemeClr val="accent6">
                    <a:lumMod val="75000"/>
                  </a:schemeClr>
                </a:solidFill>
              </a:rPr>
              <a:t>„normale Reaktion auf eine anomale Situation“ </a:t>
            </a:r>
            <a:r>
              <a:rPr lang="de-DE" dirty="0" smtClean="0"/>
              <a:t>anerkannt werden kann – als Situation, die extremes psychisches Leid verursacht, deren „</a:t>
            </a:r>
            <a:r>
              <a:rPr lang="de-DE" dirty="0" err="1" smtClean="0"/>
              <a:t>Anormalität</a:t>
            </a:r>
            <a:r>
              <a:rPr lang="de-DE" dirty="0" smtClean="0"/>
              <a:t>“ aber ein wesentlicher Bestandteil der äußeren Umwelt ist.   </a:t>
            </a:r>
          </a:p>
          <a:p>
            <a:r>
              <a:rPr lang="de-DE" dirty="0" smtClean="0"/>
              <a:t>  </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15</a:t>
            </a:fld>
            <a:endParaRPr lang="de-DE" dirty="0"/>
          </a:p>
        </p:txBody>
      </p:sp>
    </p:spTree>
    <p:extLst>
      <p:ext uri="{BB962C8B-B14F-4D97-AF65-F5344CB8AC3E}">
        <p14:creationId xmlns:p14="http://schemas.microsoft.com/office/powerpoint/2010/main" val="308601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Auschwitz, Somalia, Syrien</a:t>
            </a:r>
          </a:p>
        </p:txBody>
      </p:sp>
      <p:sp>
        <p:nvSpPr>
          <p:cNvPr id="3" name="Inhaltsplatzhalter 2"/>
          <p:cNvSpPr>
            <a:spLocks noGrp="1"/>
          </p:cNvSpPr>
          <p:nvPr>
            <p:ph idx="1"/>
          </p:nvPr>
        </p:nvSpPr>
        <p:spPr/>
        <p:txBody>
          <a:bodyPr>
            <a:normAutofit fontScale="85000" lnSpcReduction="20000"/>
          </a:bodyPr>
          <a:lstStyle/>
          <a:p>
            <a:pPr marL="0" indent="0">
              <a:buNone/>
            </a:pPr>
            <a:r>
              <a:rPr lang="de-DE" sz="1900" dirty="0" smtClean="0"/>
              <a:t>Mann könnte also sagen, es zeigen sich mindestens zwei grundlegende </a:t>
            </a:r>
            <a:r>
              <a:rPr lang="de-DE" sz="1900" dirty="0" err="1" smtClean="0"/>
              <a:t>Traumakonzepte</a:t>
            </a:r>
            <a:r>
              <a:rPr lang="de-DE" sz="1900" dirty="0" smtClean="0"/>
              <a:t> und darauf aufbauende Hilfs- und </a:t>
            </a:r>
            <a:r>
              <a:rPr lang="de-DE" sz="1900" dirty="0" err="1" smtClean="0"/>
              <a:t>Behanldungskonzepte</a:t>
            </a:r>
            <a:endParaRPr lang="de-DE" sz="1900" dirty="0" smtClean="0"/>
          </a:p>
          <a:p>
            <a:pPr marL="0" indent="0">
              <a:buNone/>
            </a:pPr>
            <a:endParaRPr lang="de-DE" sz="1900" dirty="0" smtClean="0"/>
          </a:p>
          <a:p>
            <a:r>
              <a:rPr lang="de-DE" dirty="0" smtClean="0"/>
              <a:t>Betrachtung in „geschlossenem medizinisch-psychologischem“ Konzept: Katalog der Symptome a) aufdrängendes Wiedererinnern, Flashbacks, Intrusionen; b) Vermeiden; c) Erinnerungsstörungen; d) </a:t>
            </a:r>
            <a:r>
              <a:rPr lang="de-DE" dirty="0" err="1" smtClean="0"/>
              <a:t>Hypervigilanz</a:t>
            </a:r>
            <a:r>
              <a:rPr lang="de-DE" dirty="0" smtClean="0"/>
              <a:t>, anhaltende erhöhte Erregung/Reizbarkeit und/oder emotionale Abstumpfung/Isolation für eine spezifische mentale Krankheit in einem spezifischen zeitlichen Rahmen.</a:t>
            </a:r>
          </a:p>
          <a:p>
            <a:endParaRPr lang="de-DE" dirty="0" smtClean="0"/>
          </a:p>
          <a:p>
            <a:r>
              <a:rPr lang="de-DE" dirty="0" smtClean="0"/>
              <a:t>Kontextbezogene Betrachtung als sozialer und politischer Prozess.    </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16</a:t>
            </a:fld>
            <a:endParaRPr lang="de-DE" dirty="0"/>
          </a:p>
        </p:txBody>
      </p:sp>
    </p:spTree>
    <p:extLst>
      <p:ext uri="{BB962C8B-B14F-4D97-AF65-F5344CB8AC3E}">
        <p14:creationId xmlns:p14="http://schemas.microsoft.com/office/powerpoint/2010/main" val="194789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Trauma </a:t>
            </a:r>
            <a:br>
              <a:rPr lang="de-DE" dirty="0" smtClean="0"/>
            </a:br>
            <a:r>
              <a:rPr lang="de-DE" dirty="0" smtClean="0"/>
              <a:t>Definition &amp;wissenschaftlicher Diskurs</a:t>
            </a:r>
            <a:endParaRPr lang="de-DE" dirty="0"/>
          </a:p>
        </p:txBody>
      </p:sp>
      <p:sp>
        <p:nvSpPr>
          <p:cNvPr id="3" name="Inhaltsplatzhalter 2"/>
          <p:cNvSpPr>
            <a:spLocks noGrp="1"/>
          </p:cNvSpPr>
          <p:nvPr>
            <p:ph idx="1"/>
          </p:nvPr>
        </p:nvSpPr>
        <p:spPr/>
        <p:txBody>
          <a:bodyPr>
            <a:normAutofit fontScale="25000" lnSpcReduction="20000"/>
          </a:bodyPr>
          <a:lstStyle/>
          <a:p>
            <a:r>
              <a:rPr lang="de-DE" sz="5600" dirty="0" smtClean="0"/>
              <a:t>Der analoge Gebrauch des Wortes „Trauma“* in Psychologie und Psychiatrie seit ende 19.Jht. </a:t>
            </a:r>
          </a:p>
          <a:p>
            <a:r>
              <a:rPr lang="de-DE" sz="5600" dirty="0" smtClean="0"/>
              <a:t>Inzwischen viel öffentliches Interesse – aber noch immer nicht „die“ international gültige Definition.</a:t>
            </a:r>
          </a:p>
          <a:p>
            <a:r>
              <a:rPr lang="de-DE" sz="5600" dirty="0" smtClean="0"/>
              <a:t> </a:t>
            </a:r>
            <a:r>
              <a:rPr lang="de-DE" sz="5600" dirty="0" smtClean="0">
                <a:solidFill>
                  <a:schemeClr val="accent6">
                    <a:lumMod val="75000"/>
                  </a:schemeClr>
                </a:solidFill>
              </a:rPr>
              <a:t>Aber viel Wissen und erprobte Wege – </a:t>
            </a:r>
            <a:r>
              <a:rPr lang="de-DE" sz="5600" dirty="0" err="1" smtClean="0">
                <a:solidFill>
                  <a:schemeClr val="accent6">
                    <a:lumMod val="75000"/>
                  </a:schemeClr>
                </a:solidFill>
              </a:rPr>
              <a:t>kennenswerte</a:t>
            </a:r>
            <a:r>
              <a:rPr lang="de-DE" sz="5600" dirty="0" smtClean="0">
                <a:solidFill>
                  <a:schemeClr val="accent6">
                    <a:lumMod val="75000"/>
                  </a:schemeClr>
                </a:solidFill>
              </a:rPr>
              <a:t> Methoden im Umgang </a:t>
            </a:r>
          </a:p>
          <a:p>
            <a:pPr marL="0" indent="0">
              <a:buNone/>
            </a:pPr>
            <a:endParaRPr lang="de-DE" sz="5600" dirty="0" smtClean="0">
              <a:solidFill>
                <a:schemeClr val="accent6">
                  <a:lumMod val="75000"/>
                </a:schemeClr>
              </a:solidFill>
            </a:endParaRPr>
          </a:p>
          <a:p>
            <a:pPr marL="0" indent="0">
              <a:buNone/>
            </a:pPr>
            <a:endParaRPr lang="de-DE" sz="5600" dirty="0"/>
          </a:p>
          <a:p>
            <a:pPr marL="0" indent="0">
              <a:buNone/>
            </a:pPr>
            <a:r>
              <a:rPr lang="de-DE" sz="5600" b="1" dirty="0" smtClean="0"/>
              <a:t>Psychopathologische Sicht </a:t>
            </a:r>
          </a:p>
          <a:p>
            <a:pPr marL="0" indent="0">
              <a:buNone/>
            </a:pPr>
            <a:r>
              <a:rPr lang="de-DE" sz="5600" dirty="0" smtClean="0"/>
              <a:t>Seit 1980 in (</a:t>
            </a:r>
            <a:r>
              <a:rPr lang="de-DE" sz="5600" i="1" dirty="0" smtClean="0"/>
              <a:t>DSM</a:t>
            </a:r>
            <a:r>
              <a:rPr lang="de-DE" sz="5600" dirty="0" smtClean="0"/>
              <a:t>** III-R und </a:t>
            </a:r>
            <a:r>
              <a:rPr lang="de-DE" sz="5600" i="1" dirty="0" smtClean="0"/>
              <a:t>ICD-9</a:t>
            </a:r>
            <a:r>
              <a:rPr lang="de-DE" sz="5600" dirty="0" smtClean="0"/>
              <a:t>) als Posttraumatische Belastungsstörung (PTBS; F43.1) </a:t>
            </a:r>
          </a:p>
          <a:p>
            <a:pPr marL="0" indent="0">
              <a:buNone/>
            </a:pPr>
            <a:r>
              <a:rPr lang="de-DE" sz="5600" dirty="0" smtClean="0"/>
              <a:t>Die fünfte Revision des </a:t>
            </a:r>
            <a:r>
              <a:rPr lang="de-DE" sz="5600" i="1" dirty="0" smtClean="0"/>
              <a:t>DMS</a:t>
            </a:r>
            <a:r>
              <a:rPr lang="de-DE" sz="5600" dirty="0" smtClean="0"/>
              <a:t> (Mai 2013) weist PTBS (</a:t>
            </a:r>
            <a:r>
              <a:rPr lang="de-DE" sz="5600" dirty="0" err="1" smtClean="0"/>
              <a:t>Posttraumatic</a:t>
            </a:r>
            <a:r>
              <a:rPr lang="de-DE" sz="5600" dirty="0" smtClean="0"/>
              <a:t> Stress </a:t>
            </a:r>
            <a:r>
              <a:rPr lang="de-DE" sz="5600" dirty="0" err="1" smtClean="0"/>
              <a:t>Disorder</a:t>
            </a:r>
            <a:r>
              <a:rPr lang="de-DE" sz="6000" dirty="0" smtClean="0"/>
              <a:t> </a:t>
            </a:r>
            <a:r>
              <a:rPr lang="de-DE" sz="6000" i="1" dirty="0" smtClean="0"/>
              <a:t>englisch</a:t>
            </a:r>
            <a:r>
              <a:rPr lang="de-DE" sz="6000" i="1" dirty="0"/>
              <a:t>: </a:t>
            </a:r>
            <a:r>
              <a:rPr lang="de-DE" sz="6000" i="1" dirty="0" err="1"/>
              <a:t>posttraumatic</a:t>
            </a:r>
            <a:r>
              <a:rPr lang="de-DE" sz="6000" i="1" dirty="0"/>
              <a:t> stress </a:t>
            </a:r>
            <a:r>
              <a:rPr lang="de-DE" sz="6000" i="1" dirty="0" err="1"/>
              <a:t>disorder</a:t>
            </a:r>
            <a:r>
              <a:rPr lang="de-DE" sz="6000" i="1" dirty="0"/>
              <a:t>, Abkürzung: PTSD</a:t>
            </a:r>
            <a:r>
              <a:rPr lang="de-DE" sz="6000" dirty="0" smtClean="0"/>
              <a:t>) eine </a:t>
            </a:r>
            <a:r>
              <a:rPr lang="de-DE" sz="6000" dirty="0"/>
              <a:t>eigene Störungsgruppe zu: den „</a:t>
            </a:r>
            <a:r>
              <a:rPr lang="de-DE" sz="6000" dirty="0" err="1"/>
              <a:t>trauma</a:t>
            </a:r>
            <a:r>
              <a:rPr lang="de-DE" sz="6000" dirty="0"/>
              <a:t>- und stressbezogenen Störungen“. </a:t>
            </a:r>
            <a:endParaRPr lang="de-DE" sz="6000" dirty="0" smtClean="0"/>
          </a:p>
          <a:p>
            <a:pPr marL="0" indent="0">
              <a:buNone/>
            </a:pPr>
            <a:endParaRPr lang="de-DE" sz="6000" dirty="0"/>
          </a:p>
          <a:p>
            <a:pPr marL="0" indent="0">
              <a:buNone/>
            </a:pPr>
            <a:r>
              <a:rPr lang="de-DE" sz="6000" dirty="0" smtClean="0"/>
              <a:t>Damit wird der Besonderheit Rechnung getragen, dass traumatische Erfahrungen die menschliche Psyche nicht allein über das Furcht und Angstsystem beeinflussen, sondern entscheidend auch die Regulation von Scham, Schuld Ärger und Aggression beeinträchtigen können.</a:t>
            </a:r>
          </a:p>
          <a:p>
            <a:pPr marL="0" indent="0">
              <a:buNone/>
            </a:pPr>
            <a:endParaRPr lang="de-DE" sz="6000" dirty="0" smtClean="0"/>
          </a:p>
          <a:p>
            <a:pPr marL="0" indent="0">
              <a:buNone/>
            </a:pPr>
            <a:r>
              <a:rPr lang="de-DE" sz="6000" dirty="0"/>
              <a:t>Strittig ist jedoch, ob bzw. mit welcher Reichweite dieses Konzept in der Lage ist, alle traumatischen Situationen und deren Relevanz adäquat zu erfassen (Becker, 2002; </a:t>
            </a:r>
            <a:r>
              <a:rPr lang="de-DE" sz="6000" dirty="0" err="1"/>
              <a:t>Hollifield</a:t>
            </a:r>
            <a:r>
              <a:rPr lang="de-DE" sz="6000" dirty="0"/>
              <a:t>, 2002; Bracken et al., 1995; Miller et al., 2006</a:t>
            </a:r>
            <a:r>
              <a:rPr lang="de-DE" sz="6000" dirty="0" smtClean="0"/>
              <a:t>).</a:t>
            </a:r>
            <a:endParaRPr lang="de-DE" sz="5600" dirty="0"/>
          </a:p>
          <a:p>
            <a:pPr marL="0" indent="0">
              <a:buNone/>
            </a:pPr>
            <a:endParaRPr lang="de-DE" dirty="0" smtClean="0"/>
          </a:p>
          <a:p>
            <a:r>
              <a:rPr lang="de-DE" sz="3400" dirty="0" smtClean="0"/>
              <a:t>*ursprünglich aus dem Griechischen und bedeutete „Wunde“. </a:t>
            </a:r>
          </a:p>
          <a:p>
            <a:r>
              <a:rPr lang="de-DE" sz="3400" dirty="0" smtClean="0"/>
              <a:t>** </a:t>
            </a:r>
            <a:r>
              <a:rPr lang="de-DE" sz="3400" dirty="0" err="1" smtClean="0"/>
              <a:t>Diagnostic</a:t>
            </a:r>
            <a:r>
              <a:rPr lang="de-DE" sz="3400" dirty="0" smtClean="0"/>
              <a:t> </a:t>
            </a:r>
            <a:r>
              <a:rPr lang="de-DE" sz="3400" dirty="0" err="1" smtClean="0"/>
              <a:t>and</a:t>
            </a:r>
            <a:r>
              <a:rPr lang="de-DE" sz="3400" dirty="0" smtClean="0"/>
              <a:t> </a:t>
            </a:r>
            <a:r>
              <a:rPr lang="de-DE" sz="3400" dirty="0" err="1" smtClean="0"/>
              <a:t>Satistical</a:t>
            </a:r>
            <a:r>
              <a:rPr lang="de-DE" sz="3400" dirty="0" smtClean="0"/>
              <a:t> Manual </a:t>
            </a:r>
            <a:r>
              <a:rPr lang="de-DE" sz="3400" dirty="0" err="1" smtClean="0"/>
              <a:t>of</a:t>
            </a:r>
            <a:r>
              <a:rPr lang="de-DE" sz="3400" dirty="0" smtClean="0"/>
              <a:t> mental </a:t>
            </a:r>
            <a:r>
              <a:rPr lang="de-DE" sz="3400" dirty="0" err="1" smtClean="0"/>
              <a:t>Disorders</a:t>
            </a:r>
            <a:r>
              <a:rPr lang="de-DE" sz="3400" dirty="0" smtClean="0"/>
              <a:t> der American </a:t>
            </a:r>
            <a:r>
              <a:rPr lang="de-DE" sz="3400" dirty="0" err="1" smtClean="0"/>
              <a:t>Psychiatric</a:t>
            </a:r>
            <a:r>
              <a:rPr lang="de-DE" sz="3400" dirty="0" smtClean="0"/>
              <a:t> </a:t>
            </a:r>
            <a:r>
              <a:rPr lang="de-DE" sz="3400" dirty="0" err="1" smtClean="0"/>
              <a:t>Association</a:t>
            </a:r>
            <a:r>
              <a:rPr lang="de-DE" sz="3400" dirty="0" smtClean="0"/>
              <a:t> (APA) </a:t>
            </a:r>
            <a:endParaRPr lang="de-DE" sz="3400" dirty="0"/>
          </a:p>
        </p:txBody>
      </p:sp>
      <p:sp>
        <p:nvSpPr>
          <p:cNvPr id="4" name="Foliennummernplatzhalter 3"/>
          <p:cNvSpPr>
            <a:spLocks noGrp="1"/>
          </p:cNvSpPr>
          <p:nvPr>
            <p:ph type="sldNum" sz="quarter" idx="12"/>
          </p:nvPr>
        </p:nvSpPr>
        <p:spPr/>
        <p:txBody>
          <a:bodyPr/>
          <a:lstStyle/>
          <a:p>
            <a:fld id="{65DD3760-C60F-4C72-B2EB-4712C6F8169F}" type="slidenum">
              <a:rPr lang="de-DE" smtClean="0"/>
              <a:t>17</a:t>
            </a:fld>
            <a:endParaRPr lang="de-DE" dirty="0"/>
          </a:p>
        </p:txBody>
      </p:sp>
    </p:spTree>
    <p:extLst>
      <p:ext uri="{BB962C8B-B14F-4D97-AF65-F5344CB8AC3E}">
        <p14:creationId xmlns:p14="http://schemas.microsoft.com/office/powerpoint/2010/main" val="22172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000" dirty="0" smtClean="0"/>
              <a:t>Trauma </a:t>
            </a:r>
            <a:r>
              <a:rPr lang="de-DE" sz="4000" dirty="0"/>
              <a:t/>
            </a:r>
            <a:br>
              <a:rPr lang="de-DE" sz="4000" dirty="0"/>
            </a:br>
            <a:r>
              <a:rPr lang="de-DE" sz="4000" dirty="0"/>
              <a:t>Definition &amp;wissenschaftlicher Diskurs</a:t>
            </a:r>
            <a:endParaRPr lang="de-DE" dirty="0"/>
          </a:p>
        </p:txBody>
      </p:sp>
      <p:sp>
        <p:nvSpPr>
          <p:cNvPr id="3" name="Inhaltsplatzhalter 2"/>
          <p:cNvSpPr>
            <a:spLocks noGrp="1"/>
          </p:cNvSpPr>
          <p:nvPr>
            <p:ph idx="1"/>
          </p:nvPr>
        </p:nvSpPr>
        <p:spPr/>
        <p:txBody>
          <a:bodyPr>
            <a:normAutofit fontScale="77500" lnSpcReduction="20000"/>
          </a:bodyPr>
          <a:lstStyle/>
          <a:p>
            <a:r>
              <a:rPr lang="de-DE" sz="2600" dirty="0" smtClean="0"/>
              <a:t>Sowohl </a:t>
            </a:r>
            <a:r>
              <a:rPr lang="de-DE" sz="2600" dirty="0"/>
              <a:t>in der klinischen Praxis als auch im wissenschaftlichen Diskurs wurden und werden diese pathologischen Kategorisierungen kritisch reflektiert. </a:t>
            </a:r>
            <a:endParaRPr lang="de-DE" sz="2600" dirty="0" smtClean="0"/>
          </a:p>
          <a:p>
            <a:endParaRPr lang="de-DE" sz="2600" dirty="0" smtClean="0"/>
          </a:p>
          <a:p>
            <a:r>
              <a:rPr lang="de-DE" sz="2600" dirty="0" smtClean="0"/>
              <a:t>Zum </a:t>
            </a:r>
            <a:r>
              <a:rPr lang="de-DE" sz="2600" dirty="0"/>
              <a:t>einen wird den Besonderheiten der Verletzungen durch lange andauernde, von Menschenhand ausgeübte Gewalt, ihr Einfluss auf das Selbstkonzept, die Weltsicht und die Beziehungen der betroffenen Personen, auch im DSM-V kein Raum gegeben. </a:t>
            </a:r>
            <a:endParaRPr lang="de-DE" sz="2600" dirty="0" smtClean="0"/>
          </a:p>
          <a:p>
            <a:endParaRPr lang="de-DE" sz="2600" dirty="0"/>
          </a:p>
          <a:p>
            <a:r>
              <a:rPr lang="de-DE" sz="2600" dirty="0" smtClean="0"/>
              <a:t>Dem </a:t>
            </a:r>
            <a:r>
              <a:rPr lang="de-DE" sz="2600" dirty="0"/>
              <a:t>viel diskutierten Konzept der „komplexen posttraumatischen Belastungsstörung“ </a:t>
            </a:r>
            <a:r>
              <a:rPr lang="de-DE" sz="2600" dirty="0" smtClean="0"/>
              <a:t>oder DESNOS (</a:t>
            </a:r>
            <a:r>
              <a:rPr lang="de-DE" sz="2600" dirty="0" err="1" smtClean="0"/>
              <a:t>Disorder</a:t>
            </a:r>
            <a:r>
              <a:rPr lang="de-DE" sz="2600" dirty="0" smtClean="0"/>
              <a:t> </a:t>
            </a:r>
            <a:r>
              <a:rPr lang="de-DE" sz="2600" dirty="0" err="1" smtClean="0"/>
              <a:t>of</a:t>
            </a:r>
            <a:r>
              <a:rPr lang="de-DE" sz="2600" dirty="0" smtClean="0"/>
              <a:t> Extrem Stress Not </a:t>
            </a:r>
            <a:r>
              <a:rPr lang="de-DE" sz="2600" dirty="0" err="1" smtClean="0"/>
              <a:t>Otherwise</a:t>
            </a:r>
            <a:r>
              <a:rPr lang="de-DE" sz="2600" dirty="0" smtClean="0"/>
              <a:t> </a:t>
            </a:r>
            <a:r>
              <a:rPr lang="de-DE" sz="2600" dirty="0" err="1" smtClean="0"/>
              <a:t>Specified</a:t>
            </a:r>
            <a:r>
              <a:rPr lang="de-DE" sz="2600" dirty="0" smtClean="0"/>
              <a:t>) wurde </a:t>
            </a:r>
            <a:r>
              <a:rPr lang="de-DE" sz="2600" dirty="0"/>
              <a:t>kein eigenständiger diagnostischer Status eingeräumt (Kampfhammer, 2014). </a:t>
            </a:r>
            <a:endParaRPr lang="de-DE" sz="2600" dirty="0" smtClean="0"/>
          </a:p>
          <a:p>
            <a:endParaRPr lang="de-DE" sz="2600" dirty="0" smtClean="0"/>
          </a:p>
          <a:p>
            <a:r>
              <a:rPr lang="de-DE" sz="2600" dirty="0" smtClean="0"/>
              <a:t>In </a:t>
            </a:r>
            <a:r>
              <a:rPr lang="de-DE" sz="2600" dirty="0"/>
              <a:t>die ICD </a:t>
            </a:r>
            <a:r>
              <a:rPr lang="de-DE" sz="2600" dirty="0" smtClean="0"/>
              <a:t>11 soll die Komplexe </a:t>
            </a:r>
            <a:r>
              <a:rPr lang="de-DE" sz="2600" dirty="0"/>
              <a:t>Belastungsstörung vermutlich aufgenommen </a:t>
            </a:r>
            <a:r>
              <a:rPr lang="de-DE" sz="2600" dirty="0" smtClean="0"/>
              <a:t>werden </a:t>
            </a:r>
            <a:r>
              <a:rPr lang="de-DE" sz="2600" dirty="0"/>
              <a:t>(Kampfhammer, 2014).</a:t>
            </a:r>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solidFill>
                  <a:prstClr val="black"/>
                </a:solidFill>
              </a:rPr>
              <a:pPr/>
              <a:t>18</a:t>
            </a:fld>
            <a:endParaRPr lang="de-DE" dirty="0">
              <a:solidFill>
                <a:prstClr val="black"/>
              </a:solidFill>
            </a:endParaRPr>
          </a:p>
        </p:txBody>
      </p:sp>
      <p:sp>
        <p:nvSpPr>
          <p:cNvPr id="5" name="Fußzeilenplatzhalter 4"/>
          <p:cNvSpPr>
            <a:spLocks noGrp="1"/>
          </p:cNvSpPr>
          <p:nvPr>
            <p:ph type="ftr" sz="quarter" idx="3"/>
          </p:nvPr>
        </p:nvSpPr>
        <p:spPr/>
        <p:txBody>
          <a:bodyPr/>
          <a:lstStyle/>
          <a:p>
            <a:r>
              <a:rPr lang="de-DE" smtClean="0">
                <a:solidFill>
                  <a:prstClr val="black"/>
                </a:solidFill>
              </a:rPr>
              <a:t>Bundesweite Arbeitsgemeinschaft der Psychosozialen Zentren für Flüchtlinge und Folteropfer</a:t>
            </a:r>
            <a:endParaRPr lang="de-DE" dirty="0">
              <a:solidFill>
                <a:prstClr val="black"/>
              </a:solidFill>
            </a:endParaRPr>
          </a:p>
        </p:txBody>
      </p:sp>
      <p:sp>
        <p:nvSpPr>
          <p:cNvPr id="6" name="Datumsplatzhalter 5"/>
          <p:cNvSpPr>
            <a:spLocks noGrp="1"/>
          </p:cNvSpPr>
          <p:nvPr>
            <p:ph type="dt" sz="half" idx="2"/>
          </p:nvPr>
        </p:nvSpPr>
        <p:spPr/>
        <p:txBody>
          <a:bodyPr/>
          <a:lstStyle/>
          <a:p>
            <a:fld id="{3A9B1E7C-BB1F-4816-A0E7-CE4116F8F332}" type="datetime1">
              <a:rPr lang="de-DE" smtClean="0">
                <a:solidFill>
                  <a:prstClr val="black"/>
                </a:solidFill>
              </a:rPr>
              <a:pPr/>
              <a:t>23.02.2016</a:t>
            </a:fld>
            <a:endParaRPr lang="de-DE" dirty="0">
              <a:solidFill>
                <a:prstClr val="black"/>
              </a:solidFill>
            </a:endParaRPr>
          </a:p>
        </p:txBody>
      </p:sp>
    </p:spTree>
    <p:extLst>
      <p:ext uri="{BB962C8B-B14F-4D97-AF65-F5344CB8AC3E}">
        <p14:creationId xmlns:p14="http://schemas.microsoft.com/office/powerpoint/2010/main" val="78652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PTBS in der klinischen Klassifikation und Behandlung </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solidFill>
                  <a:prstClr val="black"/>
                </a:solidFill>
              </a:rPr>
              <a:pPr/>
              <a:t>19</a:t>
            </a:fld>
            <a:endParaRPr lang="de-DE" dirty="0">
              <a:solidFill>
                <a:prstClr val="black"/>
              </a:solidFill>
            </a:endParaRPr>
          </a:p>
        </p:txBody>
      </p:sp>
      <p:sp>
        <p:nvSpPr>
          <p:cNvPr id="5" name="Fußzeilenplatzhalter 4"/>
          <p:cNvSpPr>
            <a:spLocks noGrp="1"/>
          </p:cNvSpPr>
          <p:nvPr>
            <p:ph type="ftr" sz="quarter" idx="3"/>
          </p:nvPr>
        </p:nvSpPr>
        <p:spPr/>
        <p:txBody>
          <a:bodyPr/>
          <a:lstStyle/>
          <a:p>
            <a:r>
              <a:rPr lang="de-DE" smtClean="0">
                <a:solidFill>
                  <a:prstClr val="black"/>
                </a:solidFill>
              </a:rPr>
              <a:t>Bundesweite Arbeitsgemeinschaft der Psychosozialen Zentren für Flüchtlinge und Folteropfer</a:t>
            </a:r>
            <a:endParaRPr lang="de-DE" dirty="0">
              <a:solidFill>
                <a:prstClr val="black"/>
              </a:solidFill>
            </a:endParaRPr>
          </a:p>
        </p:txBody>
      </p:sp>
      <p:sp>
        <p:nvSpPr>
          <p:cNvPr id="6" name="Datumsplatzhalter 5"/>
          <p:cNvSpPr>
            <a:spLocks noGrp="1"/>
          </p:cNvSpPr>
          <p:nvPr>
            <p:ph type="dt" sz="half" idx="2"/>
          </p:nvPr>
        </p:nvSpPr>
        <p:spPr/>
        <p:txBody>
          <a:bodyPr/>
          <a:lstStyle/>
          <a:p>
            <a:fld id="{3A9B1E7C-BB1F-4816-A0E7-CE4116F8F332}" type="datetime1">
              <a:rPr lang="de-DE" smtClean="0">
                <a:solidFill>
                  <a:prstClr val="black"/>
                </a:solidFill>
              </a:rPr>
              <a:pPr/>
              <a:t>23.02.2016</a:t>
            </a:fld>
            <a:endParaRPr lang="de-DE" dirty="0">
              <a:solidFill>
                <a:prstClr val="black"/>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498157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135" y="1685925"/>
            <a:ext cx="2878137"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8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prstClr val="black"/>
                </a:solidFill>
              </a:rPr>
              <a:t>„Ich bin ein Geist“</a:t>
            </a:r>
            <a:br>
              <a:rPr lang="de-DE" dirty="0">
                <a:solidFill>
                  <a:prstClr val="black"/>
                </a:solidFill>
              </a:rPr>
            </a:br>
            <a:r>
              <a:rPr lang="de-DE" sz="2000" dirty="0">
                <a:solidFill>
                  <a:prstClr val="black"/>
                </a:solidFill>
              </a:rPr>
              <a:t>- </a:t>
            </a:r>
            <a:r>
              <a:rPr lang="de-DE" sz="2000" dirty="0" err="1">
                <a:solidFill>
                  <a:prstClr val="black"/>
                </a:solidFill>
              </a:rPr>
              <a:t>Ruhollah</a:t>
            </a:r>
            <a:r>
              <a:rPr lang="de-DE" sz="2000" dirty="0">
                <a:solidFill>
                  <a:prstClr val="black"/>
                </a:solidFill>
              </a:rPr>
              <a:t> </a:t>
            </a:r>
            <a:r>
              <a:rPr lang="de-DE" sz="2000" dirty="0" err="1">
                <a:solidFill>
                  <a:prstClr val="black"/>
                </a:solidFill>
              </a:rPr>
              <a:t>Gholami</a:t>
            </a:r>
            <a:r>
              <a:rPr lang="de-DE" sz="2000" dirty="0">
                <a:solidFill>
                  <a:prstClr val="black"/>
                </a:solidFill>
              </a:rPr>
              <a:t> (Afghanistan) und Tom Wiedemann (Deutschland) - </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solidFill>
                  <a:prstClr val="black"/>
                </a:solidFill>
              </a:rPr>
              <a:pPr/>
              <a:t>2</a:t>
            </a:fld>
            <a:endParaRPr lang="de-DE" dirty="0">
              <a:solidFill>
                <a:prstClr val="black"/>
              </a:solidFill>
            </a:endParaRPr>
          </a:p>
        </p:txBody>
      </p:sp>
      <p:sp>
        <p:nvSpPr>
          <p:cNvPr id="5" name="Fußzeilenplatzhalter 4"/>
          <p:cNvSpPr>
            <a:spLocks noGrp="1"/>
          </p:cNvSpPr>
          <p:nvPr>
            <p:ph type="ftr" sz="quarter" idx="3"/>
          </p:nvPr>
        </p:nvSpPr>
        <p:spPr/>
        <p:txBody>
          <a:bodyPr/>
          <a:lstStyle/>
          <a:p>
            <a:r>
              <a:rPr lang="de-DE" smtClean="0">
                <a:solidFill>
                  <a:prstClr val="black"/>
                </a:solidFill>
              </a:rPr>
              <a:t>Bundesweite Arbeitsgemeinschaft der Psychosozialen Zentren für Flüchtlinge und Folteropfer</a:t>
            </a:r>
            <a:endParaRPr lang="de-DE" dirty="0">
              <a:solidFill>
                <a:prstClr val="black"/>
              </a:solidFill>
            </a:endParaRPr>
          </a:p>
        </p:txBody>
      </p:sp>
      <p:sp>
        <p:nvSpPr>
          <p:cNvPr id="6" name="Datumsplatzhalter 5"/>
          <p:cNvSpPr>
            <a:spLocks noGrp="1"/>
          </p:cNvSpPr>
          <p:nvPr>
            <p:ph type="dt" sz="half" idx="2"/>
          </p:nvPr>
        </p:nvSpPr>
        <p:spPr/>
        <p:txBody>
          <a:bodyPr/>
          <a:lstStyle/>
          <a:p>
            <a:fld id="{3A9B1E7C-BB1F-4816-A0E7-CE4116F8F332}" type="datetime1">
              <a:rPr lang="de-DE" smtClean="0">
                <a:solidFill>
                  <a:prstClr val="black"/>
                </a:solidFill>
              </a:rPr>
              <a:pPr/>
              <a:t>23.02.2016</a:t>
            </a:fld>
            <a:endParaRPr lang="de-DE" dirty="0">
              <a:solidFill>
                <a:prstClr val="black"/>
              </a:solidFill>
            </a:endParaRPr>
          </a:p>
        </p:txBody>
      </p:sp>
      <p:pic>
        <p:nvPicPr>
          <p:cNvPr id="2050" name="Picture 2" descr="\\Eisfair2\baff\BAFF e.V\PraktikantInnen\Lena\Website&amp;Fundraising\Betterplace_(Un-)sichtbare Grenzen\Ruhollah.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800"/>
          <a:stretch/>
        </p:blipFill>
        <p:spPr bwMode="auto">
          <a:xfrm>
            <a:off x="553607" y="1772816"/>
            <a:ext cx="6034617" cy="3629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151" y="4581128"/>
            <a:ext cx="414232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27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5016500"/>
          </a:xfrm>
        </p:spPr>
        <p:txBody>
          <a:bodyPr/>
          <a:lstStyle/>
          <a:p>
            <a:pPr marL="0" indent="0" algn="ctr">
              <a:buNone/>
              <a:defRPr/>
            </a:pPr>
            <a:endParaRPr lang="de-DE" sz="2800" dirty="0" smtClean="0">
              <a:ea typeface="+mn-ea"/>
            </a:endParaRPr>
          </a:p>
        </p:txBody>
      </p:sp>
      <p:sp>
        <p:nvSpPr>
          <p:cNvPr id="25603" name="Titel 1"/>
          <p:cNvSpPr txBox="1">
            <a:spLocks/>
          </p:cNvSpPr>
          <p:nvPr/>
        </p:nvSpPr>
        <p:spPr bwMode="auto">
          <a:xfrm>
            <a:off x="539750" y="188913"/>
            <a:ext cx="8224838"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5000" rIns="90000" bIns="45000" anchor="ctr"/>
          <a:lstStyle/>
          <a:p>
            <a:pPr algn="ctr">
              <a:lnSpc>
                <a:spcPct val="102000"/>
              </a:lnSpc>
              <a:buClr>
                <a:srgbClr val="000000"/>
              </a:buClr>
              <a:buSzPct val="100000"/>
            </a:pPr>
            <a:r>
              <a:rPr lang="de-DE" sz="3200" dirty="0">
                <a:solidFill>
                  <a:schemeClr val="tx1"/>
                </a:solidFill>
                <a:latin typeface="Calibri" charset="0"/>
                <a:ea typeface="Microsoft YaHei" charset="0"/>
                <a:cs typeface="Microsoft YaHei" charset="0"/>
              </a:rPr>
              <a:t>Die Posttraumatische </a:t>
            </a:r>
            <a:r>
              <a:rPr lang="de-DE" sz="3200" dirty="0" smtClean="0">
                <a:solidFill>
                  <a:schemeClr val="tx1"/>
                </a:solidFill>
                <a:latin typeface="Calibri" charset="0"/>
                <a:ea typeface="Microsoft YaHei" charset="0"/>
                <a:cs typeface="Microsoft YaHei" charset="0"/>
              </a:rPr>
              <a:t>Belastungsstörung</a:t>
            </a:r>
          </a:p>
          <a:p>
            <a:pPr algn="ctr">
              <a:lnSpc>
                <a:spcPct val="102000"/>
              </a:lnSpc>
              <a:buClr>
                <a:srgbClr val="000000"/>
              </a:buClr>
              <a:buSzPct val="100000"/>
              <a:buFont typeface="Times New Roman" charset="0"/>
              <a:buNone/>
            </a:pPr>
            <a:endParaRPr lang="de-DE" sz="3200" dirty="0">
              <a:solidFill>
                <a:schemeClr val="tx1"/>
              </a:solidFill>
              <a:latin typeface="Calibri" charset="0"/>
              <a:ea typeface="Microsoft YaHei" charset="0"/>
              <a:cs typeface="Microsoft YaHei" charset="0"/>
            </a:endParaRPr>
          </a:p>
        </p:txBody>
      </p:sp>
      <p:sp>
        <p:nvSpPr>
          <p:cNvPr id="2" name="Foliennummernplatzhalter 1"/>
          <p:cNvSpPr>
            <a:spLocks noGrp="1"/>
          </p:cNvSpPr>
          <p:nvPr>
            <p:ph type="sldNum" sz="quarter" idx="12"/>
          </p:nvPr>
        </p:nvSpPr>
        <p:spPr/>
        <p:txBody>
          <a:bodyPr/>
          <a:lstStyle/>
          <a:p>
            <a:fld id="{65DD3760-C60F-4C72-B2EB-4712C6F8169F}" type="slidenum">
              <a:rPr lang="de-DE" smtClean="0"/>
              <a:t>20</a:t>
            </a:fld>
            <a:endParaRPr lang="de-DE" dirty="0"/>
          </a:p>
        </p:txBody>
      </p:sp>
      <p:sp>
        <p:nvSpPr>
          <p:cNvPr id="4" name="Rechteck 3"/>
          <p:cNvSpPr/>
          <p:nvPr/>
        </p:nvSpPr>
        <p:spPr>
          <a:xfrm>
            <a:off x="569699" y="1700808"/>
            <a:ext cx="3600400" cy="3314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Was sind Symptome einer PTBS? </a:t>
            </a:r>
            <a:endParaRPr lang="de-DE" dirty="0"/>
          </a:p>
        </p:txBody>
      </p:sp>
    </p:spTree>
    <p:extLst>
      <p:ext uri="{BB962C8B-B14F-4D97-AF65-F5344CB8AC3E}">
        <p14:creationId xmlns:p14="http://schemas.microsoft.com/office/powerpoint/2010/main" val="195940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nchor="ctr"/>
          <a:lstStyle/>
          <a:p>
            <a:pPr algn="ctr"/>
            <a:r>
              <a:rPr lang="de-DE" sz="3200">
                <a:solidFill>
                  <a:schemeClr val="tx1"/>
                </a:solidFill>
                <a:latin typeface="Calibri" charset="0"/>
                <a:ea typeface="Microsoft YaHei" charset="0"/>
              </a:rPr>
              <a:t>Die Posttraumatische Belastungsstörung</a:t>
            </a:r>
          </a:p>
        </p:txBody>
      </p:sp>
      <p:sp>
        <p:nvSpPr>
          <p:cNvPr id="3" name="Inhaltsplatzhalter 2"/>
          <p:cNvSpPr>
            <a:spLocks noGrp="1"/>
          </p:cNvSpPr>
          <p:nvPr>
            <p:ph idx="1"/>
          </p:nvPr>
        </p:nvSpPr>
        <p:spPr>
          <a:xfrm>
            <a:off x="323528" y="1600200"/>
            <a:ext cx="8229600" cy="4525963"/>
          </a:xfrm>
        </p:spPr>
        <p:txBody>
          <a:bodyPr/>
          <a:lstStyle/>
          <a:p>
            <a:pPr marL="0" indent="0" algn="ctr">
              <a:buNone/>
              <a:defRPr/>
            </a:pPr>
            <a:r>
              <a:rPr lang="de-DE" sz="2800" b="1" dirty="0" smtClean="0">
                <a:ea typeface="+mn-ea"/>
                <a:cs typeface="Calibri"/>
              </a:rPr>
              <a:t>Typen von traumatischen Ereignisse:</a:t>
            </a:r>
          </a:p>
          <a:p>
            <a:pPr marL="0" indent="0" algn="ctr">
              <a:defRPr/>
            </a:pPr>
            <a:r>
              <a:rPr lang="de-DE" sz="2800" dirty="0" smtClean="0">
                <a:ea typeface="+mn-ea"/>
                <a:cs typeface="Calibri"/>
              </a:rPr>
              <a:t> einmalig oder wiederholt</a:t>
            </a:r>
          </a:p>
          <a:p>
            <a:pPr marL="0" indent="0" algn="ctr">
              <a:defRPr/>
            </a:pPr>
            <a:r>
              <a:rPr lang="de-DE" sz="2800" dirty="0" smtClean="0">
                <a:ea typeface="+mn-ea"/>
                <a:cs typeface="Calibri"/>
              </a:rPr>
              <a:t> akzidentell oder </a:t>
            </a:r>
            <a:r>
              <a:rPr lang="de-DE" sz="2800" b="1" i="1" dirty="0" smtClean="0">
                <a:ea typeface="+mn-ea"/>
                <a:cs typeface="Calibri"/>
              </a:rPr>
              <a:t>man </a:t>
            </a:r>
            <a:r>
              <a:rPr lang="de-DE" sz="2800" b="1" i="1" dirty="0" err="1" smtClean="0">
                <a:ea typeface="+mn-ea"/>
                <a:cs typeface="Calibri"/>
              </a:rPr>
              <a:t>made</a:t>
            </a:r>
            <a:r>
              <a:rPr lang="de-DE" sz="2800" b="1" i="1" dirty="0" smtClean="0">
                <a:ea typeface="+mn-ea"/>
                <a:cs typeface="Calibri"/>
              </a:rPr>
              <a:t> </a:t>
            </a:r>
          </a:p>
          <a:p>
            <a:pPr marL="0" indent="0" algn="ctr">
              <a:buNone/>
              <a:defRPr/>
            </a:pPr>
            <a:r>
              <a:rPr lang="de-DE" sz="1800" dirty="0" smtClean="0">
                <a:ea typeface="+mn-ea"/>
                <a:cs typeface="Calibri"/>
              </a:rPr>
              <a:t>	(z.B. Unfall, Naturkatastrophe)  	   (z.B. Krieg, Folter, sex. Missbrauch)</a:t>
            </a:r>
            <a:endParaRPr lang="de-DE" sz="1800" dirty="0">
              <a:solidFill>
                <a:srgbClr val="CD5CFF"/>
              </a:solidFill>
              <a:ea typeface="Wingdings"/>
              <a:cs typeface="Calibri"/>
              <a:sym typeface="Wingdings"/>
            </a:endParaRPr>
          </a:p>
          <a:p>
            <a:pPr marL="0" indent="0" algn="r">
              <a:buNone/>
              <a:defRPr/>
            </a:pPr>
            <a:endParaRPr lang="de-DE" sz="2800" dirty="0">
              <a:ea typeface="+mn-ea"/>
              <a:cs typeface="Calibri"/>
            </a:endParaRPr>
          </a:p>
          <a:p>
            <a:pPr marL="0" indent="0">
              <a:defRPr/>
            </a:pPr>
            <a:endParaRPr lang="de-DE" dirty="0">
              <a:ea typeface="+mn-ea"/>
            </a:endParaRPr>
          </a:p>
        </p:txBody>
      </p:sp>
      <p:sp>
        <p:nvSpPr>
          <p:cNvPr id="2" name="Foliennummernplatzhalter 1"/>
          <p:cNvSpPr>
            <a:spLocks noGrp="1"/>
          </p:cNvSpPr>
          <p:nvPr>
            <p:ph type="sldNum" sz="quarter" idx="12"/>
          </p:nvPr>
        </p:nvSpPr>
        <p:spPr/>
        <p:txBody>
          <a:bodyPr/>
          <a:lstStyle/>
          <a:p>
            <a:fld id="{65DD3760-C60F-4C72-B2EB-4712C6F8169F}" type="slidenum">
              <a:rPr lang="de-DE" smtClean="0"/>
              <a:t>21</a:t>
            </a:fld>
            <a:endParaRPr lang="de-DE" dirty="0"/>
          </a:p>
        </p:txBody>
      </p:sp>
    </p:spTree>
    <p:extLst>
      <p:ext uri="{BB962C8B-B14F-4D97-AF65-F5344CB8AC3E}">
        <p14:creationId xmlns:p14="http://schemas.microsoft.com/office/powerpoint/2010/main" val="291436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marL="0" lvl="0" indent="0"/>
            <a:r>
              <a:rPr lang="de-DE" sz="3200" b="1" dirty="0" smtClean="0"/>
              <a:t>Posttraumatische Belastungsstörung </a:t>
            </a:r>
            <a:r>
              <a:rPr lang="de-DE" sz="3200" dirty="0" smtClean="0"/>
              <a:t>(</a:t>
            </a:r>
            <a:r>
              <a:rPr lang="de-DE" sz="3200" b="1" dirty="0" smtClean="0"/>
              <a:t>F43.1)</a:t>
            </a:r>
            <a:r>
              <a:rPr lang="de-DE" sz="3200" dirty="0" smtClean="0"/>
              <a:t/>
            </a:r>
            <a:br>
              <a:rPr lang="de-DE" sz="3200" dirty="0" smtClean="0"/>
            </a:br>
            <a:endParaRPr lang="de-DE" sz="3200" b="1" dirty="0"/>
          </a:p>
        </p:txBody>
      </p:sp>
      <p:sp>
        <p:nvSpPr>
          <p:cNvPr id="3" name="Inhaltsplatzhalter 2"/>
          <p:cNvSpPr>
            <a:spLocks noGrp="1"/>
          </p:cNvSpPr>
          <p:nvPr>
            <p:ph idx="1"/>
          </p:nvPr>
        </p:nvSpPr>
        <p:spPr/>
        <p:txBody>
          <a:bodyPr/>
          <a:lstStyle/>
          <a:p>
            <a:pPr marL="0" indent="0">
              <a:buNone/>
            </a:pPr>
            <a:r>
              <a:rPr lang="de-DE" sz="1800" dirty="0"/>
              <a:t>Das </a:t>
            </a:r>
            <a:r>
              <a:rPr lang="de-DE" sz="1800" dirty="0" err="1"/>
              <a:t>syndromale</a:t>
            </a:r>
            <a:r>
              <a:rPr lang="de-DE" sz="1800" dirty="0"/>
              <a:t> Störungsbild ist geprägt durch:</a:t>
            </a:r>
          </a:p>
          <a:p>
            <a:pPr marL="0" indent="0"/>
            <a:r>
              <a:rPr lang="de-DE" sz="1800" dirty="0" smtClean="0"/>
              <a:t> sich </a:t>
            </a:r>
            <a:r>
              <a:rPr lang="de-DE" sz="1800" b="1" dirty="0"/>
              <a:t>aufdrängende, belastende Gedanken und </a:t>
            </a:r>
            <a:r>
              <a:rPr lang="de-DE" sz="1800" b="1" dirty="0" smtClean="0"/>
              <a:t>Erinnerungen </a:t>
            </a:r>
            <a:r>
              <a:rPr lang="de-DE" sz="1800" dirty="0"/>
              <a:t>an das </a:t>
            </a:r>
            <a:r>
              <a:rPr lang="de-DE" sz="1800" dirty="0" smtClean="0"/>
              <a:t>Trauma (Intrusionen</a:t>
            </a:r>
            <a:r>
              <a:rPr lang="de-DE" sz="1800" dirty="0"/>
              <a:t>) </a:t>
            </a:r>
            <a:r>
              <a:rPr lang="de-DE" sz="1800" dirty="0" smtClean="0"/>
              <a:t> oder </a:t>
            </a:r>
            <a:r>
              <a:rPr lang="de-DE" sz="1800" b="1" dirty="0" smtClean="0"/>
              <a:t>Erinnerungslücken</a:t>
            </a:r>
            <a:r>
              <a:rPr lang="de-DE" sz="1800" dirty="0" smtClean="0"/>
              <a:t> (Bilder</a:t>
            </a:r>
            <a:r>
              <a:rPr lang="de-DE" sz="1800" dirty="0"/>
              <a:t>, Alpträume, Flashbacks, </a:t>
            </a:r>
            <a:r>
              <a:rPr lang="de-DE" sz="1800" dirty="0" smtClean="0"/>
              <a:t>partielle Amnesie</a:t>
            </a:r>
            <a:r>
              <a:rPr lang="de-DE" sz="1800" dirty="0"/>
              <a:t>),</a:t>
            </a:r>
          </a:p>
          <a:p>
            <a:pPr marL="0" indent="0"/>
            <a:r>
              <a:rPr lang="de-DE" sz="1800" dirty="0" smtClean="0"/>
              <a:t> </a:t>
            </a:r>
            <a:r>
              <a:rPr lang="de-DE" sz="1800" b="1" dirty="0" smtClean="0"/>
              <a:t>Übererregungssymptome</a:t>
            </a:r>
            <a:r>
              <a:rPr lang="de-DE" sz="1800" dirty="0" smtClean="0"/>
              <a:t>  (</a:t>
            </a:r>
            <a:r>
              <a:rPr lang="de-DE" sz="1800" dirty="0"/>
              <a:t>Schlafstörungen, Schreckhaftigkeit, vermehrte </a:t>
            </a:r>
            <a:r>
              <a:rPr lang="de-DE" sz="1800" dirty="0" smtClean="0"/>
              <a:t>Reizbarkeit, Affektintoleranz</a:t>
            </a:r>
            <a:r>
              <a:rPr lang="de-DE" sz="1800" dirty="0"/>
              <a:t>, Konzentrationsstörungen)</a:t>
            </a:r>
          </a:p>
          <a:p>
            <a:pPr marL="0" indent="0"/>
            <a:r>
              <a:rPr lang="de-DE" sz="1800" dirty="0" smtClean="0"/>
              <a:t>  </a:t>
            </a:r>
            <a:r>
              <a:rPr lang="de-DE" sz="1800" b="1" dirty="0" smtClean="0"/>
              <a:t>Vermeidungsverhalten</a:t>
            </a:r>
            <a:r>
              <a:rPr lang="de-DE" sz="1800" dirty="0" smtClean="0"/>
              <a:t> (</a:t>
            </a:r>
            <a:r>
              <a:rPr lang="de-DE" sz="1800" dirty="0"/>
              <a:t>Vermeidung traumaassoziierter </a:t>
            </a:r>
            <a:r>
              <a:rPr lang="de-DE" sz="1800" dirty="0" smtClean="0"/>
              <a:t>Stimuli) und</a:t>
            </a:r>
            <a:endParaRPr lang="de-DE" sz="1800" dirty="0"/>
          </a:p>
          <a:p>
            <a:pPr marL="0" indent="0"/>
            <a:r>
              <a:rPr lang="de-DE" sz="1800" dirty="0" smtClean="0"/>
              <a:t>  </a:t>
            </a:r>
            <a:r>
              <a:rPr lang="de-DE" sz="1800" b="1" dirty="0" smtClean="0"/>
              <a:t>emotionale </a:t>
            </a:r>
            <a:r>
              <a:rPr lang="de-DE" sz="1800" b="1" dirty="0"/>
              <a:t>Taubheit </a:t>
            </a:r>
            <a:r>
              <a:rPr lang="de-DE" sz="1800" b="1" dirty="0" smtClean="0"/>
              <a:t> </a:t>
            </a:r>
            <a:r>
              <a:rPr lang="de-DE" sz="1800" dirty="0" smtClean="0"/>
              <a:t>(</a:t>
            </a:r>
            <a:r>
              <a:rPr lang="de-DE" sz="1800" dirty="0"/>
              <a:t>allgemeiner Rückzug, Interesseverlust, </a:t>
            </a:r>
            <a:r>
              <a:rPr lang="de-DE" sz="1800" dirty="0" smtClean="0"/>
              <a:t>innere Teilnahmslosigkeit</a:t>
            </a:r>
            <a:r>
              <a:rPr lang="de-DE" sz="1800" dirty="0"/>
              <a:t>)</a:t>
            </a:r>
          </a:p>
          <a:p>
            <a:pPr marL="0" indent="0"/>
            <a:r>
              <a:rPr lang="de-DE" sz="1800" dirty="0" smtClean="0"/>
              <a:t> im </a:t>
            </a:r>
            <a:r>
              <a:rPr lang="de-DE" sz="1800" b="1" dirty="0"/>
              <a:t>Kindesalter</a:t>
            </a:r>
            <a:r>
              <a:rPr lang="de-DE" sz="1800" dirty="0"/>
              <a:t> teilweise veränderte Symptomausprägungen </a:t>
            </a:r>
            <a:r>
              <a:rPr lang="de-DE" sz="1800" dirty="0" smtClean="0"/>
              <a:t>(</a:t>
            </a:r>
            <a:r>
              <a:rPr lang="de-DE" sz="1800" dirty="0"/>
              <a:t>z.B. </a:t>
            </a:r>
            <a:r>
              <a:rPr lang="de-DE" sz="1800" dirty="0" smtClean="0"/>
              <a:t>wiederholtes Durchspielen </a:t>
            </a:r>
            <a:r>
              <a:rPr lang="de-DE" sz="1800" dirty="0"/>
              <a:t>des traumatischen Erlebens, Verhaltensauffälligkeiten, z.T. </a:t>
            </a:r>
            <a:r>
              <a:rPr lang="de-DE" sz="1800" dirty="0" smtClean="0"/>
              <a:t>aggressive Verhaltensmuster</a:t>
            </a:r>
            <a:r>
              <a:rPr lang="de-DE" sz="1800" dirty="0"/>
              <a:t>)</a:t>
            </a:r>
          </a:p>
          <a:p>
            <a:pPr marL="0" indent="0">
              <a:buNone/>
            </a:pPr>
            <a:endParaRPr lang="de-DE" sz="1400" dirty="0" smtClean="0"/>
          </a:p>
          <a:p>
            <a:pPr marL="0" indent="0">
              <a:buNone/>
            </a:pPr>
            <a:endParaRPr lang="de-DE" sz="1400" dirty="0" smtClean="0"/>
          </a:p>
          <a:p>
            <a:pPr marL="0" indent="0">
              <a:buNone/>
              <a:defRPr/>
            </a:pPr>
            <a:endParaRPr lang="de-DE" sz="1800" dirty="0" smtClean="0"/>
          </a:p>
          <a:p>
            <a:pPr marL="0" indent="0">
              <a:buNone/>
              <a:defRPr/>
            </a:pPr>
            <a:endParaRPr lang="de-DE" sz="1800" dirty="0" smtClean="0"/>
          </a:p>
          <a:p>
            <a:pPr marL="0" indent="0">
              <a:buNone/>
              <a:defRPr/>
            </a:pPr>
            <a:endParaRPr lang="de-DE" sz="1800" dirty="0"/>
          </a:p>
        </p:txBody>
      </p:sp>
    </p:spTree>
    <p:extLst>
      <p:ext uri="{BB962C8B-B14F-4D97-AF65-F5344CB8AC3E}">
        <p14:creationId xmlns:p14="http://schemas.microsoft.com/office/powerpoint/2010/main" val="2706468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nchor="ctr"/>
          <a:lstStyle/>
          <a:p>
            <a:pPr algn="ctr"/>
            <a:r>
              <a:rPr lang="de-DE" sz="3200">
                <a:solidFill>
                  <a:schemeClr val="tx1"/>
                </a:solidFill>
                <a:latin typeface="Calibri" charset="0"/>
                <a:ea typeface="Microsoft YaHei" charset="0"/>
              </a:rPr>
              <a:t>Die Posttraumatische Belastungsstörung</a:t>
            </a:r>
            <a:br>
              <a:rPr lang="de-DE" sz="3200">
                <a:solidFill>
                  <a:schemeClr val="tx1"/>
                </a:solidFill>
                <a:latin typeface="Calibri" charset="0"/>
                <a:ea typeface="Microsoft YaHei" charset="0"/>
              </a:rPr>
            </a:br>
            <a:r>
              <a:rPr lang="de-DE" sz="3200">
                <a:solidFill>
                  <a:schemeClr val="tx1"/>
                </a:solidFill>
                <a:latin typeface="Calibri" charset="0"/>
                <a:ea typeface="Microsoft YaHei" charset="0"/>
              </a:rPr>
              <a:t>Diagnostische Kriterien</a:t>
            </a:r>
            <a:endParaRPr lang="de-DE" sz="2200">
              <a:latin typeface="Calibri" charset="0"/>
              <a:ea typeface="Microsoft YaHei" charset="0"/>
            </a:endParaRPr>
          </a:p>
        </p:txBody>
      </p:sp>
      <p:sp>
        <p:nvSpPr>
          <p:cNvPr id="29699" name="Inhaltsplatzhalter 2"/>
          <p:cNvSpPr>
            <a:spLocks noGrp="1"/>
          </p:cNvSpPr>
          <p:nvPr>
            <p:ph idx="1"/>
          </p:nvPr>
        </p:nvSpPr>
        <p:spPr/>
        <p:txBody>
          <a:bodyPr/>
          <a:lstStyle/>
          <a:p>
            <a:pPr marL="0" indent="0"/>
            <a:r>
              <a:rPr lang="de-DE">
                <a:latin typeface="Calibri" charset="0"/>
                <a:ea typeface="Microsoft YaHei" charset="0"/>
                <a:cs typeface="Calibri" charset="0"/>
              </a:rPr>
              <a:t>DSM-V</a:t>
            </a:r>
            <a:r>
              <a:rPr lang="de-DE" sz="3800">
                <a:latin typeface="Calibri" charset="0"/>
                <a:ea typeface="Microsoft YaHei" charset="0"/>
                <a:cs typeface="Calibri" charset="0"/>
              </a:rPr>
              <a:t> </a:t>
            </a:r>
            <a:r>
              <a:rPr lang="de-DE" sz="2100">
                <a:latin typeface="Calibri" charset="0"/>
                <a:ea typeface="Microsoft YaHei" charset="0"/>
                <a:cs typeface="Calibri" charset="0"/>
              </a:rPr>
              <a:t>(Diagnostic and Statistical Manual of Mental Disorders)</a:t>
            </a:r>
          </a:p>
          <a:p>
            <a:pPr marL="0" indent="0"/>
            <a:r>
              <a:rPr lang="de-DE" sz="2600" b="1" u="sng">
                <a:latin typeface="Calibri" charset="0"/>
                <a:ea typeface="Microsoft YaHei" charset="0"/>
                <a:cs typeface="Calibri" charset="0"/>
              </a:rPr>
              <a:t>Kriterium A</a:t>
            </a:r>
            <a:r>
              <a:rPr lang="de-DE" sz="2600">
                <a:latin typeface="Calibri" charset="0"/>
                <a:ea typeface="Microsoft YaHei" charset="0"/>
                <a:cs typeface="Calibri" charset="0"/>
              </a:rPr>
              <a:t>: </a:t>
            </a:r>
            <a:r>
              <a:rPr lang="de-DE" sz="2600" b="1" i="1">
                <a:latin typeface="Calibri" charset="0"/>
                <a:ea typeface="Microsoft YaHei" charset="0"/>
                <a:cs typeface="Calibri" charset="0"/>
              </a:rPr>
              <a:t>Konfrontation mit traumatischem Ereignis</a:t>
            </a:r>
          </a:p>
          <a:p>
            <a:pPr marL="0" indent="0">
              <a:buFont typeface="Times New Roman" charset="0"/>
              <a:buAutoNum type="arabicPeriod"/>
            </a:pPr>
            <a:r>
              <a:rPr lang="de-DE" sz="2800" u="sng">
                <a:latin typeface="Calibri" charset="0"/>
                <a:ea typeface="Microsoft YaHei" charset="0"/>
                <a:cs typeface="Calibri" charset="0"/>
              </a:rPr>
              <a:t>Konfrontation</a:t>
            </a:r>
            <a:r>
              <a:rPr lang="de-DE" sz="2800">
                <a:latin typeface="Calibri" charset="0"/>
                <a:ea typeface="Microsoft YaHei" charset="0"/>
                <a:cs typeface="Calibri" charset="0"/>
              </a:rPr>
              <a:t> mit tatsächlichem oder drohendem Tod oder ernsthafter Verletzung oder Gefahr für eigene oder fremde körperliche Unversehrtheit (objektiv) 	und</a:t>
            </a:r>
          </a:p>
          <a:p>
            <a:pPr marL="0" indent="0">
              <a:buFont typeface="Times New Roman" charset="0"/>
              <a:buAutoNum type="arabicPeriod"/>
            </a:pPr>
            <a:r>
              <a:rPr lang="de-DE" sz="2800" u="sng">
                <a:latin typeface="Calibri" charset="0"/>
                <a:ea typeface="Microsoft YaHei" charset="0"/>
                <a:cs typeface="Calibri" charset="0"/>
              </a:rPr>
              <a:t>Reaktion</a:t>
            </a:r>
            <a:r>
              <a:rPr lang="de-DE" sz="2800">
                <a:latin typeface="Calibri" charset="0"/>
                <a:ea typeface="Microsoft YaHei" charset="0"/>
                <a:cs typeface="Calibri" charset="0"/>
              </a:rPr>
              <a:t>: Intensive Furcht, Hilflosigkeit oder Entsetzen (subjektiv)</a:t>
            </a:r>
          </a:p>
          <a:p>
            <a:pPr marL="0" indent="0"/>
            <a:endParaRPr lang="de-DE" sz="1800">
              <a:latin typeface="Calibri" charset="0"/>
              <a:ea typeface="Microsoft YaHei" charset="0"/>
            </a:endParaRPr>
          </a:p>
        </p:txBody>
      </p:sp>
      <p:sp>
        <p:nvSpPr>
          <p:cNvPr id="29700" name="Text Box 5"/>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SzPct val="100000"/>
            </a:pPr>
            <a:r>
              <a:rPr lang="de-DE" sz="1200">
                <a:solidFill>
                  <a:srgbClr val="000000"/>
                </a:solidFill>
                <a:latin typeface="Calibri" charset="0"/>
                <a:ea typeface="Microsoft YaHei" charset="0"/>
                <a:cs typeface="Microsoft YaHei" charset="0"/>
              </a:rPr>
              <a:t>© E. Bittenbinder, BAFF 2015</a:t>
            </a:r>
          </a:p>
        </p:txBody>
      </p:sp>
      <p:sp>
        <p:nvSpPr>
          <p:cNvPr id="2" name="Foliennummernplatzhalter 1"/>
          <p:cNvSpPr>
            <a:spLocks noGrp="1"/>
          </p:cNvSpPr>
          <p:nvPr>
            <p:ph type="sldNum" sz="quarter" idx="12"/>
          </p:nvPr>
        </p:nvSpPr>
        <p:spPr/>
        <p:txBody>
          <a:bodyPr/>
          <a:lstStyle/>
          <a:p>
            <a:fld id="{65DD3760-C60F-4C72-B2EB-4712C6F8169F}" type="slidenum">
              <a:rPr lang="de-DE" smtClean="0"/>
              <a:t>23</a:t>
            </a:fld>
            <a:endParaRPr lang="de-DE" dirty="0"/>
          </a:p>
        </p:txBody>
      </p:sp>
    </p:spTree>
    <p:extLst>
      <p:ext uri="{BB962C8B-B14F-4D97-AF65-F5344CB8AC3E}">
        <p14:creationId xmlns:p14="http://schemas.microsoft.com/office/powerpoint/2010/main" val="185920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nhaltsplatzhalter 2"/>
          <p:cNvSpPr>
            <a:spLocks noGrp="1"/>
          </p:cNvSpPr>
          <p:nvPr>
            <p:ph idx="1"/>
          </p:nvPr>
        </p:nvSpPr>
        <p:spPr/>
        <p:txBody>
          <a:bodyPr/>
          <a:lstStyle/>
          <a:p>
            <a:pPr marL="0" indent="0">
              <a:lnSpc>
                <a:spcPct val="82000"/>
              </a:lnSpc>
            </a:pPr>
            <a:r>
              <a:rPr lang="de-DE" sz="2500" b="1" u="sng" dirty="0">
                <a:latin typeface="Calibri" charset="0"/>
                <a:ea typeface="Microsoft YaHei" charset="0"/>
              </a:rPr>
              <a:t>Kriterium B</a:t>
            </a:r>
            <a:r>
              <a:rPr lang="de-DE" sz="2500" dirty="0">
                <a:latin typeface="Calibri" charset="0"/>
                <a:ea typeface="Microsoft YaHei" charset="0"/>
              </a:rPr>
              <a:t>: </a:t>
            </a:r>
            <a:r>
              <a:rPr lang="de-DE" sz="2500" b="1" i="1" dirty="0">
                <a:latin typeface="Calibri" charset="0"/>
                <a:ea typeface="Microsoft YaHei" charset="0"/>
              </a:rPr>
              <a:t>Beharrliches Wiedererleben des Ereignisses</a:t>
            </a:r>
            <a:r>
              <a:rPr lang="de-DE" sz="2500" dirty="0">
                <a:latin typeface="Calibri" charset="0"/>
                <a:ea typeface="Microsoft YaHei" charset="0"/>
              </a:rPr>
              <a:t> </a:t>
            </a:r>
          </a:p>
          <a:p>
            <a:pPr marL="0" indent="0">
              <a:lnSpc>
                <a:spcPct val="82000"/>
              </a:lnSpc>
            </a:pPr>
            <a:r>
              <a:rPr lang="de-DE" sz="1600" dirty="0">
                <a:latin typeface="Calibri" charset="0"/>
                <a:ea typeface="Microsoft YaHei" charset="0"/>
              </a:rPr>
              <a:t>in Form von</a:t>
            </a:r>
          </a:p>
          <a:p>
            <a:pPr marL="0" indent="0">
              <a:lnSpc>
                <a:spcPct val="82000"/>
              </a:lnSpc>
              <a:buFont typeface="Times New Roman" charset="0"/>
              <a:buAutoNum type="arabicPeriod"/>
            </a:pPr>
            <a:r>
              <a:rPr lang="de-DE" sz="1600" dirty="0">
                <a:latin typeface="Calibri" charset="0"/>
                <a:ea typeface="Microsoft YaHei" charset="0"/>
              </a:rPr>
              <a:t>Wiederkehrenden und eindringlichen belastenden Erinnerungen </a:t>
            </a:r>
          </a:p>
          <a:p>
            <a:pPr marL="0" indent="0">
              <a:lnSpc>
                <a:spcPct val="82000"/>
              </a:lnSpc>
              <a:buFont typeface="Times New Roman" charset="0"/>
              <a:buAutoNum type="arabicPeriod"/>
            </a:pPr>
            <a:r>
              <a:rPr lang="de-DE" sz="1600" dirty="0">
                <a:latin typeface="Calibri" charset="0"/>
                <a:ea typeface="Microsoft YaHei" charset="0"/>
              </a:rPr>
              <a:t>(Bildern,  Gedanken, Wahrnehmungen) und/ oder</a:t>
            </a:r>
          </a:p>
          <a:p>
            <a:pPr marL="0" indent="0">
              <a:lnSpc>
                <a:spcPct val="82000"/>
              </a:lnSpc>
              <a:buFont typeface="Times New Roman" charset="0"/>
              <a:buAutoNum type="arabicPeriod"/>
            </a:pPr>
            <a:r>
              <a:rPr lang="de-DE" sz="1600" dirty="0">
                <a:latin typeface="Calibri" charset="0"/>
                <a:ea typeface="Microsoft YaHei" charset="0"/>
              </a:rPr>
              <a:t>Wiederkehrende belastenden Träume und/ oder</a:t>
            </a:r>
          </a:p>
          <a:p>
            <a:pPr marL="0" indent="0">
              <a:lnSpc>
                <a:spcPct val="82000"/>
              </a:lnSpc>
              <a:buFont typeface="Times New Roman" charset="0"/>
              <a:buAutoNum type="arabicPeriod"/>
            </a:pPr>
            <a:r>
              <a:rPr lang="de-DE" sz="1600" dirty="0">
                <a:latin typeface="Calibri" charset="0"/>
                <a:ea typeface="Microsoft YaHei" charset="0"/>
              </a:rPr>
              <a:t>Handeln oder Fühlen, als ob das Ereignis </a:t>
            </a:r>
            <a:r>
              <a:rPr lang="de-DE" sz="1600" dirty="0" smtClean="0">
                <a:latin typeface="Calibri" charset="0"/>
                <a:ea typeface="Microsoft YaHei" charset="0"/>
              </a:rPr>
              <a:t>wiederkehrt</a:t>
            </a:r>
            <a:endParaRPr lang="de-DE" sz="1600" dirty="0">
              <a:latin typeface="Calibri" charset="0"/>
              <a:ea typeface="Microsoft YaHei" charset="0"/>
            </a:endParaRPr>
          </a:p>
          <a:p>
            <a:pPr marL="0" indent="0">
              <a:lnSpc>
                <a:spcPct val="82000"/>
              </a:lnSpc>
              <a:buFont typeface="Times New Roman" charset="0"/>
              <a:buAutoNum type="arabicPeriod"/>
            </a:pPr>
            <a:endParaRPr lang="de-DE" sz="1600" dirty="0" smtClean="0">
              <a:latin typeface="Calibri" charset="0"/>
              <a:ea typeface="Microsoft YaHei" charset="0"/>
            </a:endParaRPr>
          </a:p>
          <a:p>
            <a:pPr marL="0" indent="0">
              <a:lnSpc>
                <a:spcPct val="82000"/>
              </a:lnSpc>
              <a:buFont typeface="Times New Roman" charset="0"/>
              <a:buAutoNum type="arabicPeriod"/>
            </a:pPr>
            <a:endParaRPr lang="de-DE" sz="1600" dirty="0">
              <a:latin typeface="Calibri" charset="0"/>
              <a:ea typeface="Microsoft YaHei" charset="0"/>
            </a:endParaRPr>
          </a:p>
          <a:p>
            <a:pPr marL="0" indent="0">
              <a:lnSpc>
                <a:spcPct val="82000"/>
              </a:lnSpc>
              <a:buFont typeface="Wingdings" charset="0"/>
              <a:buChar char="Ø"/>
            </a:pPr>
            <a:r>
              <a:rPr lang="de-DE" sz="1600" b="1" i="1" dirty="0">
                <a:latin typeface="Calibri" charset="0"/>
                <a:ea typeface="Microsoft YaHei" charset="0"/>
              </a:rPr>
              <a:t>Erinnerungsauslöser (</a:t>
            </a:r>
            <a:r>
              <a:rPr lang="de-DE" sz="1600" i="1" dirty="0">
                <a:latin typeface="Calibri" charset="0"/>
                <a:ea typeface="Microsoft YaHei" charset="0"/>
              </a:rPr>
              <a:t>Trigger) in Form von Gerüchen, Geschmack, Bildern, Gehörtem, Körperwahrnehmung </a:t>
            </a:r>
            <a:r>
              <a:rPr lang="de-DE" sz="1600" b="1" i="1" dirty="0">
                <a:latin typeface="Calibri" charset="0"/>
                <a:ea typeface="Microsoft YaHei" charset="0"/>
              </a:rPr>
              <a:t>können traumatisches Erleben jederzeit unmittelbar zurückbringen (</a:t>
            </a:r>
            <a:r>
              <a:rPr lang="de-DE" sz="1600" b="1" i="1" dirty="0" err="1">
                <a:latin typeface="Calibri" charset="0"/>
                <a:ea typeface="Microsoft YaHei" charset="0"/>
              </a:rPr>
              <a:t>flashback</a:t>
            </a:r>
            <a:r>
              <a:rPr lang="de-DE" sz="1600" b="1" i="1" dirty="0">
                <a:latin typeface="Calibri" charset="0"/>
                <a:ea typeface="Microsoft YaHei" charset="0"/>
              </a:rPr>
              <a:t>) </a:t>
            </a:r>
          </a:p>
        </p:txBody>
      </p:sp>
      <p:sp>
        <p:nvSpPr>
          <p:cNvPr id="31747" name="Titel 1"/>
          <p:cNvSpPr txBox="1">
            <a:spLocks/>
          </p:cNvSpPr>
          <p:nvPr/>
        </p:nvSpPr>
        <p:spPr bwMode="auto">
          <a:xfrm>
            <a:off x="539750" y="188913"/>
            <a:ext cx="8224838"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nchor="ctr"/>
          <a:lstStyle/>
          <a:p>
            <a:pPr algn="ctr">
              <a:lnSpc>
                <a:spcPct val="102000"/>
              </a:lnSpc>
              <a:buClr>
                <a:srgbClr val="000000"/>
              </a:buClr>
              <a:buSzPct val="100000"/>
              <a:buFont typeface="Times New Roman" charset="0"/>
              <a:buNone/>
            </a:pPr>
            <a:r>
              <a:rPr lang="de-DE" sz="3200">
                <a:solidFill>
                  <a:schemeClr val="tx1"/>
                </a:solidFill>
                <a:latin typeface="Calibri" charset="0"/>
                <a:ea typeface="Microsoft YaHei" charset="0"/>
                <a:cs typeface="Microsoft YaHei" charset="0"/>
              </a:rPr>
              <a:t>Die Posttraumatische Belastungsstörung</a:t>
            </a:r>
            <a:br>
              <a:rPr lang="de-DE" sz="3200">
                <a:solidFill>
                  <a:schemeClr val="tx1"/>
                </a:solidFill>
                <a:latin typeface="Calibri" charset="0"/>
                <a:ea typeface="Microsoft YaHei" charset="0"/>
                <a:cs typeface="Microsoft YaHei" charset="0"/>
              </a:rPr>
            </a:br>
            <a:r>
              <a:rPr lang="de-DE" sz="3200">
                <a:solidFill>
                  <a:schemeClr val="tx1"/>
                </a:solidFill>
                <a:latin typeface="Calibri" charset="0"/>
                <a:ea typeface="Microsoft YaHei" charset="0"/>
                <a:cs typeface="Microsoft YaHei" charset="0"/>
              </a:rPr>
              <a:t>Diagnostische Kriterien</a:t>
            </a:r>
          </a:p>
        </p:txBody>
      </p:sp>
      <p:sp>
        <p:nvSpPr>
          <p:cNvPr id="31748" name="Text Box 5"/>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SzPct val="100000"/>
            </a:pPr>
            <a:r>
              <a:rPr lang="de-DE" sz="1200">
                <a:solidFill>
                  <a:srgbClr val="000000"/>
                </a:solidFill>
                <a:latin typeface="Calibri" charset="0"/>
                <a:ea typeface="Microsoft YaHei" charset="0"/>
                <a:cs typeface="Microsoft YaHei" charset="0"/>
              </a:rPr>
              <a:t>© E. Bittenbinder, BAFF 2015</a:t>
            </a:r>
          </a:p>
        </p:txBody>
      </p:sp>
      <p:sp>
        <p:nvSpPr>
          <p:cNvPr id="2" name="Foliennummernplatzhalter 1"/>
          <p:cNvSpPr>
            <a:spLocks noGrp="1"/>
          </p:cNvSpPr>
          <p:nvPr>
            <p:ph type="sldNum" sz="quarter" idx="12"/>
          </p:nvPr>
        </p:nvSpPr>
        <p:spPr/>
        <p:txBody>
          <a:bodyPr/>
          <a:lstStyle/>
          <a:p>
            <a:fld id="{65DD3760-C60F-4C72-B2EB-4712C6F8169F}" type="slidenum">
              <a:rPr lang="de-DE" smtClean="0"/>
              <a:t>24</a:t>
            </a:fld>
            <a:endParaRPr lang="de-DE" dirty="0"/>
          </a:p>
        </p:txBody>
      </p:sp>
    </p:spTree>
    <p:extLst>
      <p:ext uri="{BB962C8B-B14F-4D97-AF65-F5344CB8AC3E}">
        <p14:creationId xmlns:p14="http://schemas.microsoft.com/office/powerpoint/2010/main" val="309631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nhaltsplatzhalter 2"/>
          <p:cNvSpPr>
            <a:spLocks noGrp="1"/>
          </p:cNvSpPr>
          <p:nvPr>
            <p:ph idx="1"/>
          </p:nvPr>
        </p:nvSpPr>
        <p:spPr/>
        <p:txBody>
          <a:bodyPr/>
          <a:lstStyle/>
          <a:p>
            <a:pPr marL="0" indent="0"/>
            <a:r>
              <a:rPr lang="de-DE" sz="2200" b="1" u="sng" dirty="0">
                <a:latin typeface="Calibri" charset="0"/>
                <a:ea typeface="Microsoft YaHei" charset="0"/>
              </a:rPr>
              <a:t>Kriterium C</a:t>
            </a:r>
            <a:r>
              <a:rPr lang="de-DE" sz="2200" dirty="0">
                <a:latin typeface="Calibri" charset="0"/>
                <a:ea typeface="Microsoft YaHei" charset="0"/>
              </a:rPr>
              <a:t>:  </a:t>
            </a:r>
            <a:r>
              <a:rPr lang="de-DE" sz="2200" b="1" i="1" dirty="0">
                <a:latin typeface="Calibri" charset="0"/>
                <a:ea typeface="Microsoft YaHei" charset="0"/>
              </a:rPr>
              <a:t>Anhaltendes Vermeidungsverhalten </a:t>
            </a:r>
            <a:r>
              <a:rPr lang="de-DE" sz="2200" dirty="0">
                <a:latin typeface="Calibri" charset="0"/>
                <a:ea typeface="Microsoft YaHei" charset="0"/>
              </a:rPr>
              <a:t>bzgl. traumaassoziierter Reize oder </a:t>
            </a:r>
            <a:r>
              <a:rPr lang="de-DE" sz="2200" b="1" i="1" dirty="0">
                <a:latin typeface="Calibri" charset="0"/>
                <a:ea typeface="Microsoft YaHei" charset="0"/>
              </a:rPr>
              <a:t>Abflachung</a:t>
            </a:r>
            <a:r>
              <a:rPr lang="de-DE" sz="2200" dirty="0">
                <a:latin typeface="Calibri" charset="0"/>
                <a:ea typeface="Microsoft YaHei" charset="0"/>
              </a:rPr>
              <a:t> der allgemeinen Reagibilität. </a:t>
            </a:r>
          </a:p>
          <a:p>
            <a:pPr marL="0" indent="0">
              <a:buFont typeface="Arial" charset="0"/>
              <a:buChar char="•"/>
            </a:pPr>
            <a:r>
              <a:rPr lang="de-DE" sz="1800" dirty="0" smtClean="0">
                <a:latin typeface="Calibri" charset="0"/>
                <a:ea typeface="Microsoft YaHei" charset="0"/>
              </a:rPr>
              <a:t>Bewusstes </a:t>
            </a:r>
            <a:r>
              <a:rPr lang="de-DE" sz="1800" dirty="0">
                <a:latin typeface="Calibri" charset="0"/>
                <a:ea typeface="Microsoft YaHei" charset="0"/>
              </a:rPr>
              <a:t>Vermeiden von Gedanken, Gefühlen oder Gesprächen in Bezug auf das Trauma</a:t>
            </a:r>
          </a:p>
          <a:p>
            <a:pPr marL="0" indent="0">
              <a:buFont typeface="Arial" charset="0"/>
              <a:buChar char="•"/>
            </a:pPr>
            <a:r>
              <a:rPr lang="de-DE" sz="1800" dirty="0">
                <a:latin typeface="Calibri" charset="0"/>
                <a:ea typeface="Microsoft YaHei" charset="0"/>
              </a:rPr>
              <a:t>Bewusstes Vermeiden von Aktivitäten, Orten oder Menschen, die Erinnerungen wachrufen</a:t>
            </a:r>
          </a:p>
          <a:p>
            <a:pPr marL="0" indent="0">
              <a:buFont typeface="Arial" charset="0"/>
              <a:buChar char="•"/>
            </a:pPr>
            <a:r>
              <a:rPr lang="de-DE" sz="1800" dirty="0">
                <a:latin typeface="Calibri" charset="0"/>
                <a:ea typeface="Microsoft YaHei" charset="0"/>
              </a:rPr>
              <a:t>Unfähigkeit, sich an einen wichtigen Aspekt des Traumas zu erinnern</a:t>
            </a:r>
          </a:p>
          <a:p>
            <a:pPr marL="0" indent="0">
              <a:buFont typeface="Arial" charset="0"/>
              <a:buChar char="•"/>
            </a:pPr>
            <a:r>
              <a:rPr lang="de-DE" sz="1800" dirty="0">
                <a:latin typeface="Calibri" charset="0"/>
                <a:ea typeface="Microsoft YaHei" charset="0"/>
              </a:rPr>
              <a:t>Deutlich vermindertes Interesse oder verminderte Teilnahme an wichtigen Aktivitäten</a:t>
            </a:r>
          </a:p>
          <a:p>
            <a:pPr marL="0" indent="0">
              <a:buFont typeface="Arial" charset="0"/>
              <a:buChar char="•"/>
            </a:pPr>
            <a:r>
              <a:rPr lang="de-DE" sz="1800" dirty="0">
                <a:latin typeface="Calibri" charset="0"/>
                <a:ea typeface="Microsoft YaHei" charset="0"/>
              </a:rPr>
              <a:t>Gefühl der Losgelöstheit oder Entfremdung von anderen</a:t>
            </a:r>
          </a:p>
          <a:p>
            <a:pPr marL="0" indent="0">
              <a:buFont typeface="Arial" charset="0"/>
              <a:buChar char="•"/>
            </a:pPr>
            <a:r>
              <a:rPr lang="de-DE" sz="1800" dirty="0">
                <a:latin typeface="Calibri" charset="0"/>
                <a:ea typeface="Microsoft YaHei" charset="0"/>
              </a:rPr>
              <a:t>Eingeschränkte Bandbreite des Affektes</a:t>
            </a:r>
          </a:p>
          <a:p>
            <a:pPr marL="0" indent="0">
              <a:buFont typeface="Arial" charset="0"/>
              <a:buChar char="•"/>
            </a:pPr>
            <a:r>
              <a:rPr lang="de-DE" sz="1800" dirty="0">
                <a:latin typeface="Calibri" charset="0"/>
                <a:ea typeface="Microsoft YaHei" charset="0"/>
              </a:rPr>
              <a:t>Gefühl einer eingeschränkten Perspektive</a:t>
            </a:r>
          </a:p>
        </p:txBody>
      </p:sp>
      <p:sp>
        <p:nvSpPr>
          <p:cNvPr id="33795" name="Titel 1"/>
          <p:cNvSpPr txBox="1">
            <a:spLocks/>
          </p:cNvSpPr>
          <p:nvPr/>
        </p:nvSpPr>
        <p:spPr bwMode="auto">
          <a:xfrm>
            <a:off x="539750" y="188913"/>
            <a:ext cx="8224838"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nchor="ctr"/>
          <a:lstStyle/>
          <a:p>
            <a:pPr algn="ctr">
              <a:lnSpc>
                <a:spcPct val="102000"/>
              </a:lnSpc>
              <a:buClr>
                <a:srgbClr val="000000"/>
              </a:buClr>
              <a:buSzPct val="100000"/>
              <a:buFont typeface="Times New Roman" charset="0"/>
              <a:buNone/>
            </a:pPr>
            <a:r>
              <a:rPr lang="de-DE" sz="3200">
                <a:solidFill>
                  <a:schemeClr val="tx1"/>
                </a:solidFill>
                <a:latin typeface="Calibri" charset="0"/>
                <a:ea typeface="Microsoft YaHei" charset="0"/>
                <a:cs typeface="Microsoft YaHei" charset="0"/>
              </a:rPr>
              <a:t>Die Posttraumatische Belastungsstörung</a:t>
            </a:r>
            <a:br>
              <a:rPr lang="de-DE" sz="3200">
                <a:solidFill>
                  <a:schemeClr val="tx1"/>
                </a:solidFill>
                <a:latin typeface="Calibri" charset="0"/>
                <a:ea typeface="Microsoft YaHei" charset="0"/>
                <a:cs typeface="Microsoft YaHei" charset="0"/>
              </a:rPr>
            </a:br>
            <a:r>
              <a:rPr lang="de-DE" sz="3200">
                <a:solidFill>
                  <a:schemeClr val="tx1"/>
                </a:solidFill>
                <a:latin typeface="Calibri" charset="0"/>
                <a:ea typeface="Microsoft YaHei" charset="0"/>
                <a:cs typeface="Microsoft YaHei" charset="0"/>
              </a:rPr>
              <a:t>Diagnostische Kriterien</a:t>
            </a:r>
          </a:p>
        </p:txBody>
      </p:sp>
      <p:sp>
        <p:nvSpPr>
          <p:cNvPr id="33796" name="Text Box 5"/>
          <p:cNvSpPr txBox="1">
            <a:spLocks noChangeArrowheads="1"/>
          </p:cNvSpPr>
          <p:nvPr/>
        </p:nvSpPr>
        <p:spPr bwMode="auto">
          <a:xfrm>
            <a:off x="3124200" y="630872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SzPct val="100000"/>
            </a:pPr>
            <a:r>
              <a:rPr lang="de-DE" sz="1200">
                <a:solidFill>
                  <a:srgbClr val="000000"/>
                </a:solidFill>
                <a:latin typeface="Calibri" charset="0"/>
                <a:ea typeface="Microsoft YaHei" charset="0"/>
                <a:cs typeface="Microsoft YaHei" charset="0"/>
              </a:rPr>
              <a:t>© E. Bittenbinder, BAFF 2015</a:t>
            </a:r>
          </a:p>
        </p:txBody>
      </p:sp>
      <p:sp>
        <p:nvSpPr>
          <p:cNvPr id="2" name="Foliennummernplatzhalter 1"/>
          <p:cNvSpPr>
            <a:spLocks noGrp="1"/>
          </p:cNvSpPr>
          <p:nvPr>
            <p:ph type="sldNum" sz="quarter" idx="12"/>
          </p:nvPr>
        </p:nvSpPr>
        <p:spPr/>
        <p:txBody>
          <a:bodyPr/>
          <a:lstStyle/>
          <a:p>
            <a:fld id="{65DD3760-C60F-4C72-B2EB-4712C6F8169F}" type="slidenum">
              <a:rPr lang="de-DE" smtClean="0"/>
              <a:t>25</a:t>
            </a:fld>
            <a:endParaRPr lang="de-DE" dirty="0"/>
          </a:p>
        </p:txBody>
      </p:sp>
    </p:spTree>
    <p:extLst>
      <p:ext uri="{BB962C8B-B14F-4D97-AF65-F5344CB8AC3E}">
        <p14:creationId xmlns:p14="http://schemas.microsoft.com/office/powerpoint/2010/main" val="328919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nhaltsplatzhalter 2"/>
          <p:cNvSpPr>
            <a:spLocks noGrp="1"/>
          </p:cNvSpPr>
          <p:nvPr>
            <p:ph idx="1"/>
          </p:nvPr>
        </p:nvSpPr>
        <p:spPr/>
        <p:txBody>
          <a:bodyPr/>
          <a:lstStyle/>
          <a:p>
            <a:pPr marL="0" indent="0">
              <a:lnSpc>
                <a:spcPct val="82000"/>
              </a:lnSpc>
            </a:pPr>
            <a:r>
              <a:rPr lang="de-DE" sz="2200" b="1" u="sng" dirty="0">
                <a:latin typeface="Calibri" charset="0"/>
                <a:ea typeface="Microsoft YaHei" charset="0"/>
              </a:rPr>
              <a:t>Kriterium D</a:t>
            </a:r>
            <a:r>
              <a:rPr lang="de-DE" sz="2200" dirty="0">
                <a:latin typeface="Calibri" charset="0"/>
                <a:ea typeface="Microsoft YaHei" charset="0"/>
              </a:rPr>
              <a:t>: </a:t>
            </a:r>
            <a:r>
              <a:rPr lang="de-DE" sz="2200" b="1" i="1" dirty="0">
                <a:latin typeface="Calibri" charset="0"/>
                <a:ea typeface="Microsoft YaHei" charset="0"/>
              </a:rPr>
              <a:t>Anhaltende Symptome erhöhter Erregung</a:t>
            </a:r>
            <a:r>
              <a:rPr lang="de-DE" sz="2400" dirty="0">
                <a:latin typeface="Calibri" charset="0"/>
                <a:ea typeface="Microsoft YaHei" charset="0"/>
              </a:rPr>
              <a:t> </a:t>
            </a:r>
          </a:p>
          <a:p>
            <a:pPr marL="0" indent="0">
              <a:lnSpc>
                <a:spcPct val="82000"/>
              </a:lnSpc>
            </a:pPr>
            <a:r>
              <a:rPr lang="de-DE" sz="1700" dirty="0">
                <a:latin typeface="Calibri" charset="0"/>
                <a:ea typeface="Microsoft YaHei" charset="0"/>
              </a:rPr>
              <a:t>Zwei der folgenden fünf Kriterien sind erfüllt</a:t>
            </a:r>
          </a:p>
          <a:p>
            <a:pPr marL="0" indent="0">
              <a:lnSpc>
                <a:spcPct val="82000"/>
              </a:lnSpc>
              <a:buFont typeface="Arial" charset="0"/>
              <a:buChar char="•"/>
            </a:pPr>
            <a:r>
              <a:rPr lang="de-DE" sz="2000" dirty="0">
                <a:latin typeface="Calibri" charset="0"/>
                <a:ea typeface="Microsoft YaHei" charset="0"/>
              </a:rPr>
              <a:t>Schwierigkeiten, ein- oder durchzuschlafen</a:t>
            </a:r>
          </a:p>
          <a:p>
            <a:pPr marL="0" indent="0">
              <a:lnSpc>
                <a:spcPct val="82000"/>
              </a:lnSpc>
              <a:buFont typeface="Arial" charset="0"/>
              <a:buChar char="•"/>
            </a:pPr>
            <a:r>
              <a:rPr lang="de-DE" sz="2000" dirty="0">
                <a:latin typeface="Calibri" charset="0"/>
                <a:ea typeface="Microsoft YaHei" charset="0"/>
              </a:rPr>
              <a:t>Reizbarkeit oder Wutausbrüche</a:t>
            </a:r>
          </a:p>
          <a:p>
            <a:pPr marL="0" indent="0">
              <a:lnSpc>
                <a:spcPct val="82000"/>
              </a:lnSpc>
              <a:buFont typeface="Arial" charset="0"/>
              <a:buChar char="•"/>
            </a:pPr>
            <a:r>
              <a:rPr lang="de-DE" sz="2000" dirty="0">
                <a:latin typeface="Calibri" charset="0"/>
                <a:ea typeface="Microsoft YaHei" charset="0"/>
              </a:rPr>
              <a:t>Konzentrationsschwierigkeiten</a:t>
            </a:r>
          </a:p>
          <a:p>
            <a:pPr marL="0" indent="0">
              <a:lnSpc>
                <a:spcPct val="82000"/>
              </a:lnSpc>
              <a:buFont typeface="Arial" charset="0"/>
              <a:buChar char="•"/>
            </a:pPr>
            <a:r>
              <a:rPr lang="de-DE" sz="2000" dirty="0" err="1">
                <a:latin typeface="Calibri" charset="0"/>
                <a:ea typeface="Microsoft YaHei" charset="0"/>
              </a:rPr>
              <a:t>Hypervigilanz</a:t>
            </a:r>
            <a:r>
              <a:rPr lang="de-DE" sz="2000" dirty="0">
                <a:latin typeface="Calibri" charset="0"/>
                <a:ea typeface="Microsoft YaHei" charset="0"/>
              </a:rPr>
              <a:t> (extreme Wachsamkeit)</a:t>
            </a:r>
          </a:p>
          <a:p>
            <a:pPr marL="0" indent="0">
              <a:lnSpc>
                <a:spcPct val="82000"/>
              </a:lnSpc>
              <a:buFont typeface="Arial" charset="0"/>
              <a:buChar char="•"/>
            </a:pPr>
            <a:r>
              <a:rPr lang="de-DE" sz="2000" dirty="0">
                <a:latin typeface="Calibri" charset="0"/>
                <a:ea typeface="Microsoft YaHei" charset="0"/>
              </a:rPr>
              <a:t>Übertriebene </a:t>
            </a:r>
            <a:r>
              <a:rPr lang="de-DE" sz="2000" dirty="0" smtClean="0">
                <a:latin typeface="Calibri" charset="0"/>
                <a:ea typeface="Microsoft YaHei" charset="0"/>
              </a:rPr>
              <a:t>Schreckreaktionen</a:t>
            </a:r>
          </a:p>
          <a:p>
            <a:pPr marL="0" indent="0">
              <a:lnSpc>
                <a:spcPct val="82000"/>
              </a:lnSpc>
              <a:buFont typeface="Arial" charset="0"/>
              <a:buChar char="•"/>
            </a:pPr>
            <a:endParaRPr lang="de-DE" sz="2000" dirty="0">
              <a:latin typeface="Calibri" charset="0"/>
              <a:ea typeface="Microsoft YaHei" charset="0"/>
            </a:endParaRPr>
          </a:p>
          <a:p>
            <a:pPr marL="0" indent="0">
              <a:lnSpc>
                <a:spcPct val="82000"/>
              </a:lnSpc>
            </a:pPr>
            <a:r>
              <a:rPr lang="de-DE" sz="1700" dirty="0">
                <a:latin typeface="Calibri" charset="0"/>
                <a:ea typeface="MS PGothic" charset="0"/>
              </a:rPr>
              <a:t>Durch die extreme Aktivierung </a:t>
            </a:r>
            <a:r>
              <a:rPr lang="de-DE" sz="1700" dirty="0" smtClean="0">
                <a:latin typeface="Calibri" charset="0"/>
                <a:ea typeface="MS PGothic" charset="0"/>
              </a:rPr>
              <a:t>kann </a:t>
            </a:r>
            <a:r>
              <a:rPr lang="de-DE" sz="1700" dirty="0">
                <a:latin typeface="Calibri" charset="0"/>
                <a:ea typeface="MS PGothic" charset="0"/>
              </a:rPr>
              <a:t>sich auch der Stresskreislauf dauerhaft verändern: Chronisch anhaltender, grundsätzlich </a:t>
            </a:r>
            <a:r>
              <a:rPr lang="de-DE" sz="1700" b="1" dirty="0">
                <a:latin typeface="Calibri" charset="0"/>
                <a:ea typeface="MS PGothic" charset="0"/>
              </a:rPr>
              <a:t>hoher Grundstress</a:t>
            </a:r>
            <a:r>
              <a:rPr lang="de-DE" sz="1700" dirty="0">
                <a:latin typeface="Calibri" charset="0"/>
                <a:ea typeface="MS PGothic" charset="0"/>
              </a:rPr>
              <a:t>:</a:t>
            </a:r>
          </a:p>
          <a:p>
            <a:pPr marL="0" indent="0">
              <a:lnSpc>
                <a:spcPct val="82000"/>
              </a:lnSpc>
            </a:pPr>
            <a:r>
              <a:rPr lang="de-DE" sz="1700" dirty="0" smtClean="0">
                <a:latin typeface="Calibri" charset="0"/>
                <a:ea typeface="MS PGothic" charset="0"/>
              </a:rPr>
              <a:t>U</a:t>
            </a:r>
            <a:r>
              <a:rPr lang="de-DE" sz="1700" dirty="0" smtClean="0">
                <a:latin typeface="Calibri" charset="0"/>
                <a:ea typeface="Microsoft YaHei" charset="0"/>
              </a:rPr>
              <a:t>nruhe</a:t>
            </a:r>
            <a:r>
              <a:rPr lang="de-DE" sz="1700" dirty="0">
                <a:latin typeface="Calibri" charset="0"/>
                <a:ea typeface="Microsoft YaHei" charset="0"/>
              </a:rPr>
              <a:t>, Muskelspannung, körperliche Beschwerden, Krankheitsanfälligkeit, extreme Schreckhaftigkeit bei kleinen Geräuschen / Bewegungen, Vergesslichkeit</a:t>
            </a:r>
          </a:p>
          <a:p>
            <a:pPr marL="0" indent="0">
              <a:lnSpc>
                <a:spcPct val="82000"/>
              </a:lnSpc>
            </a:pPr>
            <a:endParaRPr lang="de-DE" sz="1700" dirty="0">
              <a:solidFill>
                <a:srgbClr val="2E4C7D"/>
              </a:solidFill>
              <a:latin typeface="Calibri" charset="0"/>
              <a:ea typeface="Microsoft YaHei" charset="0"/>
            </a:endParaRPr>
          </a:p>
        </p:txBody>
      </p:sp>
      <p:sp>
        <p:nvSpPr>
          <p:cNvPr id="37891" name="Titel 1"/>
          <p:cNvSpPr txBox="1">
            <a:spLocks/>
          </p:cNvSpPr>
          <p:nvPr/>
        </p:nvSpPr>
        <p:spPr bwMode="auto">
          <a:xfrm>
            <a:off x="539750" y="188913"/>
            <a:ext cx="8224838"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nchor="ctr"/>
          <a:lstStyle/>
          <a:p>
            <a:pPr algn="ctr">
              <a:lnSpc>
                <a:spcPct val="102000"/>
              </a:lnSpc>
              <a:buClr>
                <a:srgbClr val="000000"/>
              </a:buClr>
              <a:buSzPct val="100000"/>
              <a:buFont typeface="Times New Roman" charset="0"/>
              <a:buNone/>
            </a:pPr>
            <a:r>
              <a:rPr lang="de-DE" sz="3200">
                <a:solidFill>
                  <a:schemeClr val="tx1"/>
                </a:solidFill>
                <a:latin typeface="Calibri" charset="0"/>
                <a:ea typeface="Microsoft YaHei" charset="0"/>
                <a:cs typeface="Microsoft YaHei" charset="0"/>
              </a:rPr>
              <a:t>Die Posttraumatische Belastungsstörung</a:t>
            </a:r>
            <a:br>
              <a:rPr lang="de-DE" sz="3200">
                <a:solidFill>
                  <a:schemeClr val="tx1"/>
                </a:solidFill>
                <a:latin typeface="Calibri" charset="0"/>
                <a:ea typeface="Microsoft YaHei" charset="0"/>
                <a:cs typeface="Microsoft YaHei" charset="0"/>
              </a:rPr>
            </a:br>
            <a:r>
              <a:rPr lang="de-DE" sz="3200">
                <a:solidFill>
                  <a:schemeClr val="tx1"/>
                </a:solidFill>
                <a:latin typeface="Calibri" charset="0"/>
                <a:ea typeface="Microsoft YaHei" charset="0"/>
                <a:cs typeface="Microsoft YaHei" charset="0"/>
              </a:rPr>
              <a:t>Diagnostische Kriterien</a:t>
            </a:r>
          </a:p>
        </p:txBody>
      </p:sp>
      <p:sp>
        <p:nvSpPr>
          <p:cNvPr id="37892" name="Text Box 5"/>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PGothic" charset="0"/>
                <a:cs typeface="MS PGothic" charset="0"/>
              </a:defRPr>
            </a:lvl9pPr>
          </a:lstStyle>
          <a:p>
            <a:pPr eaLnBrk="1" hangingPunct="1">
              <a:buSzPct val="100000"/>
            </a:pPr>
            <a:r>
              <a:rPr lang="de-DE" sz="1200">
                <a:solidFill>
                  <a:srgbClr val="000000"/>
                </a:solidFill>
                <a:latin typeface="Calibri" charset="0"/>
                <a:ea typeface="Microsoft YaHei" charset="0"/>
                <a:cs typeface="Microsoft YaHei" charset="0"/>
              </a:rPr>
              <a:t>© E. Bittenbinder, BAFF 2015</a:t>
            </a:r>
          </a:p>
        </p:txBody>
      </p:sp>
      <p:sp>
        <p:nvSpPr>
          <p:cNvPr id="2" name="Foliennummernplatzhalter 1"/>
          <p:cNvSpPr>
            <a:spLocks noGrp="1"/>
          </p:cNvSpPr>
          <p:nvPr>
            <p:ph type="sldNum" sz="quarter" idx="12"/>
          </p:nvPr>
        </p:nvSpPr>
        <p:spPr/>
        <p:txBody>
          <a:bodyPr/>
          <a:lstStyle/>
          <a:p>
            <a:fld id="{65DD3760-C60F-4C72-B2EB-4712C6F8169F}" type="slidenum">
              <a:rPr lang="de-DE" smtClean="0"/>
              <a:t>26</a:t>
            </a:fld>
            <a:endParaRPr lang="de-DE" dirty="0"/>
          </a:p>
        </p:txBody>
      </p:sp>
    </p:spTree>
    <p:extLst>
      <p:ext uri="{BB962C8B-B14F-4D97-AF65-F5344CB8AC3E}">
        <p14:creationId xmlns:p14="http://schemas.microsoft.com/office/powerpoint/2010/main" val="1969378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648"/>
            <a:ext cx="8223250" cy="706090"/>
          </a:xfrm>
        </p:spPr>
        <p:txBody>
          <a:bodyPr/>
          <a:lstStyle/>
          <a:p>
            <a:r>
              <a:rPr lang="de-DE" sz="2800" b="1" dirty="0" smtClean="0"/>
              <a:t>3 Hauptsymptomgruppen der PTBS</a:t>
            </a:r>
            <a:endParaRPr lang="de-DE" sz="2800" b="1" dirty="0"/>
          </a:p>
        </p:txBody>
      </p:sp>
      <p:graphicFrame>
        <p:nvGraphicFramePr>
          <p:cNvPr id="4" name="Inhaltsplatzhalter 4"/>
          <p:cNvGraphicFramePr>
            <a:graphicFrameLocks noGrp="1"/>
          </p:cNvGraphicFramePr>
          <p:nvPr>
            <p:ph idx="1"/>
            <p:extLst>
              <p:ext uri="{D42A27DB-BD31-4B8C-83A1-F6EECF244321}">
                <p14:modId xmlns:p14="http://schemas.microsoft.com/office/powerpoint/2010/main" val="1682986933"/>
              </p:ext>
            </p:extLst>
          </p:nvPr>
        </p:nvGraphicFramePr>
        <p:xfrm>
          <a:off x="265859" y="2420888"/>
          <a:ext cx="8136903" cy="3511398"/>
        </p:xfrm>
        <a:graphic>
          <a:graphicData uri="http://schemas.openxmlformats.org/drawingml/2006/table">
            <a:tbl>
              <a:tblPr firstRow="1" bandRow="1">
                <a:tableStyleId>{10A1B5D5-9B99-4C35-A422-299274C87663}</a:tableStyleId>
              </a:tblPr>
              <a:tblGrid>
                <a:gridCol w="2592288">
                  <a:extLst>
                    <a:ext uri="{9D8B030D-6E8A-4147-A177-3AD203B41FA5}">
                      <a16:colId xmlns="" xmlns:a16="http://schemas.microsoft.com/office/drawing/2014/main" val="20000"/>
                    </a:ext>
                  </a:extLst>
                </a:gridCol>
                <a:gridCol w="2832314">
                  <a:extLst>
                    <a:ext uri="{9D8B030D-6E8A-4147-A177-3AD203B41FA5}">
                      <a16:colId xmlns="" xmlns:a16="http://schemas.microsoft.com/office/drawing/2014/main" val="20001"/>
                    </a:ext>
                  </a:extLst>
                </a:gridCol>
                <a:gridCol w="2712301">
                  <a:extLst>
                    <a:ext uri="{9D8B030D-6E8A-4147-A177-3AD203B41FA5}">
                      <a16:colId xmlns="" xmlns:a16="http://schemas.microsoft.com/office/drawing/2014/main" val="20002"/>
                    </a:ext>
                  </a:extLst>
                </a:gridCol>
              </a:tblGrid>
              <a:tr h="633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0" dirty="0" smtClean="0">
                          <a:solidFill>
                            <a:schemeClr val="tx1"/>
                          </a:solidFill>
                        </a:rPr>
                        <a:t>Belastende Erinnerungen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dirty="0" smtClean="0">
                          <a:solidFill>
                            <a:schemeClr val="tx1"/>
                          </a:solidFill>
                        </a:rPr>
                        <a:t>Schlafstörungen</a:t>
                      </a:r>
                      <a:endParaRPr lang="de-DE"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b="0" dirty="0" smtClean="0">
                          <a:solidFill>
                            <a:schemeClr val="tx1"/>
                          </a:solidFill>
                        </a:rPr>
                        <a:t>…</a:t>
                      </a:r>
                      <a:r>
                        <a:rPr lang="de-DE" sz="1400" b="0" baseline="0" dirty="0" smtClean="0">
                          <a:solidFill>
                            <a:schemeClr val="tx1"/>
                          </a:solidFill>
                        </a:rPr>
                        <a:t> von Gedanken, Gefühlen, Gesprächen</a:t>
                      </a:r>
                      <a:endParaRPr lang="de-DE"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337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0" dirty="0" smtClean="0"/>
                        <a:t>Flashbacks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t>Reizbarkeit, Aggressivität</a:t>
                      </a:r>
                      <a:endParaRPr lang="de-DE"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t>… von Aktivitäten,</a:t>
                      </a:r>
                      <a:r>
                        <a:rPr lang="de-DE" sz="1400" baseline="0" dirty="0" smtClean="0"/>
                        <a:t> Orten, Menschen</a:t>
                      </a:r>
                      <a:endParaRPr lang="de-DE"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33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000" b="0" dirty="0" smtClean="0"/>
                        <a:t>Alpträume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t>Konzentrations-schwierigkeiten</a:t>
                      </a:r>
                      <a:endParaRPr lang="de-DE"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t>Sprachlosigkeit, Gedächtnislücken</a:t>
                      </a:r>
                      <a:endParaRPr lang="de-DE"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33708">
                <a:tc>
                  <a:txBody>
                    <a:bodyPr/>
                    <a:lstStyle/>
                    <a:p>
                      <a:pPr algn="ct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t>Übermäßige Wachsamkeit</a:t>
                      </a:r>
                      <a:endParaRPr lang="de-DE"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smtClean="0"/>
                        <a:t>Emotionale</a:t>
                      </a:r>
                      <a:r>
                        <a:rPr lang="de-DE" sz="1400" baseline="0" dirty="0" smtClean="0"/>
                        <a:t> Taubheit, </a:t>
                      </a:r>
                      <a:r>
                        <a:rPr lang="de-DE" sz="1400" dirty="0" smtClean="0"/>
                        <a:t>Vermindertes Interesse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909234">
                <a:tc>
                  <a:txBody>
                    <a:bodyPr/>
                    <a:lstStyle/>
                    <a:p>
                      <a:pPr algn="ctr"/>
                      <a:endParaRPr lang="de-DE"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t>Übermäßige Schreckhaftigkeit</a:t>
                      </a:r>
                      <a:endParaRPr lang="de-DE"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smtClean="0"/>
                        <a:t>Eingeschränkte Zukunftsperspektive</a:t>
                      </a:r>
                    </a:p>
                    <a:p>
                      <a:pPr algn="ctr"/>
                      <a:endParaRPr lang="de-DE"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749971238"/>
              </p:ext>
            </p:extLst>
          </p:nvPr>
        </p:nvGraphicFramePr>
        <p:xfrm>
          <a:off x="323528" y="1617815"/>
          <a:ext cx="7848873" cy="872872"/>
        </p:xfrm>
        <a:graphic>
          <a:graphicData uri="http://schemas.openxmlformats.org/drawingml/2006/table">
            <a:tbl>
              <a:tblPr firstRow="1" bandRow="1">
                <a:tableStyleId>{5C22544A-7EE6-4342-B048-85BDC9FD1C3A}</a:tableStyleId>
              </a:tblPr>
              <a:tblGrid>
                <a:gridCol w="2616291">
                  <a:extLst>
                    <a:ext uri="{9D8B030D-6E8A-4147-A177-3AD203B41FA5}">
                      <a16:colId xmlns="" xmlns:a16="http://schemas.microsoft.com/office/drawing/2014/main" val="20000"/>
                    </a:ext>
                  </a:extLst>
                </a:gridCol>
                <a:gridCol w="2616291">
                  <a:extLst>
                    <a:ext uri="{9D8B030D-6E8A-4147-A177-3AD203B41FA5}">
                      <a16:colId xmlns="" xmlns:a16="http://schemas.microsoft.com/office/drawing/2014/main" val="20001"/>
                    </a:ext>
                  </a:extLst>
                </a:gridCol>
                <a:gridCol w="2616291">
                  <a:extLst>
                    <a:ext uri="{9D8B030D-6E8A-4147-A177-3AD203B41FA5}">
                      <a16:colId xmlns="" xmlns:a16="http://schemas.microsoft.com/office/drawing/2014/main" val="20002"/>
                    </a:ext>
                  </a:extLst>
                </a:gridCol>
              </a:tblGrid>
              <a:tr h="872872">
                <a:tc>
                  <a:txBody>
                    <a:bodyPr/>
                    <a:lstStyle/>
                    <a:p>
                      <a:pPr algn="ctr"/>
                      <a:r>
                        <a:rPr lang="de-DE" sz="1800" dirty="0" smtClean="0">
                          <a:solidFill>
                            <a:schemeClr val="tx1">
                              <a:lumMod val="85000"/>
                              <a:lumOff val="15000"/>
                            </a:schemeClr>
                          </a:solidFill>
                        </a:rPr>
                        <a:t>Wiedererleben</a:t>
                      </a:r>
                    </a:p>
                  </a:txBody>
                  <a:tcPr anchor="ctr">
                    <a:noFill/>
                  </a:tcPr>
                </a:tc>
                <a:tc>
                  <a:txBody>
                    <a:bodyPr/>
                    <a:lstStyle/>
                    <a:p>
                      <a:pPr algn="ctr"/>
                      <a:r>
                        <a:rPr lang="de-DE" sz="1800" dirty="0" smtClean="0">
                          <a:solidFill>
                            <a:schemeClr val="tx1">
                              <a:lumMod val="85000"/>
                              <a:lumOff val="15000"/>
                            </a:schemeClr>
                          </a:solidFill>
                        </a:rPr>
                        <a:t>Übererregung</a:t>
                      </a:r>
                      <a:endParaRPr lang="de-DE" sz="1800" dirty="0">
                        <a:solidFill>
                          <a:schemeClr val="tx1">
                            <a:lumMod val="85000"/>
                            <a:lumOff val="15000"/>
                          </a:schemeClr>
                        </a:solidFill>
                      </a:endParaRPr>
                    </a:p>
                  </a:txBody>
                  <a:tcPr anchor="ctr">
                    <a:noFill/>
                  </a:tcPr>
                </a:tc>
                <a:tc>
                  <a:txBody>
                    <a:bodyPr/>
                    <a:lstStyle/>
                    <a:p>
                      <a:pPr algn="ctr"/>
                      <a:r>
                        <a:rPr lang="de-DE" sz="1800" dirty="0" smtClean="0">
                          <a:solidFill>
                            <a:schemeClr val="tx1">
                              <a:lumMod val="85000"/>
                              <a:lumOff val="15000"/>
                            </a:schemeClr>
                          </a:solidFill>
                        </a:rPr>
                        <a:t>Vermeidung</a:t>
                      </a:r>
                      <a:endParaRPr lang="de-DE" sz="1800" dirty="0">
                        <a:solidFill>
                          <a:schemeClr val="tx1">
                            <a:lumMod val="85000"/>
                            <a:lumOff val="15000"/>
                          </a:schemeClr>
                        </a:solidFill>
                      </a:endParaRPr>
                    </a:p>
                  </a:txBody>
                  <a:tcPr anchor="ctr">
                    <a:noFill/>
                  </a:tcPr>
                </a:tc>
                <a:extLst>
                  <a:ext uri="{0D108BD9-81ED-4DB2-BD59-A6C34878D82A}">
                    <a16:rowId xmlns="" xmlns:a16="http://schemas.microsoft.com/office/drawing/2014/main" val="10000"/>
                  </a:ext>
                </a:extLst>
              </a:tr>
            </a:tbl>
          </a:graphicData>
        </a:graphic>
      </p:graphicFrame>
      <p:sp>
        <p:nvSpPr>
          <p:cNvPr id="8" name="Text Box 4"/>
          <p:cNvSpPr txBox="1">
            <a:spLocks noChangeArrowheads="1"/>
          </p:cNvSpPr>
          <p:nvPr/>
        </p:nvSpPr>
        <p:spPr bwMode="auto">
          <a:xfrm>
            <a:off x="6951663" y="6583363"/>
            <a:ext cx="21923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1pPr>
            <a:lvl2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2pPr>
            <a:lvl3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3pPr>
            <a:lvl4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4pPr>
            <a:lvl5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5pPr>
            <a:lvl6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6pPr>
            <a:lvl7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7pPr>
            <a:lvl8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8pPr>
            <a:lvl9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defRPr>
            </a:lvl9pPr>
          </a:lstStyle>
          <a:p>
            <a:pPr eaLnBrk="1" hangingPunct="1">
              <a:lnSpc>
                <a:spcPct val="93000"/>
              </a:lnSpc>
              <a:buClr>
                <a:srgbClr val="777777"/>
              </a:buClr>
              <a:buSzPct val="44000"/>
              <a:buFont typeface="Arial" charset="0"/>
              <a:buNone/>
            </a:pPr>
            <a:r>
              <a:rPr lang="en-GB" altLang="de-DE" sz="1200" i="0" dirty="0">
                <a:solidFill>
                  <a:srgbClr val="777777"/>
                </a:solidFill>
                <a:latin typeface="Arial" charset="0"/>
              </a:rPr>
              <a:t>© E. </a:t>
            </a:r>
            <a:r>
              <a:rPr lang="en-GB" altLang="de-DE" sz="1200" i="0" dirty="0" err="1">
                <a:solidFill>
                  <a:srgbClr val="777777"/>
                </a:solidFill>
                <a:latin typeface="Arial" charset="0"/>
              </a:rPr>
              <a:t>Bittenbinder</a:t>
            </a:r>
            <a:r>
              <a:rPr lang="en-GB" altLang="de-DE" sz="1200" i="0" dirty="0">
                <a:solidFill>
                  <a:srgbClr val="777777"/>
                </a:solidFill>
                <a:latin typeface="Arial" charset="0"/>
              </a:rPr>
              <a:t>, BAFF 2006</a:t>
            </a:r>
          </a:p>
        </p:txBody>
      </p:sp>
    </p:spTree>
    <p:extLst>
      <p:ext uri="{BB962C8B-B14F-4D97-AF65-F5344CB8AC3E}">
        <p14:creationId xmlns:p14="http://schemas.microsoft.com/office/powerpoint/2010/main" val="192349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628800"/>
            <a:ext cx="8229600" cy="4525963"/>
          </a:xfrm>
        </p:spPr>
        <p:txBody>
          <a:bodyPr>
            <a:normAutofit lnSpcReduction="10000"/>
          </a:bodyPr>
          <a:lstStyle/>
          <a:p>
            <a:pPr marL="0" indent="0">
              <a:buNone/>
            </a:pPr>
            <a:r>
              <a:rPr lang="de-DE" sz="2000" dirty="0"/>
              <a:t>Die </a:t>
            </a:r>
            <a:r>
              <a:rPr lang="de-DE" sz="2000" dirty="0" smtClean="0"/>
              <a:t>PTBS  ist </a:t>
            </a:r>
            <a:r>
              <a:rPr lang="de-DE" sz="2000" b="1" dirty="0"/>
              <a:t>eine</a:t>
            </a:r>
            <a:r>
              <a:rPr lang="de-DE" sz="2000" dirty="0"/>
              <a:t> </a:t>
            </a:r>
            <a:r>
              <a:rPr lang="de-DE" sz="2000" dirty="0" smtClean="0"/>
              <a:t>Form </a:t>
            </a:r>
            <a:r>
              <a:rPr lang="de-DE" sz="2000" dirty="0"/>
              <a:t>einer </a:t>
            </a:r>
            <a:r>
              <a:rPr lang="de-DE" sz="2000" dirty="0" err="1" smtClean="0"/>
              <a:t>Traumafolgestörung</a:t>
            </a:r>
            <a:r>
              <a:rPr lang="de-DE" sz="2000" dirty="0" smtClean="0"/>
              <a:t>.</a:t>
            </a:r>
          </a:p>
          <a:p>
            <a:pPr marL="0" indent="0">
              <a:buNone/>
            </a:pPr>
            <a:endParaRPr lang="de-DE" sz="900" dirty="0" smtClean="0"/>
          </a:p>
          <a:p>
            <a:pPr marL="0" indent="0">
              <a:buNone/>
            </a:pPr>
            <a:r>
              <a:rPr lang="de-DE" sz="2000" b="1" dirty="0" smtClean="0"/>
              <a:t>Weitere häufig auftretende Störungen </a:t>
            </a:r>
            <a:r>
              <a:rPr lang="de-DE" sz="2000" dirty="0" smtClean="0"/>
              <a:t>bei traumatisierten Flüchtlingen:</a:t>
            </a:r>
            <a:endParaRPr lang="de-DE" sz="2000" dirty="0"/>
          </a:p>
          <a:p>
            <a:r>
              <a:rPr lang="de-DE" sz="1800" dirty="0" smtClean="0"/>
              <a:t>Affektive </a:t>
            </a:r>
            <a:r>
              <a:rPr lang="de-DE" sz="1800" dirty="0"/>
              <a:t>Störungen </a:t>
            </a:r>
            <a:r>
              <a:rPr lang="de-DE" sz="1800" dirty="0" smtClean="0"/>
              <a:t>(F </a:t>
            </a:r>
            <a:r>
              <a:rPr lang="de-DE" sz="1800" dirty="0"/>
              <a:t>32, 33, </a:t>
            </a:r>
            <a:r>
              <a:rPr lang="de-DE" sz="1800" dirty="0" smtClean="0"/>
              <a:t>34)</a:t>
            </a:r>
          </a:p>
          <a:p>
            <a:r>
              <a:rPr lang="de-DE" sz="1800" dirty="0" smtClean="0"/>
              <a:t>Andere neurotische Störungen (F 40, 41, 42)</a:t>
            </a:r>
            <a:endParaRPr lang="de-DE" sz="1800" dirty="0"/>
          </a:p>
          <a:p>
            <a:r>
              <a:rPr lang="de-DE" sz="1800" dirty="0" err="1" smtClean="0"/>
              <a:t>Somatoforme</a:t>
            </a:r>
            <a:r>
              <a:rPr lang="de-DE" sz="1800" dirty="0" smtClean="0"/>
              <a:t> </a:t>
            </a:r>
            <a:r>
              <a:rPr lang="de-DE" sz="1800" dirty="0"/>
              <a:t>Störungen </a:t>
            </a:r>
            <a:r>
              <a:rPr lang="de-DE" sz="1800" dirty="0" smtClean="0"/>
              <a:t>(F 45)</a:t>
            </a:r>
          </a:p>
          <a:p>
            <a:r>
              <a:rPr lang="de-DE" sz="1800" dirty="0" smtClean="0"/>
              <a:t>Dissoziative Störungen (F 44)</a:t>
            </a:r>
          </a:p>
          <a:p>
            <a:r>
              <a:rPr lang="de-DE" sz="1800" dirty="0" smtClean="0"/>
              <a:t>Substanzabhängigkeit (F 1)</a:t>
            </a:r>
          </a:p>
          <a:p>
            <a:endParaRPr lang="de-DE" sz="900" dirty="0" smtClean="0"/>
          </a:p>
          <a:p>
            <a:pPr marL="0" indent="0">
              <a:buNone/>
            </a:pPr>
            <a:r>
              <a:rPr lang="de-DE" sz="1800" dirty="0" smtClean="0"/>
              <a:t>Posttraumatische </a:t>
            </a:r>
            <a:r>
              <a:rPr lang="de-DE" sz="1800" dirty="0"/>
              <a:t>Belastungen können über die </a:t>
            </a:r>
            <a:r>
              <a:rPr lang="de-DE" sz="1800" dirty="0" smtClean="0"/>
              <a:t>traumaassoziierte Stressaktivierung </a:t>
            </a:r>
            <a:r>
              <a:rPr lang="de-DE" sz="1800" dirty="0"/>
              <a:t>den Verlauf körperlicher Erkrankungen mitbedingen oder beeinflussen.</a:t>
            </a:r>
          </a:p>
          <a:p>
            <a:r>
              <a:rPr lang="de-DE" sz="1800" dirty="0"/>
              <a:t>Insbesondere ist dies belegt für Herz-Kreislauferkrankungen und </a:t>
            </a:r>
            <a:r>
              <a:rPr lang="de-DE" sz="1800" dirty="0" smtClean="0"/>
              <a:t>immunologische Erkrankungen.</a:t>
            </a:r>
          </a:p>
          <a:p>
            <a:r>
              <a:rPr lang="de-DE" sz="1800" dirty="0"/>
              <a:t>Als </a:t>
            </a:r>
            <a:r>
              <a:rPr lang="de-DE" sz="1800" dirty="0" err="1"/>
              <a:t>pathogenetische</a:t>
            </a:r>
            <a:r>
              <a:rPr lang="de-DE" sz="1800" dirty="0"/>
              <a:t> Verbindungen werden die verlängerte </a:t>
            </a:r>
            <a:r>
              <a:rPr lang="de-DE" sz="1800" dirty="0" smtClean="0"/>
              <a:t>endokrine Stressreaktion </a:t>
            </a:r>
            <a:r>
              <a:rPr lang="de-DE" sz="1800" dirty="0"/>
              <a:t>sowie Verhaltensveränderungen </a:t>
            </a:r>
            <a:r>
              <a:rPr lang="de-DE" sz="1800" dirty="0" smtClean="0"/>
              <a:t>diskutiert </a:t>
            </a:r>
            <a:r>
              <a:rPr lang="de-DE" sz="1800" dirty="0"/>
              <a:t>(</a:t>
            </a:r>
            <a:r>
              <a:rPr lang="de-DE" sz="1800" dirty="0" err="1"/>
              <a:t>Shalev</a:t>
            </a:r>
            <a:r>
              <a:rPr lang="de-DE" sz="1800" dirty="0"/>
              <a:t> </a:t>
            </a:r>
            <a:r>
              <a:rPr lang="de-DE" sz="1800" dirty="0" smtClean="0"/>
              <a:t>2001)</a:t>
            </a:r>
            <a:endParaRPr lang="de-DE" sz="1800" dirty="0"/>
          </a:p>
          <a:p>
            <a:endParaRPr lang="de-DE" sz="1600" dirty="0"/>
          </a:p>
          <a:p>
            <a:endParaRPr lang="de-DE" sz="1800" dirty="0"/>
          </a:p>
          <a:p>
            <a:pPr>
              <a:defRPr/>
            </a:pPr>
            <a:endParaRPr lang="de-DE" sz="1800" dirty="0"/>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442012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nchor="ctr"/>
          <a:lstStyle/>
          <a:p>
            <a:pPr algn="ctr"/>
            <a:r>
              <a:rPr lang="de-DE" sz="3200">
                <a:latin typeface="Calibri" charset="0"/>
                <a:ea typeface="Microsoft YaHei" charset="0"/>
              </a:rPr>
              <a:t>Die Posttraumatische Belastungsstörung</a:t>
            </a:r>
            <a:br>
              <a:rPr lang="de-DE" sz="3200">
                <a:latin typeface="Calibri" charset="0"/>
                <a:ea typeface="Microsoft YaHei" charset="0"/>
              </a:rPr>
            </a:br>
            <a:endParaRPr lang="de-DE" sz="2400" i="1">
              <a:latin typeface="Calibri" charset="0"/>
              <a:ea typeface="Microsoft YaHei" charset="0"/>
            </a:endParaRPr>
          </a:p>
        </p:txBody>
      </p:sp>
      <p:sp>
        <p:nvSpPr>
          <p:cNvPr id="5" name="Textfeld 4"/>
          <p:cNvSpPr txBox="1">
            <a:spLocks noChangeArrowheads="1"/>
          </p:cNvSpPr>
          <p:nvPr/>
        </p:nvSpPr>
        <p:spPr bwMode="auto">
          <a:xfrm>
            <a:off x="4716016" y="6381328"/>
            <a:ext cx="410445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de-DE" sz="1200" dirty="0">
                <a:solidFill>
                  <a:srgbClr val="000000"/>
                </a:solidFill>
              </a:rPr>
              <a:t>13-jähriger Junge, Tschetschenien in Therapie bei XENION</a:t>
            </a:r>
          </a:p>
        </p:txBody>
      </p:sp>
      <p:sp>
        <p:nvSpPr>
          <p:cNvPr id="6" name="Textfeld 5"/>
          <p:cNvSpPr txBox="1">
            <a:spLocks noChangeArrowheads="1"/>
          </p:cNvSpPr>
          <p:nvPr/>
        </p:nvSpPr>
        <p:spPr bwMode="auto">
          <a:xfrm>
            <a:off x="684213" y="1557338"/>
            <a:ext cx="3128962" cy="4955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b="1" u="sng" dirty="0">
                <a:solidFill>
                  <a:srgbClr val="000000"/>
                </a:solidFill>
                <a:latin typeface="Calibri" charset="0"/>
              </a:rPr>
              <a:t>Häufig vorkommend:</a:t>
            </a:r>
          </a:p>
          <a:p>
            <a:endParaRPr lang="de-DE" sz="1000" b="1" u="sng" dirty="0">
              <a:solidFill>
                <a:srgbClr val="000000"/>
              </a:solidFill>
              <a:latin typeface="Calibri" charset="0"/>
            </a:endParaRPr>
          </a:p>
          <a:p>
            <a:pPr marL="285750" indent="-285750">
              <a:buFont typeface="Arial"/>
              <a:buChar char="•"/>
            </a:pPr>
            <a:r>
              <a:rPr lang="de-DE" dirty="0">
                <a:solidFill>
                  <a:srgbClr val="000000"/>
                </a:solidFill>
                <a:latin typeface="Calibri" charset="0"/>
              </a:rPr>
              <a:t>Konzentrations- &amp;</a:t>
            </a:r>
          </a:p>
          <a:p>
            <a:pPr marL="285750" indent="-285750">
              <a:buFont typeface="Arial"/>
              <a:buChar char="•"/>
            </a:pPr>
            <a:r>
              <a:rPr lang="de-DE" dirty="0">
                <a:solidFill>
                  <a:srgbClr val="000000"/>
                </a:solidFill>
                <a:latin typeface="Calibri" charset="0"/>
              </a:rPr>
              <a:t>Gedächtnisstörungen</a:t>
            </a:r>
          </a:p>
          <a:p>
            <a:pPr marL="285750" indent="-285750">
              <a:buFont typeface="Arial"/>
              <a:buChar char="•"/>
            </a:pPr>
            <a:r>
              <a:rPr lang="de-DE" dirty="0">
                <a:solidFill>
                  <a:srgbClr val="000000"/>
                </a:solidFill>
                <a:latin typeface="Calibri" charset="0"/>
              </a:rPr>
              <a:t>Schmerzen</a:t>
            </a:r>
          </a:p>
          <a:p>
            <a:pPr marL="285750" indent="-285750">
              <a:buFont typeface="Arial"/>
              <a:buChar char="•"/>
            </a:pPr>
            <a:r>
              <a:rPr lang="de-DE" dirty="0">
                <a:solidFill>
                  <a:srgbClr val="000000"/>
                </a:solidFill>
                <a:latin typeface="Calibri" charset="0"/>
              </a:rPr>
              <a:t>Dissoziationen</a:t>
            </a:r>
          </a:p>
          <a:p>
            <a:pPr marL="285750" indent="-285750">
              <a:buFont typeface="Arial"/>
              <a:buChar char="•"/>
            </a:pPr>
            <a:r>
              <a:rPr lang="de-DE" dirty="0">
                <a:solidFill>
                  <a:srgbClr val="000000"/>
                </a:solidFill>
                <a:latin typeface="Calibri" charset="0"/>
              </a:rPr>
              <a:t>Schlafstörungen / Alpträume</a:t>
            </a:r>
          </a:p>
          <a:p>
            <a:pPr marL="285750" indent="-285750">
              <a:buFont typeface="Arial"/>
              <a:buChar char="•"/>
            </a:pPr>
            <a:r>
              <a:rPr lang="de-DE" dirty="0">
                <a:solidFill>
                  <a:srgbClr val="000000"/>
                </a:solidFill>
                <a:latin typeface="Calibri" charset="0"/>
              </a:rPr>
              <a:t>Appetitlosigkeit</a:t>
            </a:r>
          </a:p>
          <a:p>
            <a:pPr marL="285750" indent="-285750">
              <a:buFont typeface="Arial"/>
              <a:buChar char="•"/>
            </a:pPr>
            <a:r>
              <a:rPr lang="de-DE" dirty="0">
                <a:solidFill>
                  <a:srgbClr val="000000"/>
                </a:solidFill>
                <a:latin typeface="Calibri" charset="0"/>
              </a:rPr>
              <a:t>Reizbarkeit / Aggressionen</a:t>
            </a:r>
          </a:p>
          <a:p>
            <a:pPr marL="285750" indent="-285750">
              <a:buFont typeface="Arial"/>
              <a:buChar char="•"/>
            </a:pPr>
            <a:r>
              <a:rPr lang="de-DE" dirty="0" err="1">
                <a:solidFill>
                  <a:srgbClr val="000000"/>
                </a:solidFill>
                <a:latin typeface="Calibri" charset="0"/>
              </a:rPr>
              <a:t>Grübelzwang</a:t>
            </a:r>
            <a:endParaRPr lang="de-DE" dirty="0">
              <a:solidFill>
                <a:srgbClr val="000000"/>
              </a:solidFill>
              <a:latin typeface="Calibri" charset="0"/>
            </a:endParaRPr>
          </a:p>
          <a:p>
            <a:pPr marL="285750" indent="-285750">
              <a:buFont typeface="Arial"/>
              <a:buChar char="•"/>
            </a:pPr>
            <a:r>
              <a:rPr lang="de-DE" dirty="0">
                <a:solidFill>
                  <a:srgbClr val="000000"/>
                </a:solidFill>
                <a:latin typeface="Calibri" charset="0"/>
              </a:rPr>
              <a:t>Unkontrolliertes Erinnern</a:t>
            </a:r>
          </a:p>
          <a:p>
            <a:pPr marL="285750" indent="-285750">
              <a:buFont typeface="Arial"/>
              <a:buChar char="•"/>
            </a:pPr>
            <a:r>
              <a:rPr lang="de-DE" dirty="0">
                <a:solidFill>
                  <a:srgbClr val="000000"/>
                </a:solidFill>
                <a:latin typeface="Calibri" charset="0"/>
              </a:rPr>
              <a:t>Trauer</a:t>
            </a:r>
          </a:p>
          <a:p>
            <a:pPr marL="285750" indent="-285750">
              <a:buFont typeface="Arial"/>
              <a:buChar char="•"/>
            </a:pPr>
            <a:r>
              <a:rPr lang="de-DE" dirty="0">
                <a:solidFill>
                  <a:srgbClr val="000000"/>
                </a:solidFill>
                <a:latin typeface="Calibri" charset="0"/>
              </a:rPr>
              <a:t>Angst- +Unruhezustände</a:t>
            </a:r>
          </a:p>
          <a:p>
            <a:pPr marL="285750" indent="-285750">
              <a:buFont typeface="Arial"/>
              <a:buChar char="•"/>
            </a:pPr>
            <a:r>
              <a:rPr lang="de-DE" dirty="0">
                <a:solidFill>
                  <a:srgbClr val="000000"/>
                </a:solidFill>
                <a:latin typeface="Calibri" charset="0"/>
              </a:rPr>
              <a:t>Antriebslosigkeit</a:t>
            </a:r>
          </a:p>
          <a:p>
            <a:pPr marL="285750" indent="-285750">
              <a:buFont typeface="Arial"/>
              <a:buChar char="•"/>
            </a:pPr>
            <a:r>
              <a:rPr lang="de-DE" dirty="0">
                <a:solidFill>
                  <a:srgbClr val="000000"/>
                </a:solidFill>
                <a:latin typeface="Calibri" charset="0"/>
              </a:rPr>
              <a:t>Sozialer Rückzug</a:t>
            </a:r>
          </a:p>
          <a:p>
            <a:pPr marL="285750" indent="-285750">
              <a:buFont typeface="Arial"/>
              <a:buChar char="•"/>
            </a:pPr>
            <a:r>
              <a:rPr lang="de-DE" dirty="0">
                <a:solidFill>
                  <a:srgbClr val="000000"/>
                </a:solidFill>
                <a:latin typeface="Calibri" charset="0"/>
              </a:rPr>
              <a:t>Hoffnungslosigkeit</a:t>
            </a:r>
          </a:p>
          <a:p>
            <a:pPr marL="285750" indent="-285750">
              <a:buFont typeface="Arial"/>
              <a:buChar char="•"/>
            </a:pPr>
            <a:r>
              <a:rPr lang="de-DE" dirty="0">
                <a:solidFill>
                  <a:srgbClr val="000000"/>
                </a:solidFill>
                <a:latin typeface="Calibri" charset="0"/>
              </a:rPr>
              <a:t>Suizidgedanken</a:t>
            </a:r>
          </a:p>
        </p:txBody>
      </p:sp>
      <p:sp>
        <p:nvSpPr>
          <p:cNvPr id="27654" name="Textfeld 6"/>
          <p:cNvSpPr txBox="1">
            <a:spLocks noChangeArrowheads="1"/>
          </p:cNvSpPr>
          <p:nvPr/>
        </p:nvSpPr>
        <p:spPr bwMode="auto">
          <a:xfrm>
            <a:off x="1393825" y="2728913"/>
            <a:ext cx="64135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de-DE" sz="2400">
              <a:solidFill>
                <a:srgbClr val="000000"/>
              </a:solidFill>
            </a:endParaRPr>
          </a:p>
        </p:txBody>
      </p:sp>
      <p:sp>
        <p:nvSpPr>
          <p:cNvPr id="27656" name="Textfeld 11"/>
          <p:cNvSpPr txBox="1">
            <a:spLocks noChangeArrowheads="1"/>
          </p:cNvSpPr>
          <p:nvPr/>
        </p:nvSpPr>
        <p:spPr bwMode="auto">
          <a:xfrm>
            <a:off x="3348037" y="1549400"/>
            <a:ext cx="583247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2000" b="1" dirty="0" smtClean="0">
                <a:solidFill>
                  <a:srgbClr val="FF0000"/>
                </a:solidFill>
                <a:latin typeface="Calibri" charset="0"/>
              </a:rPr>
              <a:t>Entspricht Symptome </a:t>
            </a:r>
            <a:r>
              <a:rPr lang="de-DE" sz="2000" b="1" dirty="0">
                <a:solidFill>
                  <a:srgbClr val="FF0000"/>
                </a:solidFill>
                <a:latin typeface="Calibri" charset="0"/>
              </a:rPr>
              <a:t>aus weiten Teilen des gesamten Spektrums der psychischen Erkrankungen im Kindes- u. Jugendalter!</a:t>
            </a:r>
          </a:p>
        </p:txBody>
      </p:sp>
      <p:sp>
        <p:nvSpPr>
          <p:cNvPr id="2" name="Foliennummernplatzhalter 1"/>
          <p:cNvSpPr>
            <a:spLocks noGrp="1"/>
          </p:cNvSpPr>
          <p:nvPr>
            <p:ph type="sldNum" sz="quarter" idx="12"/>
          </p:nvPr>
        </p:nvSpPr>
        <p:spPr/>
        <p:txBody>
          <a:bodyPr/>
          <a:lstStyle/>
          <a:p>
            <a:fld id="{65DD3760-C60F-4C72-B2EB-4712C6F8169F}" type="slidenum">
              <a:rPr lang="de-DE" smtClean="0"/>
              <a:t>29</a:t>
            </a:fld>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3222397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a:xfrm>
            <a:off x="971600" y="1600200"/>
            <a:ext cx="7715200" cy="4525963"/>
          </a:xfrm>
        </p:spPr>
        <p:txBody>
          <a:bodyPr>
            <a:normAutofit fontScale="55000" lnSpcReduction="20000"/>
          </a:bodyPr>
          <a:lstStyle/>
          <a:p>
            <a:pPr marL="457200" indent="-457200">
              <a:spcBef>
                <a:spcPts val="0"/>
              </a:spcBef>
              <a:spcAft>
                <a:spcPts val="1200"/>
              </a:spcAft>
              <a:buFont typeface="+mj-lt"/>
              <a:buAutoNum type="arabicPeriod"/>
            </a:pPr>
            <a:r>
              <a:rPr lang="de-DE" sz="2400" dirty="0" smtClean="0"/>
              <a:t>Trauma &amp; traumatisierte Flüchtlinge </a:t>
            </a:r>
          </a:p>
          <a:p>
            <a:pPr marL="457200" indent="-457200">
              <a:spcBef>
                <a:spcPts val="0"/>
              </a:spcBef>
              <a:spcAft>
                <a:spcPts val="1200"/>
              </a:spcAft>
              <a:buFont typeface="+mj-lt"/>
              <a:buAutoNum type="arabicPeriod"/>
            </a:pPr>
            <a:r>
              <a:rPr lang="de-DE" sz="2400" dirty="0"/>
              <a:t>Zersplitterung von Menschen Gedächtnis und Welten</a:t>
            </a:r>
            <a:endParaRPr lang="de-DE" sz="2400" dirty="0" smtClean="0"/>
          </a:p>
          <a:p>
            <a:pPr marL="457200" indent="-457200">
              <a:spcBef>
                <a:spcPts val="0"/>
              </a:spcBef>
              <a:spcAft>
                <a:spcPts val="1200"/>
              </a:spcAft>
              <a:buFont typeface="+mj-lt"/>
              <a:buAutoNum type="arabicPeriod"/>
            </a:pPr>
            <a:r>
              <a:rPr lang="de-DE" sz="2400" dirty="0" smtClean="0"/>
              <a:t>Grundsätzliche Vorbemerkungen aus der Erfahrung mit psychotherapeutischen </a:t>
            </a:r>
            <a:r>
              <a:rPr lang="de-DE" sz="2400" dirty="0"/>
              <a:t>Arbeit mit </a:t>
            </a:r>
            <a:r>
              <a:rPr lang="de-DE" sz="2400" dirty="0" smtClean="0"/>
              <a:t>Opfern </a:t>
            </a:r>
            <a:r>
              <a:rPr lang="de-DE" sz="2400" dirty="0"/>
              <a:t>von Krieg und Verfolgung </a:t>
            </a:r>
            <a:endParaRPr lang="de-DE" sz="2400" dirty="0" smtClean="0"/>
          </a:p>
          <a:p>
            <a:pPr marL="457200" indent="-457200">
              <a:spcBef>
                <a:spcPts val="0"/>
              </a:spcBef>
              <a:spcAft>
                <a:spcPts val="1200"/>
              </a:spcAft>
              <a:buFont typeface="+mj-lt"/>
              <a:buAutoNum type="arabicPeriod"/>
            </a:pPr>
            <a:r>
              <a:rPr lang="de-DE" sz="2400" dirty="0"/>
              <a:t>Trauma: Definition &amp;wissenschaftlicher Diskurs</a:t>
            </a:r>
          </a:p>
          <a:p>
            <a:pPr marL="457200" indent="-457200">
              <a:spcBef>
                <a:spcPts val="0"/>
              </a:spcBef>
              <a:spcAft>
                <a:spcPts val="1200"/>
              </a:spcAft>
              <a:buFont typeface="+mj-lt"/>
              <a:buAutoNum type="arabicPeriod"/>
            </a:pPr>
            <a:r>
              <a:rPr lang="de-DE" sz="2400" dirty="0" smtClean="0">
                <a:solidFill>
                  <a:srgbClr val="F79646">
                    <a:lumMod val="75000"/>
                  </a:srgbClr>
                </a:solidFill>
              </a:rPr>
              <a:t>Das </a:t>
            </a:r>
            <a:r>
              <a:rPr lang="de-DE" sz="2400" dirty="0">
                <a:solidFill>
                  <a:srgbClr val="F79646">
                    <a:lumMod val="75000"/>
                  </a:srgbClr>
                </a:solidFill>
              </a:rPr>
              <a:t>Erleben eines Traumas kann psychisches Leid auslösen, das nicht ausschließlich mit der Diagnose einer PTSD zu fassen ist. </a:t>
            </a:r>
            <a:endParaRPr lang="de-DE" sz="2400" dirty="0" smtClean="0"/>
          </a:p>
          <a:p>
            <a:pPr marL="457200" indent="-457200">
              <a:spcBef>
                <a:spcPts val="0"/>
              </a:spcBef>
              <a:spcAft>
                <a:spcPts val="1200"/>
              </a:spcAft>
              <a:buFont typeface="+mj-lt"/>
              <a:buAutoNum type="arabicPeriod"/>
            </a:pPr>
            <a:r>
              <a:rPr lang="de-DE" sz="2400" dirty="0" smtClean="0"/>
              <a:t>Die </a:t>
            </a:r>
            <a:r>
              <a:rPr lang="de-DE" sz="2400" dirty="0">
                <a:latin typeface="Calibri" charset="0"/>
                <a:ea typeface="Microsoft YaHei" charset="0"/>
                <a:cs typeface="Microsoft YaHei" charset="0"/>
              </a:rPr>
              <a:t>Posttraumatische </a:t>
            </a:r>
            <a:r>
              <a:rPr lang="de-DE" sz="2400" dirty="0" smtClean="0">
                <a:latin typeface="Calibri" charset="0"/>
                <a:ea typeface="Microsoft YaHei" charset="0"/>
                <a:cs typeface="Microsoft YaHei" charset="0"/>
              </a:rPr>
              <a:t>Belastungsstörung PTBS/PTSD - </a:t>
            </a:r>
            <a:r>
              <a:rPr lang="de-DE" sz="2800" b="1" dirty="0" smtClean="0">
                <a:solidFill>
                  <a:schemeClr val="accent6">
                    <a:lumMod val="75000"/>
                  </a:schemeClr>
                </a:solidFill>
                <a:latin typeface="Calibri" charset="0"/>
                <a:ea typeface="Microsoft YaHei" charset="0"/>
                <a:cs typeface="Microsoft YaHei" charset="0"/>
              </a:rPr>
              <a:t>ein </a:t>
            </a:r>
            <a:r>
              <a:rPr lang="de-DE" sz="2300" dirty="0" err="1" smtClean="0">
                <a:latin typeface="Calibri" charset="0"/>
                <a:ea typeface="Microsoft YaHei" charset="0"/>
                <a:cs typeface="Microsoft YaHei" charset="0"/>
              </a:rPr>
              <a:t>trauma</a:t>
            </a:r>
            <a:r>
              <a:rPr lang="de-DE" sz="2300" dirty="0" smtClean="0">
                <a:latin typeface="Calibri" charset="0"/>
                <a:ea typeface="Microsoft YaHei" charset="0"/>
                <a:cs typeface="Microsoft YaHei" charset="0"/>
              </a:rPr>
              <a:t>-spezifische Störungsbild</a:t>
            </a:r>
            <a:r>
              <a:rPr lang="de-DE" sz="2400" dirty="0" smtClean="0">
                <a:latin typeface="Calibri" charset="0"/>
                <a:ea typeface="Microsoft YaHei" charset="0"/>
                <a:cs typeface="Microsoft YaHei" charset="0"/>
              </a:rPr>
              <a:t> </a:t>
            </a:r>
            <a:endParaRPr lang="de-DE" sz="2400" dirty="0"/>
          </a:p>
          <a:p>
            <a:pPr marL="457200" indent="-457200">
              <a:spcBef>
                <a:spcPts val="0"/>
              </a:spcBef>
              <a:spcAft>
                <a:spcPts val="1200"/>
              </a:spcAft>
              <a:buFont typeface="+mj-lt"/>
              <a:buAutoNum type="arabicPeriod"/>
            </a:pPr>
            <a:r>
              <a:rPr lang="de-DE" sz="2400" dirty="0" smtClean="0"/>
              <a:t>Sequentielle Traumatisierung</a:t>
            </a:r>
            <a:r>
              <a:rPr lang="de-DE" sz="2400" dirty="0"/>
              <a:t> </a:t>
            </a:r>
            <a:endParaRPr lang="de-DE" sz="2400" dirty="0" smtClean="0"/>
          </a:p>
          <a:p>
            <a:pPr marL="457200" indent="-457200">
              <a:spcBef>
                <a:spcPts val="0"/>
              </a:spcBef>
              <a:spcAft>
                <a:spcPts val="1200"/>
              </a:spcAft>
              <a:buFont typeface="+mj-lt"/>
              <a:buAutoNum type="arabicPeriod"/>
            </a:pPr>
            <a:r>
              <a:rPr lang="de-DE" sz="2400" dirty="0"/>
              <a:t>Psychotherapeutische &amp; psychosoziale Begleitung von Flüchtlingen aus Kriegs &amp; Krisengebieten bedeutet </a:t>
            </a:r>
            <a:r>
              <a:rPr lang="de-DE" sz="2400" dirty="0" smtClean="0"/>
              <a:t>immer (Key </a:t>
            </a:r>
            <a:r>
              <a:rPr lang="de-DE" sz="2400" dirty="0" err="1" smtClean="0"/>
              <a:t>learings</a:t>
            </a:r>
            <a:r>
              <a:rPr lang="de-DE" sz="2400" dirty="0" smtClean="0"/>
              <a:t>)</a:t>
            </a:r>
          </a:p>
          <a:p>
            <a:pPr marL="457200" indent="-457200">
              <a:spcBef>
                <a:spcPts val="0"/>
              </a:spcBef>
              <a:spcAft>
                <a:spcPts val="1200"/>
              </a:spcAft>
              <a:buFont typeface="+mj-lt"/>
              <a:buAutoNum type="arabicPeriod"/>
            </a:pPr>
            <a:r>
              <a:rPr lang="de-DE" sz="2400" dirty="0" smtClean="0"/>
              <a:t>Einige typische </a:t>
            </a:r>
            <a:r>
              <a:rPr lang="de-DE" sz="2400" dirty="0"/>
              <a:t>Problemkreise </a:t>
            </a:r>
            <a:r>
              <a:rPr lang="de-DE" sz="2400" dirty="0" smtClean="0"/>
              <a:t>und systemische Zugänge in der Behandlung</a:t>
            </a:r>
          </a:p>
          <a:p>
            <a:pPr marL="457200" indent="-457200">
              <a:spcBef>
                <a:spcPts val="0"/>
              </a:spcBef>
              <a:spcAft>
                <a:spcPts val="1200"/>
              </a:spcAft>
              <a:buFont typeface="+mj-lt"/>
              <a:buAutoNum type="arabicPeriod"/>
            </a:pPr>
            <a:r>
              <a:rPr lang="de-DE" sz="2400" dirty="0" smtClean="0"/>
              <a:t>Beispiele aus der systemischen Arbeit mit ganzen Familien: a) Bindungsabbrüche durch Flucht und Trauma b) Verstummen nach Flucht und Trauma</a:t>
            </a:r>
          </a:p>
          <a:p>
            <a:pPr marL="457200" indent="-457200">
              <a:spcBef>
                <a:spcPts val="0"/>
              </a:spcBef>
              <a:spcAft>
                <a:spcPts val="1200"/>
              </a:spcAft>
              <a:buFont typeface="+mj-lt"/>
              <a:buAutoNum type="arabicPeriod"/>
            </a:pPr>
            <a:r>
              <a:rPr lang="de-DE" sz="2400" dirty="0" smtClean="0"/>
              <a:t>Auswirkungen </a:t>
            </a:r>
            <a:r>
              <a:rPr lang="de-DE" sz="2400" dirty="0"/>
              <a:t>von Trauma </a:t>
            </a:r>
            <a:r>
              <a:rPr lang="de-DE" sz="1800" dirty="0"/>
              <a:t>(persönlich/strukturell</a:t>
            </a:r>
            <a:r>
              <a:rPr lang="de-DE" sz="1800" dirty="0" smtClean="0"/>
              <a:t>) </a:t>
            </a:r>
            <a:r>
              <a:rPr lang="de-DE" sz="2400" dirty="0" smtClean="0"/>
              <a:t>Balance </a:t>
            </a:r>
            <a:r>
              <a:rPr lang="de-DE" sz="2400" dirty="0"/>
              <a:t>zwischen positiven &amp; negativen Aspekten </a:t>
            </a:r>
            <a:endParaRPr lang="de-DE" sz="2400" dirty="0" smtClean="0"/>
          </a:p>
          <a:p>
            <a:pPr marL="457200" indent="-457200">
              <a:spcBef>
                <a:spcPts val="0"/>
              </a:spcBef>
              <a:spcAft>
                <a:spcPts val="1200"/>
              </a:spcAft>
              <a:buFont typeface="+mj-lt"/>
              <a:buAutoNum type="arabicPeriod"/>
            </a:pPr>
            <a:r>
              <a:rPr lang="de-DE" sz="2400" dirty="0" smtClean="0"/>
              <a:t>Erfolgversprechend!</a:t>
            </a:r>
          </a:p>
          <a:p>
            <a:pPr marL="0" indent="0">
              <a:spcBef>
                <a:spcPts val="0"/>
              </a:spcBef>
              <a:spcAft>
                <a:spcPts val="1200"/>
              </a:spcAft>
              <a:buNone/>
            </a:pPr>
            <a:endParaRPr lang="de-DE" sz="2400" dirty="0" smtClean="0"/>
          </a:p>
          <a:p>
            <a:pPr>
              <a:spcBef>
                <a:spcPts val="0"/>
              </a:spcBef>
              <a:spcAft>
                <a:spcPts val="1200"/>
              </a:spcAft>
            </a:pPr>
            <a:endParaRPr lang="de-DE" sz="2400" dirty="0" smtClean="0"/>
          </a:p>
          <a:p>
            <a:pPr marL="400050" lvl="2" indent="0">
              <a:spcBef>
                <a:spcPts val="0"/>
              </a:spcBef>
              <a:spcAft>
                <a:spcPts val="1200"/>
              </a:spcAft>
              <a:buClr>
                <a:srgbClr val="000000"/>
              </a:buClr>
              <a:buSzPct val="100000"/>
              <a:buNone/>
            </a:pPr>
            <a:endParaRPr lang="de-DE" altLang="de-DE" sz="2000" i="1" dirty="0"/>
          </a:p>
        </p:txBody>
      </p:sp>
      <p:sp>
        <p:nvSpPr>
          <p:cNvPr id="6" name="Foliennummernplatzhalter 5"/>
          <p:cNvSpPr>
            <a:spLocks noGrp="1"/>
          </p:cNvSpPr>
          <p:nvPr>
            <p:ph type="sldNum" sz="quarter" idx="12"/>
          </p:nvPr>
        </p:nvSpPr>
        <p:spPr/>
        <p:txBody>
          <a:bodyPr/>
          <a:lstStyle/>
          <a:p>
            <a:fld id="{65DD3760-C60F-4C72-B2EB-4712C6F8169F}" type="slidenum">
              <a:rPr lang="de-DE" smtClean="0"/>
              <a:t>3</a:t>
            </a:fld>
            <a:endParaRPr lang="de-DE" dirty="0"/>
          </a:p>
        </p:txBody>
      </p:sp>
    </p:spTree>
    <p:extLst>
      <p:ext uri="{BB962C8B-B14F-4D97-AF65-F5344CB8AC3E}">
        <p14:creationId xmlns:p14="http://schemas.microsoft.com/office/powerpoint/2010/main" val="4178615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normAutofit fontScale="90000"/>
          </a:bodyPr>
          <a:lstStyle/>
          <a:p>
            <a:pPr lvl="0">
              <a:spcBef>
                <a:spcPts val="0"/>
              </a:spcBef>
            </a:pPr>
            <a:r>
              <a:rPr lang="de-DE" sz="3200" b="1" dirty="0" smtClean="0"/>
              <a:t>S3*- Leitlinie Posttraumatische Belastungsstörung &amp; Behandlung</a:t>
            </a:r>
            <a:br>
              <a:rPr lang="de-DE" sz="3200" b="1" dirty="0" smtClean="0"/>
            </a:br>
            <a:r>
              <a:rPr lang="de-DE" sz="800" b="1" dirty="0" smtClean="0">
                <a:solidFill>
                  <a:prstClr val="black"/>
                </a:solidFill>
                <a:ea typeface="+mn-ea"/>
                <a:cs typeface="+mn-cs"/>
              </a:rPr>
              <a:t>*</a:t>
            </a:r>
            <a:r>
              <a:rPr lang="de-DE" sz="800" dirty="0">
                <a:solidFill>
                  <a:prstClr val="black"/>
                </a:solidFill>
                <a:ea typeface="+mn-ea"/>
                <a:cs typeface="+mn-cs"/>
              </a:rPr>
              <a:t>in Abstimmung mit AWMF + Fachgesellschaften u.a. Deutschsprachige Gesellschaft für Psychotraumatologie (</a:t>
            </a:r>
            <a:r>
              <a:rPr lang="de-DE" sz="800" dirty="0" err="1">
                <a:solidFill>
                  <a:prstClr val="black"/>
                </a:solidFill>
                <a:ea typeface="+mn-ea"/>
                <a:cs typeface="+mn-cs"/>
              </a:rPr>
              <a:t>DeGPT</a:t>
            </a:r>
            <a:r>
              <a:rPr lang="de-DE" sz="800" dirty="0">
                <a:solidFill>
                  <a:prstClr val="black"/>
                </a:solidFill>
                <a:ea typeface="+mn-ea"/>
                <a:cs typeface="+mn-cs"/>
              </a:rPr>
              <a:t>), Deutsche Gesellschaft für Psychiatrie, Psychotherapie und </a:t>
            </a:r>
            <a:r>
              <a:rPr lang="de-DE" sz="800" dirty="0" err="1">
                <a:solidFill>
                  <a:prstClr val="black"/>
                </a:solidFill>
                <a:ea typeface="+mn-ea"/>
                <a:cs typeface="+mn-cs"/>
              </a:rPr>
              <a:t>Nerverheilkunde</a:t>
            </a:r>
            <a:r>
              <a:rPr lang="de-DE" sz="800" dirty="0">
                <a:solidFill>
                  <a:prstClr val="black"/>
                </a:solidFill>
                <a:ea typeface="+mn-ea"/>
                <a:cs typeface="+mn-cs"/>
              </a:rPr>
              <a:t> (DGPPN</a:t>
            </a:r>
            <a:r>
              <a:rPr lang="de-DE" sz="800" dirty="0" smtClean="0">
                <a:solidFill>
                  <a:prstClr val="black"/>
                </a:solidFill>
                <a:ea typeface="+mn-ea"/>
                <a:cs typeface="+mn-cs"/>
              </a:rPr>
              <a:t>)</a:t>
            </a:r>
            <a:endParaRPr lang="de-DE" sz="3200" b="1" dirty="0"/>
          </a:p>
        </p:txBody>
      </p:sp>
      <p:sp>
        <p:nvSpPr>
          <p:cNvPr id="3" name="Inhaltsplatzhalter 2"/>
          <p:cNvSpPr>
            <a:spLocks noGrp="1"/>
          </p:cNvSpPr>
          <p:nvPr>
            <p:ph idx="1"/>
          </p:nvPr>
        </p:nvSpPr>
        <p:spPr/>
        <p:txBody>
          <a:bodyPr/>
          <a:lstStyle/>
          <a:p>
            <a:pPr marL="0" indent="0">
              <a:buNone/>
            </a:pPr>
            <a:r>
              <a:rPr lang="de-DE" sz="2400" b="1" dirty="0"/>
              <a:t>Leitlinienempfehlung 1:</a:t>
            </a:r>
          </a:p>
          <a:p>
            <a:pPr marL="0" indent="0">
              <a:buNone/>
            </a:pPr>
            <a:r>
              <a:rPr lang="de-DE" sz="2000" b="1" dirty="0" smtClean="0"/>
              <a:t>Bei </a:t>
            </a:r>
            <a:r>
              <a:rPr lang="de-DE" sz="2000" b="1" dirty="0"/>
              <a:t>der Diagnostik soll beachtet werden, dass die </a:t>
            </a:r>
            <a:r>
              <a:rPr lang="de-DE" sz="2000" b="1" dirty="0" smtClean="0"/>
              <a:t>Posttraumatische Belastungsstörung </a:t>
            </a:r>
            <a:r>
              <a:rPr lang="de-DE" sz="2000" b="1" dirty="0"/>
              <a:t>nur eine, wenngleich spezifische Form der </a:t>
            </a:r>
            <a:r>
              <a:rPr lang="de-DE" sz="2000" b="1" dirty="0" err="1" smtClean="0"/>
              <a:t>Traumafolgeerkrankungen</a:t>
            </a:r>
            <a:r>
              <a:rPr lang="de-DE" sz="2000" b="1" dirty="0" smtClean="0"/>
              <a:t> ist</a:t>
            </a:r>
            <a:r>
              <a:rPr lang="de-DE" sz="2000" b="1" dirty="0"/>
              <a:t>. </a:t>
            </a:r>
          </a:p>
          <a:p>
            <a:pPr marL="0" indent="0">
              <a:buNone/>
            </a:pPr>
            <a:endParaRPr lang="de-DE" sz="900" b="1" dirty="0" smtClean="0"/>
          </a:p>
          <a:p>
            <a:pPr marL="0" indent="0">
              <a:buNone/>
            </a:pPr>
            <a:r>
              <a:rPr lang="de-DE" sz="2400" b="1" dirty="0" smtClean="0"/>
              <a:t>Leitlinienempfehlung </a:t>
            </a:r>
            <a:r>
              <a:rPr lang="de-DE" sz="2400" b="1" dirty="0"/>
              <a:t>2:</a:t>
            </a:r>
          </a:p>
          <a:p>
            <a:pPr marL="0" indent="0">
              <a:buNone/>
            </a:pPr>
            <a:r>
              <a:rPr lang="de-DE" sz="2000" b="1" dirty="0" smtClean="0"/>
              <a:t>Es </a:t>
            </a:r>
            <a:r>
              <a:rPr lang="de-DE" sz="2000" b="1" dirty="0"/>
              <a:t>soll beachtet werden, dass </a:t>
            </a:r>
            <a:r>
              <a:rPr lang="de-DE" sz="2000" b="1" dirty="0" err="1"/>
              <a:t>komorbide</a:t>
            </a:r>
            <a:r>
              <a:rPr lang="de-DE" sz="2000" b="1" dirty="0"/>
              <a:t> Störungen bei der </a:t>
            </a:r>
            <a:r>
              <a:rPr lang="de-DE" sz="2000" b="1" dirty="0" smtClean="0"/>
              <a:t>Posttraumatische Belastungsstörung </a:t>
            </a:r>
            <a:r>
              <a:rPr lang="de-DE" sz="2000" b="1" dirty="0"/>
              <a:t>eher die Regel als die Ausnahme </a:t>
            </a:r>
            <a:r>
              <a:rPr lang="de-DE" sz="2000" b="1" dirty="0" smtClean="0"/>
              <a:t>sind.</a:t>
            </a:r>
            <a:endParaRPr lang="de-DE" sz="2000" b="1" dirty="0"/>
          </a:p>
        </p:txBody>
      </p:sp>
      <p:sp>
        <p:nvSpPr>
          <p:cNvPr id="2" name="Rechteck 1"/>
          <p:cNvSpPr/>
          <p:nvPr/>
        </p:nvSpPr>
        <p:spPr>
          <a:xfrm>
            <a:off x="179512" y="1654349"/>
            <a:ext cx="8784976" cy="1368152"/>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4" name="Rechteck 3"/>
          <p:cNvSpPr/>
          <p:nvPr/>
        </p:nvSpPr>
        <p:spPr>
          <a:xfrm>
            <a:off x="179512" y="3166517"/>
            <a:ext cx="8784976" cy="1152128"/>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p>
          <a:p>
            <a:pPr algn="ctr"/>
            <a:endParaRPr lang="de-DE" sz="1600" dirty="0"/>
          </a:p>
          <a:p>
            <a:pPr algn="ctr"/>
            <a:endParaRPr lang="de-DE" sz="1600" dirty="0"/>
          </a:p>
        </p:txBody>
      </p:sp>
      <p:sp>
        <p:nvSpPr>
          <p:cNvPr id="8" name="Datumsplatzhalter 5"/>
          <p:cNvSpPr>
            <a:spLocks noGrp="1"/>
          </p:cNvSpPr>
          <p:nvPr>
            <p:ph type="dt" sz="half" idx="2"/>
          </p:nvPr>
        </p:nvSpPr>
        <p:spPr>
          <a:xfrm>
            <a:off x="1152600" y="6356350"/>
            <a:ext cx="1619200" cy="365125"/>
          </a:xfrm>
        </p:spPr>
        <p:txBody>
          <a:bodyPr/>
          <a:lstStyle/>
          <a:p>
            <a:fld id="{3A9B1E7C-BB1F-4816-A0E7-CE4116F8F332}" type="datetime1">
              <a:rPr lang="de-DE" smtClean="0">
                <a:solidFill>
                  <a:prstClr val="black"/>
                </a:solidFill>
              </a:rPr>
              <a:pPr/>
              <a:t>23.02.2016</a:t>
            </a:fld>
            <a:endParaRPr lang="de-DE" dirty="0">
              <a:solidFill>
                <a:prstClr val="black"/>
              </a:solidFill>
            </a:endParaRPr>
          </a:p>
        </p:txBody>
      </p:sp>
      <p:sp>
        <p:nvSpPr>
          <p:cNvPr id="9" name="Fußzeilenplatzhalter 4"/>
          <p:cNvSpPr>
            <a:spLocks noGrp="1"/>
          </p:cNvSpPr>
          <p:nvPr>
            <p:ph type="ftr" sz="quarter" idx="3"/>
          </p:nvPr>
        </p:nvSpPr>
        <p:spPr>
          <a:xfrm>
            <a:off x="3124200" y="6356350"/>
            <a:ext cx="2895600" cy="365125"/>
          </a:xfrm>
        </p:spPr>
        <p:txBody>
          <a:bodyPr/>
          <a:lstStyle/>
          <a:p>
            <a:r>
              <a:rPr lang="de-DE" dirty="0" smtClean="0">
                <a:solidFill>
                  <a:prstClr val="black"/>
                </a:solidFill>
              </a:rPr>
              <a:t>Bundesweite Arbeitsgemeinschaft der Psychosozialen Zentren für Flüchtlinge und Folteropfer</a:t>
            </a:r>
            <a:endParaRPr lang="de-DE" dirty="0">
              <a:solidFill>
                <a:prstClr val="black"/>
              </a:solidFill>
            </a:endParaRPr>
          </a:p>
        </p:txBody>
      </p:sp>
      <p:sp>
        <p:nvSpPr>
          <p:cNvPr id="10" name="Foliennummernplatzhalter 3"/>
          <p:cNvSpPr>
            <a:spLocks noGrp="1"/>
          </p:cNvSpPr>
          <p:nvPr>
            <p:ph type="sldNum" sz="quarter" idx="12"/>
          </p:nvPr>
        </p:nvSpPr>
        <p:spPr>
          <a:xfrm>
            <a:off x="6553200" y="6356350"/>
            <a:ext cx="2133600" cy="365125"/>
          </a:xfrm>
        </p:spPr>
        <p:txBody>
          <a:bodyPr/>
          <a:lstStyle/>
          <a:p>
            <a:fld id="{65DD3760-C60F-4C72-B2EB-4712C6F8169F}" type="slidenum">
              <a:rPr lang="de-DE" smtClean="0">
                <a:solidFill>
                  <a:prstClr val="black"/>
                </a:solidFill>
              </a:rPr>
              <a:pPr/>
              <a:t>30</a:t>
            </a:fld>
            <a:endParaRPr lang="de-DE" dirty="0">
              <a:solidFill>
                <a:prstClr val="black"/>
              </a:solidFill>
            </a:endParaRPr>
          </a:p>
        </p:txBody>
      </p:sp>
    </p:spTree>
    <p:extLst>
      <p:ext uri="{BB962C8B-B14F-4D97-AF65-F5344CB8AC3E}">
        <p14:creationId xmlns:p14="http://schemas.microsoft.com/office/powerpoint/2010/main" val="374507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marL="0" lvl="0" indent="0"/>
            <a:r>
              <a:rPr lang="de-DE" sz="3200" b="1" dirty="0" smtClean="0"/>
              <a:t>S3- Leitlinie Posttraumatische Belastungsstörung &amp; Behandlung</a:t>
            </a:r>
            <a:endParaRPr lang="de-DE" sz="3200" b="1" dirty="0"/>
          </a:p>
        </p:txBody>
      </p:sp>
      <p:sp>
        <p:nvSpPr>
          <p:cNvPr id="3" name="Inhaltsplatzhalter 2"/>
          <p:cNvSpPr>
            <a:spLocks noGrp="1"/>
          </p:cNvSpPr>
          <p:nvPr>
            <p:ph idx="1"/>
          </p:nvPr>
        </p:nvSpPr>
        <p:spPr>
          <a:xfrm>
            <a:off x="467544" y="1628800"/>
            <a:ext cx="8229600" cy="4525963"/>
          </a:xfrm>
        </p:spPr>
        <p:txBody>
          <a:bodyPr/>
          <a:lstStyle/>
          <a:p>
            <a:pPr marL="0" indent="0">
              <a:buNone/>
            </a:pPr>
            <a:r>
              <a:rPr lang="de-DE" sz="2400" b="1" dirty="0"/>
              <a:t>Leitlinienempfehlung 5:</a:t>
            </a:r>
          </a:p>
          <a:p>
            <a:pPr marL="0" indent="0">
              <a:buNone/>
            </a:pPr>
            <a:r>
              <a:rPr lang="de-DE" sz="2000" b="1" dirty="0" smtClean="0"/>
              <a:t>Manche </a:t>
            </a:r>
            <a:r>
              <a:rPr lang="de-DE" sz="2000" b="1" dirty="0" err="1"/>
              <a:t>PatientInnen</a:t>
            </a:r>
            <a:r>
              <a:rPr lang="de-DE" sz="2000" b="1" dirty="0"/>
              <a:t> mit </a:t>
            </a:r>
            <a:r>
              <a:rPr lang="de-DE" sz="2000" b="1" dirty="0" smtClean="0"/>
              <a:t>PTBS haben </a:t>
            </a:r>
            <a:r>
              <a:rPr lang="de-DE" sz="2000" b="1" dirty="0"/>
              <a:t>eine unzureichende Affektregulation (</a:t>
            </a:r>
            <a:r>
              <a:rPr lang="de-DE" sz="2000" b="1" dirty="0" smtClean="0"/>
              <a:t>z.B. mangelnde </a:t>
            </a:r>
            <a:r>
              <a:rPr lang="de-DE" sz="2000" b="1" dirty="0"/>
              <a:t>Impulskontrolle, dissoziative Symptome, </a:t>
            </a:r>
            <a:r>
              <a:rPr lang="de-DE" sz="2000" b="1" dirty="0" smtClean="0"/>
              <a:t>Substanzmissbrauch, Selbstverletzungen</a:t>
            </a:r>
            <a:r>
              <a:rPr lang="de-DE" sz="2000" b="1" dirty="0"/>
              <a:t>, Suizidalität), die diagnostisch abgeklärt werden muss und </a:t>
            </a:r>
            <a:r>
              <a:rPr lang="de-DE" sz="2000" b="1" dirty="0" err="1"/>
              <a:t>intitial</a:t>
            </a:r>
            <a:r>
              <a:rPr lang="de-DE" sz="2000" b="1" dirty="0"/>
              <a:t> in </a:t>
            </a:r>
            <a:r>
              <a:rPr lang="de-DE" sz="2000" b="1" dirty="0" smtClean="0"/>
              <a:t>der Behandlungsplanung </a:t>
            </a:r>
            <a:r>
              <a:rPr lang="de-DE" sz="2000" b="1" dirty="0"/>
              <a:t>(individueller Stabilisierungsbedarf) zu berücksichtigen ist</a:t>
            </a:r>
            <a:r>
              <a:rPr lang="de-DE" sz="2000" b="1" dirty="0" smtClean="0"/>
              <a:t>. </a:t>
            </a:r>
          </a:p>
          <a:p>
            <a:pPr marL="0" indent="0">
              <a:buNone/>
            </a:pPr>
            <a:endParaRPr lang="de-DE" sz="2000" b="1" dirty="0" smtClean="0"/>
          </a:p>
          <a:p>
            <a:pPr marL="0" indent="0">
              <a:buNone/>
            </a:pPr>
            <a:r>
              <a:rPr lang="de-DE" sz="2400" b="1" dirty="0" smtClean="0"/>
              <a:t>Leitlinienempfehlung </a:t>
            </a:r>
            <a:r>
              <a:rPr lang="de-DE" sz="2400" b="1" dirty="0"/>
              <a:t>6:</a:t>
            </a:r>
          </a:p>
          <a:p>
            <a:pPr marL="0" indent="0">
              <a:buNone/>
            </a:pPr>
            <a:r>
              <a:rPr lang="de-DE" sz="2000" b="1" dirty="0" smtClean="0"/>
              <a:t>Psychopharmakotherapie </a:t>
            </a:r>
            <a:r>
              <a:rPr lang="de-DE" sz="2000" b="1" dirty="0"/>
              <a:t>soll nicht als alleinige Therapie der </a:t>
            </a:r>
            <a:r>
              <a:rPr lang="de-DE" sz="2000" b="1" dirty="0" smtClean="0"/>
              <a:t>Posttraumatischen Belastungsstörung </a:t>
            </a:r>
            <a:r>
              <a:rPr lang="de-DE" sz="2000" b="1" dirty="0"/>
              <a:t>eingesetzt werden. </a:t>
            </a:r>
            <a:r>
              <a:rPr lang="de-DE" sz="2000" b="1" dirty="0" err="1"/>
              <a:t>Adjuvante</a:t>
            </a:r>
            <a:r>
              <a:rPr lang="de-DE" sz="2000" b="1" dirty="0"/>
              <a:t> Psychopharmakotherapie kann </a:t>
            </a:r>
            <a:r>
              <a:rPr lang="de-DE" sz="2000" b="1" dirty="0" smtClean="0"/>
              <a:t>zur Unterstützung </a:t>
            </a:r>
            <a:r>
              <a:rPr lang="de-DE" sz="2000" b="1" dirty="0"/>
              <a:t>der Symptomkontrolle indiziert sein, ersetzt aber keine </a:t>
            </a:r>
            <a:r>
              <a:rPr lang="de-DE" sz="2000" b="1" dirty="0" err="1" smtClean="0"/>
              <a:t>traumaspezifische</a:t>
            </a:r>
            <a:r>
              <a:rPr lang="de-DE" sz="2000" b="1" dirty="0" smtClean="0"/>
              <a:t> Psychotherapie</a:t>
            </a:r>
            <a:r>
              <a:rPr lang="de-DE" sz="2000" b="1" dirty="0"/>
              <a:t>. </a:t>
            </a:r>
          </a:p>
          <a:p>
            <a:endParaRPr lang="de-DE" sz="1800" dirty="0"/>
          </a:p>
          <a:p>
            <a:endParaRPr lang="de-DE" sz="1800" dirty="0"/>
          </a:p>
        </p:txBody>
      </p:sp>
      <p:sp>
        <p:nvSpPr>
          <p:cNvPr id="2" name="Rechteck 1"/>
          <p:cNvSpPr/>
          <p:nvPr/>
        </p:nvSpPr>
        <p:spPr>
          <a:xfrm>
            <a:off x="539552" y="1772816"/>
            <a:ext cx="8064896" cy="2016224"/>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467544" y="4005064"/>
            <a:ext cx="8064896" cy="2016224"/>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1932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Sequenzen von Trauma bei Flüchtlingen</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5DD3760-C60F-4C72-B2EB-4712C6F8169F}" type="slidenum">
              <a:rPr lang="de-DE" smtClean="0"/>
              <a:t>32</a:t>
            </a:fld>
            <a:endParaRPr lang="de-DE" dirty="0"/>
          </a:p>
        </p:txBody>
      </p:sp>
    </p:spTree>
    <p:extLst>
      <p:ext uri="{BB962C8B-B14F-4D97-AF65-F5344CB8AC3E}">
        <p14:creationId xmlns:p14="http://schemas.microsoft.com/office/powerpoint/2010/main" val="1185718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939715" y="5893221"/>
            <a:ext cx="2196603" cy="9462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err="1" smtClean="0">
                <a:ln w="0">
                  <a:noFill/>
                </a:ln>
                <a:solidFill>
                  <a:schemeClr val="tx1"/>
                </a:solidFill>
                <a:effectLst>
                  <a:outerShdw blurRad="38100" dist="19050" dir="2700000" algn="tl" rotWithShape="0">
                    <a:schemeClr val="dk1">
                      <a:alpha val="40000"/>
                    </a:schemeClr>
                  </a:outerShdw>
                </a:effectLst>
              </a:rPr>
              <a:t>Manucheher</a:t>
            </a:r>
            <a:r>
              <a:rPr lang="de-DE" dirty="0" smtClean="0">
                <a:ln w="0">
                  <a:noFill/>
                </a:ln>
                <a:solidFill>
                  <a:schemeClr val="tx1"/>
                </a:solidFill>
                <a:effectLst>
                  <a:outerShdw blurRad="38100" dist="19050" dir="2700000" algn="tl" rotWithShape="0">
                    <a:schemeClr val="dk1">
                      <a:alpha val="40000"/>
                    </a:schemeClr>
                  </a:outerShdw>
                </a:effectLst>
              </a:rPr>
              <a:t> K. Iran </a:t>
            </a:r>
          </a:p>
          <a:p>
            <a:pPr algn="ctr"/>
            <a:r>
              <a:rPr lang="de-DE" dirty="0" smtClean="0">
                <a:ln w="0">
                  <a:noFill/>
                </a:ln>
                <a:solidFill>
                  <a:schemeClr val="tx1"/>
                </a:solidFill>
                <a:effectLst>
                  <a:outerShdw blurRad="38100" dist="19050" dir="2700000" algn="tl" rotWithShape="0">
                    <a:schemeClr val="dk1">
                      <a:alpha val="40000"/>
                    </a:schemeClr>
                  </a:outerShdw>
                </a:effectLst>
              </a:rPr>
              <a:t>„Mein Lebenslauf“</a:t>
            </a:r>
            <a:endParaRPr lang="de-DE" dirty="0">
              <a:ln w="0">
                <a:no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86090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„Sequentielle Traumatisierung bei Kindern“ </a:t>
            </a:r>
          </a:p>
        </p:txBody>
      </p:sp>
      <p:sp>
        <p:nvSpPr>
          <p:cNvPr id="4" name="Foliennummernplatzhalter 3"/>
          <p:cNvSpPr>
            <a:spLocks noGrp="1"/>
          </p:cNvSpPr>
          <p:nvPr>
            <p:ph type="sldNum" sz="quarter" idx="12"/>
          </p:nvPr>
        </p:nvSpPr>
        <p:spPr/>
        <p:txBody>
          <a:bodyPr/>
          <a:lstStyle/>
          <a:p>
            <a:fld id="{65DD3760-C60F-4C72-B2EB-4712C6F8169F}" type="slidenum">
              <a:rPr lang="de-DE" smtClean="0"/>
              <a:t>34</a:t>
            </a:fld>
            <a:endParaRPr lang="de-DE" dirty="0"/>
          </a:p>
        </p:txBody>
      </p:sp>
      <p:pic>
        <p:nvPicPr>
          <p:cNvPr id="2050" name="Picture 2" descr="C:\Users\elise.XB\Desktop\Hans-Keilson-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35290"/>
            <a:ext cx="3846934" cy="230816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hteck 6"/>
          <p:cNvSpPr/>
          <p:nvPr/>
        </p:nvSpPr>
        <p:spPr>
          <a:xfrm>
            <a:off x="3707904" y="4869160"/>
            <a:ext cx="2166619" cy="369332"/>
          </a:xfrm>
          <a:prstGeom prst="rect">
            <a:avLst/>
          </a:prstGeom>
        </p:spPr>
        <p:txBody>
          <a:bodyPr wrap="none">
            <a:spAutoFit/>
          </a:bodyPr>
          <a:lstStyle/>
          <a:p>
            <a:r>
              <a:rPr lang="de-DE" dirty="0"/>
              <a:t>(Keilson, </a:t>
            </a:r>
            <a:r>
              <a:rPr lang="de-DE" dirty="0" smtClean="0"/>
              <a:t>1909- </a:t>
            </a:r>
            <a:r>
              <a:rPr lang="de-DE" dirty="0"/>
              <a:t>2011)</a:t>
            </a:r>
          </a:p>
        </p:txBody>
      </p:sp>
    </p:spTree>
    <p:extLst>
      <p:ext uri="{BB962C8B-B14F-4D97-AF65-F5344CB8AC3E}">
        <p14:creationId xmlns:p14="http://schemas.microsoft.com/office/powerpoint/2010/main" val="3136663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GB" sz="2400" b="1"/>
              <a:t>Phasen des psychischen Traumas </a:t>
            </a:r>
            <a:br>
              <a:rPr lang="en-GB" sz="2400" b="1"/>
            </a:br>
            <a:r>
              <a:rPr lang="en-GB" sz="2400" b="1"/>
              <a:t>und der Verarbeitung</a:t>
            </a:r>
            <a:endParaRPr lang="de-DE" sz="2400" b="1"/>
          </a:p>
        </p:txBody>
      </p:sp>
      <p:sp>
        <p:nvSpPr>
          <p:cNvPr id="208899" name="Rectangle 3"/>
          <p:cNvSpPr>
            <a:spLocks noGrp="1" noChangeArrowheads="1"/>
          </p:cNvSpPr>
          <p:nvPr>
            <p:ph type="body" idx="1"/>
          </p:nvPr>
        </p:nvSpPr>
        <p:spPr>
          <a:xfrm>
            <a:off x="228600" y="1600200"/>
            <a:ext cx="8223250" cy="4519613"/>
          </a:xfrm>
        </p:spPr>
        <p:txBody>
          <a:bodyPr>
            <a:normAutofit/>
          </a:bodyPr>
          <a:lstStyle/>
          <a:p>
            <a:pPr>
              <a:lnSpc>
                <a:spcPct val="90000"/>
              </a:lnSpc>
              <a:buFont typeface="Arial" charset="0"/>
              <a:buNone/>
            </a:pPr>
            <a:r>
              <a:rPr lang="de-DE" sz="2000" b="1" dirty="0" smtClean="0"/>
              <a:t>	</a:t>
            </a:r>
          </a:p>
          <a:p>
            <a:pPr>
              <a:spcBef>
                <a:spcPts val="0"/>
              </a:spcBef>
              <a:spcAft>
                <a:spcPts val="1200"/>
              </a:spcAft>
            </a:pPr>
            <a:r>
              <a:rPr lang="de-DE" sz="2000" dirty="0" smtClean="0"/>
              <a:t>Die </a:t>
            </a:r>
            <a:r>
              <a:rPr lang="de-DE" sz="2000" b="1" dirty="0" smtClean="0"/>
              <a:t>“Sequentielle Traumatisierung”</a:t>
            </a:r>
            <a:r>
              <a:rPr lang="de-DE" sz="2000" dirty="0" smtClean="0"/>
              <a:t> (H. </a:t>
            </a:r>
            <a:r>
              <a:rPr lang="de-DE" sz="2000" dirty="0" err="1" smtClean="0"/>
              <a:t>Keilson</a:t>
            </a:r>
            <a:r>
              <a:rPr lang="de-DE" sz="2000" dirty="0" smtClean="0"/>
              <a:t> 1992) beschreibt, dass das Trauma nicht mit dem Ende des Krieges verschwindet. Es besteht weiterhin, kann chronisch und durch erneute traumatische Erlebnisse verstärkt werden.</a:t>
            </a:r>
          </a:p>
          <a:p>
            <a:pPr>
              <a:spcBef>
                <a:spcPts val="0"/>
              </a:spcBef>
              <a:spcAft>
                <a:spcPts val="1200"/>
              </a:spcAft>
            </a:pPr>
            <a:r>
              <a:rPr lang="de-DE" sz="2000" dirty="0" smtClean="0"/>
              <a:t>Speziell in Kontext von Verfolgung und Gewalt sprechen wir von einem </a:t>
            </a:r>
            <a:r>
              <a:rPr lang="de-DE" sz="2000" b="1" dirty="0" smtClean="0"/>
              <a:t>psycho-sozialen Trauma</a:t>
            </a:r>
            <a:r>
              <a:rPr lang="de-DE" sz="2000" dirty="0" smtClean="0"/>
              <a:t>, das sich immer auf das Individuum und die gesamte Gesellschaft bezieht, nicht auf ein Ereignis beschränkt und in Prozessen verläuft.</a:t>
            </a:r>
          </a:p>
          <a:p>
            <a:pPr>
              <a:spcBef>
                <a:spcPts val="0"/>
              </a:spcBef>
              <a:spcAft>
                <a:spcPts val="1200"/>
              </a:spcAft>
            </a:pPr>
            <a:r>
              <a:rPr lang="de-DE" sz="2000" dirty="0" smtClean="0"/>
              <a:t>Die Behandlung muss sowohl die spezifischen Realitäten der Entstehung Rechnung tragen, als auch die (rechtliche/soziale usw. ) Realität der Gesellschaft berücksichtigen, die eine Zukunftsprojektion ermöglicht . </a:t>
            </a:r>
            <a:endParaRPr lang="de-DE" sz="2000" dirty="0"/>
          </a:p>
        </p:txBody>
      </p:sp>
      <p:sp>
        <p:nvSpPr>
          <p:cNvPr id="2" name="Foliennummernplatzhalter 1"/>
          <p:cNvSpPr>
            <a:spLocks noGrp="1"/>
          </p:cNvSpPr>
          <p:nvPr>
            <p:ph type="sldNum" sz="quarter" idx="12"/>
          </p:nvPr>
        </p:nvSpPr>
        <p:spPr/>
        <p:txBody>
          <a:bodyPr/>
          <a:lstStyle/>
          <a:p>
            <a:fld id="{65DD3760-C60F-4C72-B2EB-4712C6F8169F}" type="slidenum">
              <a:rPr lang="de-DE" smtClean="0"/>
              <a:t>35</a:t>
            </a:fld>
            <a:endParaRPr lang="de-DE" dirty="0"/>
          </a:p>
        </p:txBody>
      </p:sp>
    </p:spTree>
    <p:extLst>
      <p:ext uri="{BB962C8B-B14F-4D97-AF65-F5344CB8AC3E}">
        <p14:creationId xmlns:p14="http://schemas.microsoft.com/office/powerpoint/2010/main" val="849438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„Sequentielle Traumatisierung bei Kindern“ </a:t>
            </a:r>
            <a:endParaRPr lang="de-DE" dirty="0"/>
          </a:p>
        </p:txBody>
      </p:sp>
      <p:sp>
        <p:nvSpPr>
          <p:cNvPr id="3" name="Inhaltsplatzhalter 2"/>
          <p:cNvSpPr>
            <a:spLocks noGrp="1"/>
          </p:cNvSpPr>
          <p:nvPr>
            <p:ph idx="1"/>
          </p:nvPr>
        </p:nvSpPr>
        <p:spPr/>
        <p:txBody>
          <a:bodyPr>
            <a:noAutofit/>
          </a:bodyPr>
          <a:lstStyle/>
          <a:p>
            <a:r>
              <a:rPr lang="de-DE" sz="1800" dirty="0" smtClean="0"/>
              <a:t>Untersuchung jüdischer Kriegswaisen des 2. Weltkrieges in den Niederlanden</a:t>
            </a:r>
          </a:p>
          <a:p>
            <a:r>
              <a:rPr lang="de-DE" sz="1800" dirty="0" smtClean="0"/>
              <a:t>Unterteilung des Schicksals der Betroffenen in drei Phasen (</a:t>
            </a:r>
            <a:r>
              <a:rPr lang="de-DE" sz="1800" dirty="0" smtClean="0">
                <a:solidFill>
                  <a:schemeClr val="accent1">
                    <a:lumMod val="75000"/>
                  </a:schemeClr>
                </a:solidFill>
              </a:rPr>
              <a:t>Sequenzen)</a:t>
            </a:r>
            <a:r>
              <a:rPr lang="de-DE" sz="1800" dirty="0" smtClean="0"/>
              <a:t> </a:t>
            </a:r>
          </a:p>
          <a:p>
            <a:pPr marL="914400" lvl="1" indent="-514350">
              <a:buFont typeface="+mj-lt"/>
              <a:buAutoNum type="arabicPeriod"/>
            </a:pPr>
            <a:r>
              <a:rPr lang="de-DE" sz="1800" b="1" dirty="0" smtClean="0"/>
              <a:t>Die</a:t>
            </a:r>
            <a:r>
              <a:rPr lang="de-DE" sz="1800" dirty="0" smtClean="0"/>
              <a:t> </a:t>
            </a:r>
            <a:r>
              <a:rPr lang="de-DE" sz="1800" b="1" dirty="0" err="1" smtClean="0"/>
              <a:t>Beginnphase</a:t>
            </a:r>
            <a:r>
              <a:rPr lang="de-DE" sz="1800" dirty="0" smtClean="0"/>
              <a:t> mit den präludierenden Momenten der Verfolgung</a:t>
            </a:r>
          </a:p>
          <a:p>
            <a:pPr marL="1314450" lvl="2" indent="-514350"/>
            <a:r>
              <a:rPr lang="de-DE" sz="1800" dirty="0" smtClean="0"/>
              <a:t>Verfolgung, Angriff auf die Würde und Integrität der Familie, Verschwinden von Angehörigen und Freunden, Vernichtung der wirtschaftlichen Existenz, Ghettoisierung, Erwartungsspannungen der kommenden Untaten </a:t>
            </a:r>
          </a:p>
          <a:p>
            <a:pPr marL="914400" lvl="1" indent="-514350">
              <a:buFont typeface="+mj-lt"/>
              <a:buAutoNum type="arabicPeriod"/>
            </a:pPr>
            <a:r>
              <a:rPr lang="de-DE" sz="1800" b="1" dirty="0" smtClean="0"/>
              <a:t>Aufenthalt im Konzentrationslager </a:t>
            </a:r>
            <a:r>
              <a:rPr lang="de-DE" sz="1800" dirty="0" smtClean="0"/>
              <a:t>oder im Versteck</a:t>
            </a:r>
          </a:p>
          <a:p>
            <a:pPr marL="1314450" lvl="2" indent="-514350"/>
            <a:r>
              <a:rPr lang="de-DE" sz="1800" dirty="0" smtClean="0"/>
              <a:t>Direkte Lebensbedrohung, </a:t>
            </a:r>
            <a:r>
              <a:rPr lang="de-DE" sz="1800" dirty="0"/>
              <a:t>R</a:t>
            </a:r>
            <a:r>
              <a:rPr lang="de-DE" sz="1800" dirty="0" smtClean="0"/>
              <a:t>echtlosigkeit, Ausgeliefertsein, Entbehrung, Hunger, Krankheit, Infragestellung und Vernichtung mitmenschlicher Verhaltensweisen </a:t>
            </a:r>
          </a:p>
          <a:p>
            <a:pPr marL="914400" lvl="1" indent="-514350">
              <a:buFont typeface="+mj-lt"/>
              <a:buAutoNum type="arabicPeriod"/>
            </a:pPr>
            <a:r>
              <a:rPr lang="de-DE" sz="1800" b="1" dirty="0" smtClean="0"/>
              <a:t>Nachkriegszeit</a:t>
            </a:r>
            <a:r>
              <a:rPr lang="de-DE" sz="1800" dirty="0" smtClean="0"/>
              <a:t> mit allen Schwierigkeiten der Wiedereingliederung etc.</a:t>
            </a:r>
          </a:p>
          <a:p>
            <a:pPr marL="1314450" lvl="2" indent="-514350"/>
            <a:r>
              <a:rPr lang="de-DE" sz="1800" dirty="0" smtClean="0"/>
              <a:t>„Zurückkehren“ in eine andere Welt, als die man verlassen hat; Versuch der Aufarbeitung (führt oft zu weiteren Schädigungen); Vormundschaft; Probleme individuell biographischer und gruppendynamischer Art</a:t>
            </a:r>
            <a:endParaRPr lang="de-DE" sz="1800" dirty="0"/>
          </a:p>
        </p:txBody>
      </p:sp>
      <p:sp>
        <p:nvSpPr>
          <p:cNvPr id="4" name="Foliennummernplatzhalter 3"/>
          <p:cNvSpPr>
            <a:spLocks noGrp="1"/>
          </p:cNvSpPr>
          <p:nvPr>
            <p:ph type="sldNum" sz="quarter" idx="12"/>
          </p:nvPr>
        </p:nvSpPr>
        <p:spPr/>
        <p:txBody>
          <a:bodyPr/>
          <a:lstStyle/>
          <a:p>
            <a:fld id="{65DD3760-C60F-4C72-B2EB-4712C6F8169F}" type="slidenum">
              <a:rPr lang="de-DE" smtClean="0"/>
              <a:t>36</a:t>
            </a:fld>
            <a:endParaRPr lang="de-DE"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Tree>
    <p:extLst>
      <p:ext uri="{BB962C8B-B14F-4D97-AF65-F5344CB8AC3E}">
        <p14:creationId xmlns:p14="http://schemas.microsoft.com/office/powerpoint/2010/main" val="264435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Ganzheitliche Sicht </a:t>
            </a:r>
            <a:endParaRPr lang="de-DE" dirty="0"/>
          </a:p>
        </p:txBody>
      </p:sp>
      <p:sp>
        <p:nvSpPr>
          <p:cNvPr id="3" name="Inhaltsplatzhalter 2"/>
          <p:cNvSpPr>
            <a:spLocks noGrp="1"/>
          </p:cNvSpPr>
          <p:nvPr>
            <p:ph idx="1"/>
          </p:nvPr>
        </p:nvSpPr>
        <p:spPr/>
        <p:txBody>
          <a:bodyPr/>
          <a:lstStyle/>
          <a:p>
            <a:r>
              <a:rPr lang="de-DE" dirty="0"/>
              <a:t>Psychotherapeutische &amp; psychosoziale Begleitung von Flüchtlingen aus Kriegs &amp; Krisengebieten bedeutet immer: </a:t>
            </a:r>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37</a:t>
            </a:fld>
            <a:endParaRPr lang="de-DE" dirty="0"/>
          </a:p>
        </p:txBody>
      </p:sp>
    </p:spTree>
    <p:extLst>
      <p:ext uri="{BB962C8B-B14F-4D97-AF65-F5344CB8AC3E}">
        <p14:creationId xmlns:p14="http://schemas.microsoft.com/office/powerpoint/2010/main" val="412194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2800" dirty="0" smtClean="0"/>
              <a:t>Psychotherapeutische &amp; psychosoziale Begleitung von Flüchtlingen aus Kriegs &amp; Krisengebieten bedeutet immer: </a:t>
            </a:r>
            <a:endParaRPr lang="de-DE" sz="2800" dirty="0"/>
          </a:p>
        </p:txBody>
      </p:sp>
      <p:sp>
        <p:nvSpPr>
          <p:cNvPr id="3" name="Inhaltsplatzhalter 2"/>
          <p:cNvSpPr>
            <a:spLocks noGrp="1"/>
          </p:cNvSpPr>
          <p:nvPr>
            <p:ph idx="1"/>
          </p:nvPr>
        </p:nvSpPr>
        <p:spPr/>
        <p:txBody>
          <a:bodyPr>
            <a:normAutofit/>
          </a:bodyPr>
          <a:lstStyle/>
          <a:p>
            <a:endParaRPr lang="de-DE" sz="2800" dirty="0" smtClean="0"/>
          </a:p>
          <a:p>
            <a:r>
              <a:rPr lang="de-DE" sz="2800" dirty="0" smtClean="0"/>
              <a:t>Herstellung von (symbolischen und realen) Räume</a:t>
            </a:r>
            <a:r>
              <a:rPr lang="de-DE" sz="2800" dirty="0"/>
              <a:t>, in denen Denken und Fühlen möglich </a:t>
            </a:r>
            <a:r>
              <a:rPr lang="de-DE" sz="2800" dirty="0" smtClean="0"/>
              <a:t>sind. </a:t>
            </a:r>
          </a:p>
          <a:p>
            <a:endParaRPr lang="de-DE" sz="2800" dirty="0" smtClean="0"/>
          </a:p>
          <a:p>
            <a:r>
              <a:rPr lang="de-DE" sz="2800" dirty="0" smtClean="0"/>
              <a:t>Reflexion </a:t>
            </a:r>
            <a:r>
              <a:rPr lang="de-DE" sz="2800" dirty="0"/>
              <a:t>und </a:t>
            </a:r>
            <a:r>
              <a:rPr lang="de-DE" sz="2800" dirty="0" smtClean="0"/>
              <a:t>Verarbeitung </a:t>
            </a:r>
            <a:r>
              <a:rPr lang="de-DE" sz="2800" dirty="0"/>
              <a:t>von Erfahrungen erlauben und </a:t>
            </a:r>
            <a:r>
              <a:rPr lang="de-DE" sz="2800" dirty="0" smtClean="0"/>
              <a:t>fördern.</a:t>
            </a:r>
          </a:p>
          <a:p>
            <a:endParaRPr lang="de-DE" sz="2800" dirty="0" smtClean="0"/>
          </a:p>
          <a:p>
            <a:r>
              <a:rPr lang="de-DE" sz="2800" dirty="0" smtClean="0"/>
              <a:t>Herstellen von (neuen) Räumen, die Handlungsstrategien und Perspektiven öffnen.  </a:t>
            </a:r>
            <a:endParaRPr lang="de-DE" sz="2800" dirty="0"/>
          </a:p>
        </p:txBody>
      </p:sp>
      <p:sp>
        <p:nvSpPr>
          <p:cNvPr id="4" name="Foliennummernplatzhalter 3"/>
          <p:cNvSpPr>
            <a:spLocks noGrp="1"/>
          </p:cNvSpPr>
          <p:nvPr>
            <p:ph type="sldNum" sz="quarter" idx="12"/>
          </p:nvPr>
        </p:nvSpPr>
        <p:spPr/>
        <p:txBody>
          <a:bodyPr/>
          <a:lstStyle/>
          <a:p>
            <a:fld id="{65DD3760-C60F-4C72-B2EB-4712C6F8169F}" type="slidenum">
              <a:rPr lang="de-DE" smtClean="0"/>
              <a:t>38</a:t>
            </a:fld>
            <a:endParaRPr lang="de-DE" dirty="0"/>
          </a:p>
        </p:txBody>
      </p:sp>
    </p:spTree>
    <p:extLst>
      <p:ext uri="{BB962C8B-B14F-4D97-AF65-F5344CB8AC3E}">
        <p14:creationId xmlns:p14="http://schemas.microsoft.com/office/powerpoint/2010/main" val="4275030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976079F-3682-4990-8144-36F5E0EF2C6C}" type="slidenum">
              <a:rPr lang="de-DE" smtClean="0">
                <a:solidFill>
                  <a:prstClr val="black">
                    <a:tint val="75000"/>
                  </a:prstClr>
                </a:solidFill>
              </a:rPr>
              <a:pPr/>
              <a:t>39</a:t>
            </a:fld>
            <a:endParaRPr lang="de-DE">
              <a:solidFill>
                <a:prstClr val="black">
                  <a:tint val="75000"/>
                </a:prstClr>
              </a:solidFill>
            </a:endParaRPr>
          </a:p>
        </p:txBody>
      </p:sp>
      <p:sp>
        <p:nvSpPr>
          <p:cNvPr id="7" name="Rechteck 6"/>
          <p:cNvSpPr/>
          <p:nvPr/>
        </p:nvSpPr>
        <p:spPr>
          <a:xfrm>
            <a:off x="3779912" y="4828358"/>
            <a:ext cx="4104456"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S. B. Iran: „ (In Erinnerungen)„ertrinken“</a:t>
            </a:r>
            <a:endParaRPr lang="de-DE" dirty="0"/>
          </a:p>
        </p:txBody>
      </p:sp>
    </p:spTree>
    <p:extLst>
      <p:ext uri="{BB962C8B-B14F-4D97-AF65-F5344CB8AC3E}">
        <p14:creationId xmlns:p14="http://schemas.microsoft.com/office/powerpoint/2010/main" val="204987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Traumatisierte Flüchtlinge</a:t>
            </a:r>
            <a:endParaRPr lang="de-DE" dirty="0"/>
          </a:p>
        </p:txBody>
      </p:sp>
      <p:sp>
        <p:nvSpPr>
          <p:cNvPr id="3" name="Inhaltsplatzhalter 2"/>
          <p:cNvSpPr>
            <a:spLocks noGrp="1"/>
          </p:cNvSpPr>
          <p:nvPr>
            <p:ph idx="1"/>
          </p:nvPr>
        </p:nvSpPr>
        <p:spPr/>
        <p:txBody>
          <a:bodyPr>
            <a:normAutofit/>
          </a:bodyPr>
          <a:lstStyle/>
          <a:p>
            <a:pPr marL="0" indent="0">
              <a:buNone/>
            </a:pPr>
            <a:r>
              <a:rPr lang="de-DE" sz="2000" dirty="0" smtClean="0"/>
              <a:t>Viele Flüchtlinge, die in Deutschland Schutz suchen, sind Opfer von staatlicher oder politischer Gewalt oder menschengemachten Katastrophen, die wir als </a:t>
            </a:r>
            <a:r>
              <a:rPr lang="de-DE" sz="2000" b="1" dirty="0" smtClean="0"/>
              <a:t>traumatische Ereignisse definieren</a:t>
            </a:r>
            <a:r>
              <a:rPr lang="de-DE" sz="2000" dirty="0" smtClean="0"/>
              <a:t>.</a:t>
            </a:r>
          </a:p>
          <a:p>
            <a:pPr marL="0" indent="0">
              <a:buNone/>
            </a:pPr>
            <a:endParaRPr lang="de-DE" sz="2000" dirty="0"/>
          </a:p>
          <a:p>
            <a:pPr marL="0" indent="0">
              <a:buNone/>
            </a:pPr>
            <a:r>
              <a:rPr lang="de-DE" sz="2400" b="1" dirty="0" smtClean="0"/>
              <a:t>Traumatisierte Flüchtlinge zeigen uns etwas, das jedem von uns passieren kann und uns aktuell auch in Europa (Paris) wieder nahe kommt.  </a:t>
            </a:r>
          </a:p>
          <a:p>
            <a:pPr marL="0" indent="0">
              <a:buNone/>
            </a:pPr>
            <a:endParaRPr lang="de-DE" sz="2000" dirty="0"/>
          </a:p>
          <a:p>
            <a:pPr marL="0" indent="0">
              <a:buNone/>
            </a:pPr>
            <a:r>
              <a:rPr lang="de-DE" sz="2000" b="1" dirty="0" smtClean="0">
                <a:solidFill>
                  <a:schemeClr val="accent6">
                    <a:lumMod val="75000"/>
                  </a:schemeClr>
                </a:solidFill>
              </a:rPr>
              <a:t>Wir sehen Zerstörung und Verlust von Sicherheit und Glück. </a:t>
            </a:r>
          </a:p>
          <a:p>
            <a:pPr marL="0" indent="0">
              <a:buNone/>
            </a:pPr>
            <a:endParaRPr lang="de-DE" sz="2000" dirty="0" smtClean="0"/>
          </a:p>
          <a:p>
            <a:pPr marL="0" indent="0">
              <a:buNone/>
            </a:pPr>
            <a:r>
              <a:rPr lang="de-DE" sz="2000" b="1" dirty="0" smtClean="0">
                <a:solidFill>
                  <a:schemeClr val="accent6">
                    <a:lumMod val="75000"/>
                  </a:schemeClr>
                </a:solidFill>
              </a:rPr>
              <a:t>Traumatisierung bedeutet Entfremdung von dem, wie man sich selbst, die Familie, Freunde und die Welt erlebt</a:t>
            </a:r>
            <a:r>
              <a:rPr lang="de-DE" sz="2000" dirty="0" smtClean="0"/>
              <a:t>.   </a:t>
            </a:r>
          </a:p>
          <a:p>
            <a:endParaRPr lang="de-DE" sz="2000" dirty="0"/>
          </a:p>
        </p:txBody>
      </p:sp>
      <p:sp>
        <p:nvSpPr>
          <p:cNvPr id="4" name="Foliennummernplatzhalter 3"/>
          <p:cNvSpPr>
            <a:spLocks noGrp="1"/>
          </p:cNvSpPr>
          <p:nvPr>
            <p:ph type="sldNum" sz="quarter" idx="12"/>
          </p:nvPr>
        </p:nvSpPr>
        <p:spPr/>
        <p:txBody>
          <a:bodyPr/>
          <a:lstStyle/>
          <a:p>
            <a:fld id="{65DD3760-C60F-4C72-B2EB-4712C6F8169F}" type="slidenum">
              <a:rPr lang="de-DE" smtClean="0"/>
              <a:t>4</a:t>
            </a:fld>
            <a:endParaRPr lang="de-DE" dirty="0"/>
          </a:p>
        </p:txBody>
      </p:sp>
    </p:spTree>
    <p:extLst>
      <p:ext uri="{BB962C8B-B14F-4D97-AF65-F5344CB8AC3E}">
        <p14:creationId xmlns:p14="http://schemas.microsoft.com/office/powerpoint/2010/main" val="826935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endParaRPr lang="de-DE" sz="2400" dirty="0" smtClean="0"/>
          </a:p>
          <a:p>
            <a:r>
              <a:rPr lang="de-DE" sz="2400" dirty="0" smtClean="0"/>
              <a:t>Therapie ist letztendlich </a:t>
            </a:r>
            <a:r>
              <a:rPr lang="de-DE" sz="2400" dirty="0"/>
              <a:t>ein </a:t>
            </a:r>
            <a:r>
              <a:rPr lang="de-DE" sz="2400" dirty="0" smtClean="0"/>
              <a:t>Raum, </a:t>
            </a:r>
            <a:r>
              <a:rPr lang="de-DE" sz="2400" dirty="0"/>
              <a:t>in welchem einerseits eine reale Beziehung stattfindet, andererseits aber auch eine phantasierte </a:t>
            </a:r>
            <a:r>
              <a:rPr lang="de-DE" sz="2400" dirty="0" smtClean="0"/>
              <a:t>Beziehung,  </a:t>
            </a:r>
            <a:r>
              <a:rPr lang="de-DE" sz="2400" dirty="0"/>
              <a:t>die </a:t>
            </a:r>
            <a:r>
              <a:rPr lang="de-DE" sz="2400" dirty="0" smtClean="0"/>
              <a:t>zur Verarbeitung von Schwierigkeiten </a:t>
            </a:r>
            <a:r>
              <a:rPr lang="de-DE" sz="2400" dirty="0"/>
              <a:t>genutzt werden kann. </a:t>
            </a:r>
            <a:endParaRPr lang="de-DE" sz="2400" dirty="0" smtClean="0"/>
          </a:p>
          <a:p>
            <a:endParaRPr lang="de-DE" sz="2400" dirty="0"/>
          </a:p>
          <a:p>
            <a:r>
              <a:rPr lang="de-DE" sz="2400" dirty="0" smtClean="0"/>
              <a:t>Relevant nicht </a:t>
            </a:r>
            <a:r>
              <a:rPr lang="de-DE" sz="2400" dirty="0"/>
              <a:t>nur </a:t>
            </a:r>
            <a:r>
              <a:rPr lang="de-DE" sz="2400" dirty="0" smtClean="0"/>
              <a:t>die Verknüpfung </a:t>
            </a:r>
            <a:r>
              <a:rPr lang="de-DE" sz="2400" dirty="0"/>
              <a:t>zwischen emotionalen und kognitiven </a:t>
            </a:r>
            <a:r>
              <a:rPr lang="de-DE" sz="2400" dirty="0" smtClean="0"/>
              <a:t>Prozessen, </a:t>
            </a:r>
            <a:r>
              <a:rPr lang="de-DE" sz="2400" dirty="0"/>
              <a:t>sondern </a:t>
            </a:r>
            <a:r>
              <a:rPr lang="de-DE" sz="2400" dirty="0" smtClean="0"/>
              <a:t>auch ein kreatives Moment:</a:t>
            </a:r>
            <a:r>
              <a:rPr lang="de-DE" sz="2400" dirty="0" smtClean="0">
                <a:solidFill>
                  <a:schemeClr val="accent6">
                    <a:lumMod val="60000"/>
                    <a:lumOff val="40000"/>
                  </a:schemeClr>
                </a:solidFill>
              </a:rPr>
              <a:t> </a:t>
            </a:r>
            <a:r>
              <a:rPr lang="de-DE" sz="2400" dirty="0" smtClean="0">
                <a:solidFill>
                  <a:schemeClr val="accent6">
                    <a:lumMod val="75000"/>
                  </a:schemeClr>
                </a:solidFill>
              </a:rPr>
              <a:t>im </a:t>
            </a:r>
            <a:r>
              <a:rPr lang="de-DE" sz="2400" dirty="0">
                <a:solidFill>
                  <a:schemeClr val="accent6">
                    <a:lumMod val="75000"/>
                  </a:schemeClr>
                </a:solidFill>
              </a:rPr>
              <a:t>Sinne des </a:t>
            </a:r>
            <a:r>
              <a:rPr lang="de-DE" sz="2400" dirty="0" err="1" smtClean="0">
                <a:solidFill>
                  <a:schemeClr val="accent6">
                    <a:lumMod val="75000"/>
                  </a:schemeClr>
                </a:solidFill>
              </a:rPr>
              <a:t>Empowerments</a:t>
            </a:r>
            <a:r>
              <a:rPr lang="de-DE" sz="2400" dirty="0" smtClean="0">
                <a:solidFill>
                  <a:schemeClr val="accent6">
                    <a:lumMod val="75000"/>
                  </a:schemeClr>
                </a:solidFill>
              </a:rPr>
              <a:t> aber auch im </a:t>
            </a:r>
            <a:r>
              <a:rPr lang="de-DE" sz="2400" dirty="0">
                <a:solidFill>
                  <a:schemeClr val="accent6">
                    <a:lumMod val="75000"/>
                  </a:schemeClr>
                </a:solidFill>
              </a:rPr>
              <a:t>Sinne der Bearbeitung traumatischer </a:t>
            </a:r>
            <a:r>
              <a:rPr lang="de-DE" sz="2400" dirty="0" smtClean="0">
                <a:solidFill>
                  <a:schemeClr val="accent6">
                    <a:lumMod val="75000"/>
                  </a:schemeClr>
                </a:solidFill>
              </a:rPr>
              <a:t>(gesellschaftlicher) Realitäten. </a:t>
            </a:r>
            <a:endParaRPr lang="de-DE" sz="2400" dirty="0">
              <a:solidFill>
                <a:schemeClr val="accent6">
                  <a:lumMod val="75000"/>
                </a:schemeClr>
              </a:solidFill>
            </a:endParaRPr>
          </a:p>
        </p:txBody>
      </p:sp>
      <p:sp>
        <p:nvSpPr>
          <p:cNvPr id="4" name="Foliennummernplatzhalter 3"/>
          <p:cNvSpPr>
            <a:spLocks noGrp="1"/>
          </p:cNvSpPr>
          <p:nvPr>
            <p:ph type="sldNum" sz="quarter" idx="12"/>
          </p:nvPr>
        </p:nvSpPr>
        <p:spPr/>
        <p:txBody>
          <a:bodyPr/>
          <a:lstStyle/>
          <a:p>
            <a:fld id="{65DD3760-C60F-4C72-B2EB-4712C6F8169F}" type="slidenum">
              <a:rPr lang="de-DE" smtClean="0"/>
              <a:t>40</a:t>
            </a:fld>
            <a:endParaRPr lang="de-DE" dirty="0"/>
          </a:p>
        </p:txBody>
      </p:sp>
    </p:spTree>
    <p:extLst>
      <p:ext uri="{BB962C8B-B14F-4D97-AF65-F5344CB8AC3E}">
        <p14:creationId xmlns:p14="http://schemas.microsoft.com/office/powerpoint/2010/main" val="3041310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de-DE" sz="4000" dirty="0"/>
              <a:t>Systemische Zugänge und Interventionen</a:t>
            </a:r>
            <a:r>
              <a:rPr lang="de-DE" dirty="0"/>
              <a:t> </a:t>
            </a:r>
            <a:r>
              <a:rPr lang="de-DE" sz="2400" dirty="0"/>
              <a:t/>
            </a:r>
            <a:br>
              <a:rPr lang="de-DE" sz="2400" dirty="0"/>
            </a:b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solidFill>
                  <a:prstClr val="black"/>
                </a:solidFill>
              </a:rPr>
              <a:pPr/>
              <a:t>41</a:t>
            </a:fld>
            <a:endParaRPr lang="de-DE" dirty="0">
              <a:solidFill>
                <a:prstClr val="black"/>
              </a:solidFill>
            </a:endParaRPr>
          </a:p>
        </p:txBody>
      </p:sp>
      <p:sp>
        <p:nvSpPr>
          <p:cNvPr id="5" name="Fußzeilenplatzhalter 4"/>
          <p:cNvSpPr>
            <a:spLocks noGrp="1"/>
          </p:cNvSpPr>
          <p:nvPr>
            <p:ph type="ftr" sz="quarter" idx="3"/>
          </p:nvPr>
        </p:nvSpPr>
        <p:spPr/>
        <p:txBody>
          <a:bodyPr/>
          <a:lstStyle/>
          <a:p>
            <a:r>
              <a:rPr lang="de-DE" smtClean="0">
                <a:solidFill>
                  <a:prstClr val="black"/>
                </a:solidFill>
              </a:rPr>
              <a:t>Bundesweite Arbeitsgemeinschaft der Psychosozialen Zentren für Flüchtlinge und Folteropfer</a:t>
            </a:r>
            <a:endParaRPr lang="de-DE" dirty="0">
              <a:solidFill>
                <a:prstClr val="black"/>
              </a:solidFill>
            </a:endParaRPr>
          </a:p>
        </p:txBody>
      </p:sp>
      <p:sp>
        <p:nvSpPr>
          <p:cNvPr id="6" name="Datumsplatzhalter 5"/>
          <p:cNvSpPr>
            <a:spLocks noGrp="1"/>
          </p:cNvSpPr>
          <p:nvPr>
            <p:ph type="dt" sz="half" idx="2"/>
          </p:nvPr>
        </p:nvSpPr>
        <p:spPr/>
        <p:txBody>
          <a:bodyPr/>
          <a:lstStyle/>
          <a:p>
            <a:fld id="{3A9B1E7C-BB1F-4816-A0E7-CE4116F8F332}" type="datetime1">
              <a:rPr lang="de-DE" smtClean="0">
                <a:solidFill>
                  <a:prstClr val="black"/>
                </a:solidFill>
              </a:rPr>
              <a:pPr/>
              <a:t>23.02.2016</a:t>
            </a:fld>
            <a:endParaRPr lang="de-DE" dirty="0">
              <a:solidFill>
                <a:prstClr val="black"/>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5809" y="2206038"/>
            <a:ext cx="5152381" cy="33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051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600" dirty="0" smtClean="0"/>
              <a:t>Key </a:t>
            </a:r>
            <a:r>
              <a:rPr lang="de-DE" sz="3600" dirty="0" err="1" smtClean="0"/>
              <a:t>Learnings</a:t>
            </a:r>
            <a:r>
              <a:rPr lang="de-DE" sz="3600" dirty="0" smtClean="0"/>
              <a:t> aus der Praxis der Zentren für Flüchtlinge und Folteropfer</a:t>
            </a:r>
            <a:endParaRPr lang="de-DE" sz="3600" dirty="0"/>
          </a:p>
        </p:txBody>
      </p:sp>
      <p:sp>
        <p:nvSpPr>
          <p:cNvPr id="3" name="Inhaltsplatzhalter 2"/>
          <p:cNvSpPr>
            <a:spLocks noGrp="1"/>
          </p:cNvSpPr>
          <p:nvPr>
            <p:ph idx="1"/>
          </p:nvPr>
        </p:nvSpPr>
        <p:spPr/>
        <p:txBody>
          <a:bodyPr>
            <a:normAutofit fontScale="92500" lnSpcReduction="20000"/>
          </a:bodyPr>
          <a:lstStyle/>
          <a:p>
            <a:r>
              <a:rPr lang="de-DE" dirty="0" smtClean="0"/>
              <a:t>Integration oder soziokulturelle „Re-affiliation“:</a:t>
            </a:r>
          </a:p>
          <a:p>
            <a:pPr lvl="1">
              <a:spcAft>
                <a:spcPts val="600"/>
              </a:spcAft>
            </a:pPr>
            <a:r>
              <a:rPr lang="de-DE" sz="2200" dirty="0" smtClean="0"/>
              <a:t>Folter und Verfolgung beeinträchtigt soziale Funktionsweise.</a:t>
            </a:r>
          </a:p>
          <a:p>
            <a:pPr lvl="1">
              <a:spcAft>
                <a:spcPts val="600"/>
              </a:spcAft>
            </a:pPr>
            <a:r>
              <a:rPr lang="de-DE" sz="2200" dirty="0" smtClean="0"/>
              <a:t>Viele Folterüberlebende haben ihre soziokulturelle Zugehörigkeit verloren und müssen sich wieder in die (bzw. eine neue)  Gesellschaft einfinden</a:t>
            </a:r>
          </a:p>
          <a:p>
            <a:pPr lvl="1">
              <a:spcAft>
                <a:spcPts val="600"/>
              </a:spcAft>
            </a:pPr>
            <a:r>
              <a:rPr lang="de-DE" sz="2200" dirty="0" smtClean="0"/>
              <a:t>„ Re-affiliation“ stellt eine besondere Hürde dar, da sie in einer neuen Gesellschaft und in einem neuen Kontext stattfindet</a:t>
            </a:r>
          </a:p>
          <a:p>
            <a:pPr lvl="1"/>
            <a:r>
              <a:rPr lang="de-DE" sz="2200" dirty="0" smtClean="0"/>
              <a:t>Sie muss eine „Veränderung“ der </a:t>
            </a:r>
            <a:r>
              <a:rPr lang="de-DE" sz="2200" b="1" dirty="0" smtClean="0">
                <a:solidFill>
                  <a:schemeClr val="accent1">
                    <a:lumMod val="75000"/>
                  </a:schemeClr>
                </a:solidFill>
              </a:rPr>
              <a:t>„Gast“-Gesellschaft </a:t>
            </a:r>
            <a:r>
              <a:rPr lang="de-DE" sz="2200" dirty="0" smtClean="0"/>
              <a:t>beinhalten.</a:t>
            </a:r>
            <a:r>
              <a:rPr lang="de-DE" sz="2200" b="1" dirty="0" smtClean="0">
                <a:solidFill>
                  <a:schemeClr val="accent1">
                    <a:lumMod val="75000"/>
                  </a:schemeClr>
                </a:solidFill>
              </a:rPr>
              <a:t>  </a:t>
            </a:r>
          </a:p>
          <a:p>
            <a:pPr lvl="1"/>
            <a:endParaRPr lang="de-DE" sz="2200" b="1" dirty="0" smtClean="0">
              <a:solidFill>
                <a:schemeClr val="accent1">
                  <a:lumMod val="75000"/>
                </a:schemeClr>
              </a:solidFill>
            </a:endParaRPr>
          </a:p>
          <a:p>
            <a:pPr marL="0" indent="0" algn="ctr">
              <a:buNone/>
            </a:pPr>
            <a:r>
              <a:rPr lang="en-US" sz="2200" b="1" i="1" dirty="0" smtClean="0">
                <a:solidFill>
                  <a:schemeClr val="accent6">
                    <a:lumMod val="75000"/>
                  </a:schemeClr>
                </a:solidFill>
              </a:rPr>
              <a:t>“</a:t>
            </a:r>
            <a:r>
              <a:rPr lang="de-DE" sz="2200" b="1" i="1" dirty="0" smtClean="0">
                <a:solidFill>
                  <a:schemeClr val="accent6">
                    <a:lumMod val="75000"/>
                  </a:schemeClr>
                </a:solidFill>
              </a:rPr>
              <a:t>Ich habe mich selbst verloren, da ich meinen Humor verloren habe. Mein Humor basiert auf meiner Sprache, deshalb habe ich meinen Humor verloren, da ich meine Sprache verloren habe. Ich bin jetzt ein anderer Mensch: ein Mensch ohne Humor, weil ich meinen Humor nicht mehr ausdrücken kann.”</a:t>
            </a:r>
          </a:p>
          <a:p>
            <a:endParaRPr lang="de-DE" sz="1700" dirty="0"/>
          </a:p>
        </p:txBody>
      </p:sp>
      <p:sp>
        <p:nvSpPr>
          <p:cNvPr id="4" name="Foliennummernplatzhalter 3"/>
          <p:cNvSpPr>
            <a:spLocks noGrp="1"/>
          </p:cNvSpPr>
          <p:nvPr>
            <p:ph type="sldNum" sz="quarter" idx="12"/>
          </p:nvPr>
        </p:nvSpPr>
        <p:spPr/>
        <p:txBody>
          <a:bodyPr/>
          <a:lstStyle/>
          <a:p>
            <a:fld id="{65DD3760-C60F-4C72-B2EB-4712C6F8169F}" type="slidenum">
              <a:rPr lang="de-DE" smtClean="0">
                <a:solidFill>
                  <a:prstClr val="black"/>
                </a:solidFill>
              </a:rPr>
              <a:pPr/>
              <a:t>42</a:t>
            </a:fld>
            <a:endParaRPr lang="de-DE" dirty="0">
              <a:solidFill>
                <a:prstClr val="black"/>
              </a:solidFill>
            </a:endParaRPr>
          </a:p>
        </p:txBody>
      </p:sp>
      <p:sp>
        <p:nvSpPr>
          <p:cNvPr id="5" name="Fußzeilenplatzhalter 4"/>
          <p:cNvSpPr>
            <a:spLocks noGrp="1"/>
          </p:cNvSpPr>
          <p:nvPr>
            <p:ph type="ftr" sz="quarter" idx="3"/>
          </p:nvPr>
        </p:nvSpPr>
        <p:spPr/>
        <p:txBody>
          <a:bodyPr/>
          <a:lstStyle/>
          <a:p>
            <a:r>
              <a:rPr lang="de-DE" smtClean="0">
                <a:solidFill>
                  <a:prstClr val="black"/>
                </a:solidFill>
              </a:rPr>
              <a:t>Bundesweite Arbeitsgemeinschaft der Psychosozialen Zentren für Flüchtlinge und Folteropfer</a:t>
            </a:r>
            <a:endParaRPr lang="de-DE" dirty="0">
              <a:solidFill>
                <a:prstClr val="black"/>
              </a:solidFill>
            </a:endParaRPr>
          </a:p>
        </p:txBody>
      </p:sp>
      <p:sp>
        <p:nvSpPr>
          <p:cNvPr id="6" name="Datumsplatzhalter 5"/>
          <p:cNvSpPr>
            <a:spLocks noGrp="1"/>
          </p:cNvSpPr>
          <p:nvPr>
            <p:ph type="dt" sz="half" idx="2"/>
          </p:nvPr>
        </p:nvSpPr>
        <p:spPr/>
        <p:txBody>
          <a:bodyPr/>
          <a:lstStyle/>
          <a:p>
            <a:fld id="{3A9B1E7C-BB1F-4816-A0E7-CE4116F8F332}" type="datetime1">
              <a:rPr lang="de-DE" smtClean="0">
                <a:solidFill>
                  <a:prstClr val="black"/>
                </a:solidFill>
              </a:rPr>
              <a:pPr/>
              <a:t>23.02.2016</a:t>
            </a:fld>
            <a:endParaRPr lang="de-DE" dirty="0">
              <a:solidFill>
                <a:prstClr val="black"/>
              </a:solidFill>
            </a:endParaRPr>
          </a:p>
        </p:txBody>
      </p:sp>
    </p:spTree>
    <p:extLst>
      <p:ext uri="{BB962C8B-B14F-4D97-AF65-F5344CB8AC3E}">
        <p14:creationId xmlns:p14="http://schemas.microsoft.com/office/powerpoint/2010/main" val="4161595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Trauma-arbeit und mehr </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5DD3760-C60F-4C72-B2EB-4712C6F8169F}" type="slidenum">
              <a:rPr lang="de-DE" smtClean="0"/>
              <a:t>43</a:t>
            </a:fld>
            <a:endParaRPr lang="de-DE" dirty="0"/>
          </a:p>
        </p:txBody>
      </p:sp>
    </p:spTree>
    <p:extLst>
      <p:ext uri="{BB962C8B-B14F-4D97-AF65-F5344CB8AC3E}">
        <p14:creationId xmlns:p14="http://schemas.microsoft.com/office/powerpoint/2010/main" val="1946098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04800" y="274638"/>
            <a:ext cx="8534400" cy="1136650"/>
          </a:xfrm>
        </p:spPr>
        <p:txBody>
          <a:bodyPr/>
          <a:lstStyle/>
          <a:p>
            <a:r>
              <a:rPr lang="en-GB" sz="2000" b="1"/>
              <a:t>Psychische Verarbeitung – von Kindersoldaten erlittener Traumata </a:t>
            </a:r>
            <a:br>
              <a:rPr lang="en-GB" sz="2000" b="1"/>
            </a:br>
            <a:r>
              <a:rPr lang="en-GB" sz="2000" b="1"/>
              <a:t>am Beispiel von “Illha Josina Machel”, Mosambik (nach Boia Efraim Junior, 2006)</a:t>
            </a:r>
            <a:endParaRPr lang="de-DE" sz="2000" b="1"/>
          </a:p>
        </p:txBody>
      </p:sp>
      <p:sp>
        <p:nvSpPr>
          <p:cNvPr id="185347" name="Rectangle 3"/>
          <p:cNvSpPr>
            <a:spLocks noGrp="1" noChangeArrowheads="1"/>
          </p:cNvSpPr>
          <p:nvPr>
            <p:ph type="body" idx="1"/>
          </p:nvPr>
        </p:nvSpPr>
        <p:spPr/>
        <p:txBody>
          <a:bodyPr/>
          <a:lstStyle/>
          <a:p>
            <a:pPr>
              <a:lnSpc>
                <a:spcPct val="80000"/>
              </a:lnSpc>
              <a:buFont typeface="Arial" charset="0"/>
              <a:buNone/>
            </a:pPr>
            <a:endParaRPr lang="de-DE" sz="1800" u="sng" dirty="0" smtClean="0"/>
          </a:p>
          <a:p>
            <a:pPr>
              <a:lnSpc>
                <a:spcPct val="80000"/>
              </a:lnSpc>
              <a:buFont typeface="Arial" charset="0"/>
              <a:buNone/>
            </a:pPr>
            <a:r>
              <a:rPr lang="de-DE" sz="2000" u="sng" dirty="0" smtClean="0"/>
              <a:t>Die psychische Verarbeitung wird in folgende Teilziele operationalisiert:</a:t>
            </a:r>
          </a:p>
          <a:p>
            <a:pPr>
              <a:lnSpc>
                <a:spcPct val="80000"/>
              </a:lnSpc>
              <a:buFontTx/>
              <a:buChar char="•"/>
            </a:pPr>
            <a:r>
              <a:rPr lang="de-DE" sz="2000" dirty="0" smtClean="0"/>
              <a:t>Wiederherstellen (beim Kindersoldaten) von Vertrauen zu Eltern, Freunden und anderen Mitgliedern der Dorfgemeinschaft</a:t>
            </a:r>
          </a:p>
          <a:p>
            <a:pPr>
              <a:lnSpc>
                <a:spcPct val="80000"/>
              </a:lnSpc>
            </a:pPr>
            <a:r>
              <a:rPr lang="de-DE" sz="2000" dirty="0" smtClean="0"/>
              <a:t>Wiederherstellen der Fähigkeit, den traumatischen Erlebnissen einen Sinn zu geben</a:t>
            </a:r>
          </a:p>
          <a:p>
            <a:pPr>
              <a:lnSpc>
                <a:spcPct val="80000"/>
              </a:lnSpc>
            </a:pPr>
            <a:r>
              <a:rPr lang="de-DE" sz="2000" dirty="0" smtClean="0"/>
              <a:t>Wiederherstellen des Selbstwertgefühls</a:t>
            </a:r>
          </a:p>
          <a:p>
            <a:pPr>
              <a:lnSpc>
                <a:spcPct val="80000"/>
              </a:lnSpc>
            </a:pPr>
            <a:r>
              <a:rPr lang="de-DE" sz="2000" dirty="0" smtClean="0"/>
              <a:t>Wiederherstellen der Fähigkeit, Aggressionen zu kontrollieren</a:t>
            </a:r>
          </a:p>
          <a:p>
            <a:pPr>
              <a:lnSpc>
                <a:spcPct val="80000"/>
              </a:lnSpc>
            </a:pPr>
            <a:r>
              <a:rPr lang="de-DE" sz="2000" dirty="0" smtClean="0"/>
              <a:t>Wiederaufbau der Identität</a:t>
            </a:r>
          </a:p>
          <a:p>
            <a:pPr>
              <a:lnSpc>
                <a:spcPct val="80000"/>
              </a:lnSpc>
            </a:pPr>
            <a:r>
              <a:rPr lang="de-DE" sz="2000" dirty="0" smtClean="0"/>
              <a:t>Wiederherstellen affektiver Beziehungen zu anderen Kindern und Erwachsenen</a:t>
            </a:r>
          </a:p>
          <a:p>
            <a:pPr>
              <a:lnSpc>
                <a:spcPct val="80000"/>
              </a:lnSpc>
            </a:pPr>
            <a:r>
              <a:rPr lang="de-DE" sz="2000" dirty="0" smtClean="0">
                <a:solidFill>
                  <a:schemeClr val="tx1"/>
                </a:solidFill>
              </a:rPr>
              <a:t>Wiederherstellen des Vertrauens in die Zukunft (sehr schwierig ohne sichere Zukunftsperspektive im Exilland) </a:t>
            </a:r>
          </a:p>
          <a:p>
            <a:pPr>
              <a:lnSpc>
                <a:spcPct val="80000"/>
              </a:lnSpc>
            </a:pPr>
            <a:r>
              <a:rPr lang="de-DE" sz="2000" dirty="0" smtClean="0"/>
              <a:t>Wiederherstellen des Beziehungsnetzwerkes innerhalb der Familie, den Generationen und innerhalb der Gemeinschaft. </a:t>
            </a:r>
          </a:p>
          <a:p>
            <a:pPr>
              <a:lnSpc>
                <a:spcPct val="90000"/>
              </a:lnSpc>
            </a:pPr>
            <a:endParaRPr lang="de-DE" sz="2000" dirty="0"/>
          </a:p>
        </p:txBody>
      </p:sp>
      <p:sp>
        <p:nvSpPr>
          <p:cNvPr id="2" name="Foliennummernplatzhalter 1"/>
          <p:cNvSpPr>
            <a:spLocks noGrp="1"/>
          </p:cNvSpPr>
          <p:nvPr>
            <p:ph type="sldNum" sz="quarter" idx="12"/>
          </p:nvPr>
        </p:nvSpPr>
        <p:spPr/>
        <p:txBody>
          <a:bodyPr/>
          <a:lstStyle/>
          <a:p>
            <a:fld id="{65DD3760-C60F-4C72-B2EB-4712C6F8169F}" type="slidenum">
              <a:rPr lang="de-DE" smtClean="0"/>
              <a:t>44</a:t>
            </a:fld>
            <a:endParaRPr lang="de-DE" dirty="0"/>
          </a:p>
        </p:txBody>
      </p:sp>
    </p:spTree>
    <p:extLst>
      <p:ext uri="{BB962C8B-B14F-4D97-AF65-F5344CB8AC3E}">
        <p14:creationId xmlns:p14="http://schemas.microsoft.com/office/powerpoint/2010/main" val="2224898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Einige typische </a:t>
            </a:r>
            <a:r>
              <a:rPr lang="de-DE" sz="2400" dirty="0"/>
              <a:t>Problemkreise Flüchtlingen und Überlebenden von Folter</a:t>
            </a:r>
          </a:p>
        </p:txBody>
      </p:sp>
      <p:sp>
        <p:nvSpPr>
          <p:cNvPr id="3" name="Inhaltsplatzhalter 2"/>
          <p:cNvSpPr>
            <a:spLocks noGrp="1"/>
          </p:cNvSpPr>
          <p:nvPr>
            <p:ph idx="1"/>
          </p:nvPr>
        </p:nvSpPr>
        <p:spPr/>
        <p:txBody>
          <a:bodyPr/>
          <a:lstStyle/>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45</a:t>
            </a:fld>
            <a:endParaRPr lang="de-DE"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
        <p:nvSpPr>
          <p:cNvPr id="7" name="Inhaltsplatzhalter 2"/>
          <p:cNvSpPr txBox="1">
            <a:spLocks/>
          </p:cNvSpPr>
          <p:nvPr/>
        </p:nvSpPr>
        <p:spPr>
          <a:xfrm>
            <a:off x="971600" y="1639341"/>
            <a:ext cx="77152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sz="2900" b="1" dirty="0" smtClean="0"/>
              <a:t>Eingefrorene Trauer, Trauer um Verlorenes</a:t>
            </a:r>
          </a:p>
          <a:p>
            <a:pPr marL="342900" lvl="1" indent="-342900">
              <a:lnSpc>
                <a:spcPct val="120000"/>
              </a:lnSpc>
              <a:buFont typeface="Wingdings" charset="0"/>
              <a:buChar char="à"/>
            </a:pPr>
            <a:r>
              <a:rPr lang="de-DE" sz="2900" dirty="0" smtClean="0"/>
              <a:t>„ ist der seelische Zustand, in dem sich jemand befindet, der einen schweren Verlust erlitt, der aber durch die Umstände gezwungen war, ihn nicht einmal zu beweinen ...  Die Trauer wird dann manchmal ... beiseite geschoben und vergiftet langsam die Personen und die Familie“ (Marie Langer, 1986)</a:t>
            </a:r>
          </a:p>
          <a:p>
            <a:pPr marL="342900" lvl="1" indent="-342900">
              <a:buFont typeface="Wingdings" charset="0"/>
              <a:buChar char="à"/>
            </a:pPr>
            <a:endParaRPr lang="de-DE" sz="2900" dirty="0"/>
          </a:p>
          <a:p>
            <a:pPr marL="0" lvl="1" indent="0">
              <a:buNone/>
            </a:pPr>
            <a:r>
              <a:rPr lang="de-DE" sz="2900" b="1" dirty="0" smtClean="0"/>
              <a:t>Entwurzelung</a:t>
            </a:r>
            <a:r>
              <a:rPr lang="de-DE" sz="2900" b="1" dirty="0"/>
              <a:t>, Entfremdung und </a:t>
            </a:r>
            <a:r>
              <a:rPr lang="de-DE" sz="2900" b="1" dirty="0" smtClean="0"/>
              <a:t>Identitätsverlust</a:t>
            </a:r>
          </a:p>
          <a:p>
            <a:pPr marL="342900" lvl="1" indent="-342900">
              <a:lnSpc>
                <a:spcPct val="120000"/>
              </a:lnSpc>
              <a:buFont typeface="Wingdings" charset="0"/>
              <a:buChar char="à"/>
            </a:pPr>
            <a:r>
              <a:rPr lang="de-DE" sz="2900" dirty="0" smtClean="0"/>
              <a:t>Der </a:t>
            </a:r>
            <a:r>
              <a:rPr lang="de-DE" sz="2900" dirty="0"/>
              <a:t>Integrations- und Akkulturationsprozess geht mit meist schmerzhaften und unversöhnbaren Normenkonflikten einher und kann im Laufe der Zeit zu Irritationen führen und Rollenkonflikte verschärfen</a:t>
            </a:r>
          </a:p>
          <a:p>
            <a:pPr marL="0" lvl="1" indent="0">
              <a:buNone/>
            </a:pPr>
            <a:r>
              <a:rPr lang="de-DE" sz="2900" dirty="0" smtClean="0"/>
              <a:t> </a:t>
            </a:r>
            <a:endParaRPr lang="de-DE" sz="2900" dirty="0"/>
          </a:p>
          <a:p>
            <a:pPr marL="457200" lvl="1" indent="-457200">
              <a:buFont typeface="+mj-lt"/>
              <a:buAutoNum type="arabicPeriod"/>
            </a:pPr>
            <a:endParaRPr lang="de-DE" sz="2400" dirty="0" smtClean="0"/>
          </a:p>
        </p:txBody>
      </p:sp>
    </p:spTree>
    <p:extLst>
      <p:ext uri="{BB962C8B-B14F-4D97-AF65-F5344CB8AC3E}">
        <p14:creationId xmlns:p14="http://schemas.microsoft.com/office/powerpoint/2010/main" val="2889600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Typische </a:t>
            </a:r>
            <a:r>
              <a:rPr lang="de-DE" sz="2400" dirty="0"/>
              <a:t>Problemkreise Flüchtlingen und Überlebenden von Folter</a:t>
            </a:r>
          </a:p>
        </p:txBody>
      </p:sp>
      <p:sp>
        <p:nvSpPr>
          <p:cNvPr id="3" name="Inhaltsplatzhalter 2"/>
          <p:cNvSpPr>
            <a:spLocks noGrp="1"/>
          </p:cNvSpPr>
          <p:nvPr>
            <p:ph idx="1"/>
          </p:nvPr>
        </p:nvSpPr>
        <p:spPr/>
        <p:txBody>
          <a:bodyPr/>
          <a:lstStyle/>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46</a:t>
            </a:fld>
            <a:endParaRPr lang="de-DE"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
        <p:nvSpPr>
          <p:cNvPr id="7" name="Inhaltsplatzhalter 2"/>
          <p:cNvSpPr txBox="1">
            <a:spLocks/>
          </p:cNvSpPr>
          <p:nvPr/>
        </p:nvSpPr>
        <p:spPr>
          <a:xfrm>
            <a:off x="971600" y="1600200"/>
            <a:ext cx="77152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sz="2900" b="1" dirty="0" smtClean="0"/>
              <a:t>Folter – Opfer – Schuldgefühle</a:t>
            </a:r>
          </a:p>
          <a:p>
            <a:pPr marL="342900" lvl="1" indent="-342900">
              <a:buFont typeface="Wingdings" charset="0"/>
              <a:buChar char="à"/>
            </a:pPr>
            <a:r>
              <a:rPr lang="de-DE" sz="2900" dirty="0" smtClean="0">
                <a:sym typeface="Wingdings"/>
              </a:rPr>
              <a:t>Foltersituation ist gekennzeichnet durch extreme Macht- Ohnmacht-Gefälle und nicht selten bleiben die </a:t>
            </a:r>
            <a:r>
              <a:rPr lang="de-DE" sz="2900" dirty="0" err="1" smtClean="0">
                <a:sym typeface="Wingdings"/>
              </a:rPr>
              <a:t>KlientInnen</a:t>
            </a:r>
            <a:r>
              <a:rPr lang="de-DE" sz="2900" dirty="0" smtClean="0">
                <a:sym typeface="Wingdings"/>
              </a:rPr>
              <a:t> in der Opferrolle fixiert wodurch kreative Kräfte blockiert werden. </a:t>
            </a:r>
            <a:endParaRPr lang="de-DE" sz="2900" dirty="0">
              <a:sym typeface="Wingdings"/>
            </a:endParaRPr>
          </a:p>
          <a:p>
            <a:pPr marL="342900" lvl="1" indent="-342900">
              <a:buFont typeface="Wingdings" charset="0"/>
              <a:buChar char="à"/>
            </a:pPr>
            <a:r>
              <a:rPr lang="de-DE" sz="2900" dirty="0" smtClean="0">
                <a:sym typeface="Wingdings"/>
              </a:rPr>
              <a:t>Typischer Ablauf: Ohnmacht/</a:t>
            </a:r>
            <a:r>
              <a:rPr lang="de-DE" sz="2900" dirty="0">
                <a:sym typeface="Wingdings"/>
              </a:rPr>
              <a:t>T</a:t>
            </a:r>
            <a:r>
              <a:rPr lang="de-DE" sz="2900" dirty="0" smtClean="0">
                <a:sym typeface="Wingdings"/>
              </a:rPr>
              <a:t>odesangst – Trauer </a:t>
            </a:r>
            <a:r>
              <a:rPr lang="de-DE" sz="2900" dirty="0">
                <a:sym typeface="Wingdings"/>
              </a:rPr>
              <a:t>–  </a:t>
            </a:r>
            <a:r>
              <a:rPr lang="de-DE" sz="2900" dirty="0" smtClean="0">
                <a:sym typeface="Wingdings"/>
              </a:rPr>
              <a:t>Frustration – Wut/Aggression </a:t>
            </a:r>
            <a:r>
              <a:rPr lang="de-DE" sz="2900" dirty="0">
                <a:sym typeface="Wingdings"/>
              </a:rPr>
              <a:t>–  </a:t>
            </a:r>
            <a:r>
              <a:rPr lang="de-DE" sz="2900" dirty="0" smtClean="0">
                <a:sym typeface="Wingdings"/>
              </a:rPr>
              <a:t>Scham – Schuldgefühle. Insbesondere die Schuldgefühle lassen sich nur schwer auflösen.</a:t>
            </a:r>
          </a:p>
          <a:p>
            <a:pPr marL="342900" lvl="1" indent="-342900">
              <a:buFont typeface="Wingdings" charset="0"/>
              <a:buChar char="à"/>
            </a:pPr>
            <a:endParaRPr lang="de-DE" sz="2900" b="1" dirty="0">
              <a:sym typeface="Wingdings"/>
            </a:endParaRPr>
          </a:p>
          <a:p>
            <a:pPr marL="0" lvl="1" indent="0">
              <a:buNone/>
            </a:pPr>
            <a:r>
              <a:rPr lang="de-DE" sz="2900" b="1" dirty="0" smtClean="0"/>
              <a:t>Die „Geschmolzenen“</a:t>
            </a:r>
          </a:p>
          <a:p>
            <a:pPr marL="342900" lvl="1" indent="-342900">
              <a:buFont typeface="Wingdings" charset="0"/>
              <a:buChar char="à"/>
            </a:pPr>
            <a:r>
              <a:rPr lang="de-DE" dirty="0" smtClean="0"/>
              <a:t>Leute</a:t>
            </a:r>
            <a:r>
              <a:rPr lang="de-DE" dirty="0"/>
              <a:t>, die „psychisch vollkommen überarbeitet sind und plötzlich leerlaufen, vor allem, wenn sie durch Situationen dann endgültig überfordert sind“, „trifft v.a. Menschen, die sich am meisten engagiert haben“ (Langer</a:t>
            </a:r>
            <a:r>
              <a:rPr lang="de-DE" dirty="0" smtClean="0"/>
              <a:t>).</a:t>
            </a:r>
            <a:endParaRPr lang="de-DE" dirty="0"/>
          </a:p>
          <a:p>
            <a:pPr marL="457200" lvl="1" indent="-457200">
              <a:buFont typeface="+mj-lt"/>
              <a:buAutoNum type="arabicPeriod"/>
            </a:pPr>
            <a:endParaRPr lang="de-DE" sz="2400" dirty="0" smtClean="0"/>
          </a:p>
        </p:txBody>
      </p:sp>
    </p:spTree>
    <p:extLst>
      <p:ext uri="{BB962C8B-B14F-4D97-AF65-F5344CB8AC3E}">
        <p14:creationId xmlns:p14="http://schemas.microsoft.com/office/powerpoint/2010/main" val="3972242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Typische </a:t>
            </a:r>
            <a:r>
              <a:rPr lang="de-DE" sz="2400" dirty="0"/>
              <a:t>Problemkreise Flüchtlingen und Überlebenden von Folter</a:t>
            </a:r>
          </a:p>
        </p:txBody>
      </p:sp>
      <p:sp>
        <p:nvSpPr>
          <p:cNvPr id="3" name="Inhaltsplatzhalter 2"/>
          <p:cNvSpPr>
            <a:spLocks noGrp="1"/>
          </p:cNvSpPr>
          <p:nvPr>
            <p:ph idx="1"/>
          </p:nvPr>
        </p:nvSpPr>
        <p:spPr/>
        <p:txBody>
          <a:bodyPr/>
          <a:lstStyle/>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47</a:t>
            </a:fld>
            <a:endParaRPr lang="de-DE"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
        <p:nvSpPr>
          <p:cNvPr id="7" name="Inhaltsplatzhalter 2"/>
          <p:cNvSpPr txBox="1">
            <a:spLocks/>
          </p:cNvSpPr>
          <p:nvPr/>
        </p:nvSpPr>
        <p:spPr>
          <a:xfrm>
            <a:off x="971600" y="1600200"/>
            <a:ext cx="77152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sz="2400" b="1" dirty="0" smtClean="0"/>
              <a:t>Familiengeheimnisse</a:t>
            </a:r>
          </a:p>
          <a:p>
            <a:pPr marL="342900" lvl="1" indent="-342900">
              <a:lnSpc>
                <a:spcPct val="90000"/>
              </a:lnSpc>
              <a:buFont typeface="Wingdings" charset="0"/>
              <a:buChar char="à"/>
            </a:pPr>
            <a:r>
              <a:rPr lang="de-DE" sz="2400" dirty="0" smtClean="0"/>
              <a:t>Trauer </a:t>
            </a:r>
            <a:r>
              <a:rPr lang="de-DE" sz="2400" dirty="0"/>
              <a:t>um Verlorenes wird beiseite geschoben , da sie die Lebensbewältigung der Familie bedroht. Dadurch entstehen Tabus, die jedoch immer präsent sind und umso wirksamer in der Familiengeschichte werden, weil sie unzugänglich bleiben müssen.</a:t>
            </a:r>
          </a:p>
          <a:p>
            <a:pPr marL="0" lvl="1" indent="0">
              <a:buNone/>
            </a:pPr>
            <a:endParaRPr lang="de-DE" sz="2400" dirty="0" smtClean="0"/>
          </a:p>
          <a:p>
            <a:pPr marL="0" lvl="1" indent="0">
              <a:buNone/>
            </a:pPr>
            <a:r>
              <a:rPr lang="de-DE" sz="2400" b="1" dirty="0"/>
              <a:t>Rollenverwirrungen in der Familie</a:t>
            </a:r>
          </a:p>
          <a:p>
            <a:pPr marL="342900" lvl="1" indent="-342900">
              <a:lnSpc>
                <a:spcPct val="90000"/>
              </a:lnSpc>
              <a:buFont typeface="Wingdings" charset="0"/>
              <a:buChar char="à"/>
            </a:pPr>
            <a:r>
              <a:rPr lang="de-DE" sz="2400" dirty="0" smtClean="0"/>
              <a:t>Viele </a:t>
            </a:r>
            <a:r>
              <a:rPr lang="de-DE" sz="2400" dirty="0"/>
              <a:t>erleben einen erheblichen Rollen- und Statusverlust in den Bereichen Arbeit, Wohnung, Bildung, Stellung und Einflussnahme in der neuen Gesellschaft, dadurch kann es innerhalb der Familie zu Rollenkonflikten kommen (Mann verliert </a:t>
            </a:r>
            <a:r>
              <a:rPr lang="de-DE" sz="2400" dirty="0" err="1"/>
              <a:t>Ernährerrolle</a:t>
            </a:r>
            <a:r>
              <a:rPr lang="de-DE" sz="2400" dirty="0"/>
              <a:t>, Kindern erlernen neue Sprache schneller und übernehmen Verantwortung) </a:t>
            </a:r>
          </a:p>
          <a:p>
            <a:pPr marL="457200" lvl="1" indent="-457200">
              <a:buFont typeface="+mj-lt"/>
              <a:buAutoNum type="arabicPeriod"/>
            </a:pPr>
            <a:endParaRPr lang="de-DE" sz="2400" dirty="0" smtClean="0"/>
          </a:p>
        </p:txBody>
      </p:sp>
    </p:spTree>
    <p:extLst>
      <p:ext uri="{BB962C8B-B14F-4D97-AF65-F5344CB8AC3E}">
        <p14:creationId xmlns:p14="http://schemas.microsoft.com/office/powerpoint/2010/main" val="993407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Typische </a:t>
            </a:r>
            <a:r>
              <a:rPr lang="de-DE" sz="2400" dirty="0"/>
              <a:t>Problemkreise Flüchtlingen und Überlebenden von Folter</a:t>
            </a:r>
          </a:p>
        </p:txBody>
      </p:sp>
      <p:sp>
        <p:nvSpPr>
          <p:cNvPr id="3" name="Inhaltsplatzhalter 2"/>
          <p:cNvSpPr>
            <a:spLocks noGrp="1"/>
          </p:cNvSpPr>
          <p:nvPr>
            <p:ph idx="1"/>
          </p:nvPr>
        </p:nvSpPr>
        <p:spPr/>
        <p:txBody>
          <a:bodyPr/>
          <a:lstStyle/>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48</a:t>
            </a:fld>
            <a:endParaRPr lang="de-DE"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
        <p:nvSpPr>
          <p:cNvPr id="7" name="Inhaltsplatzhalter 2"/>
          <p:cNvSpPr txBox="1">
            <a:spLocks/>
          </p:cNvSpPr>
          <p:nvPr/>
        </p:nvSpPr>
        <p:spPr>
          <a:xfrm>
            <a:off x="971600" y="1600200"/>
            <a:ext cx="7715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endParaRPr lang="de-DE" sz="2400" b="1" dirty="0" smtClean="0"/>
          </a:p>
          <a:p>
            <a:pPr marL="0" lvl="1" indent="0">
              <a:buNone/>
            </a:pPr>
            <a:endParaRPr lang="de-DE" sz="2400" b="1" dirty="0"/>
          </a:p>
          <a:p>
            <a:pPr marL="0" lvl="1" indent="0">
              <a:buNone/>
            </a:pPr>
            <a:endParaRPr lang="de-DE" sz="2400" b="1" dirty="0" smtClean="0"/>
          </a:p>
          <a:p>
            <a:pPr marL="0" lvl="1" indent="0">
              <a:buNone/>
            </a:pPr>
            <a:r>
              <a:rPr lang="de-DE" sz="2400" b="1" dirty="0" smtClean="0"/>
              <a:t>Delegationen in der Familie</a:t>
            </a:r>
          </a:p>
          <a:p>
            <a:pPr marL="342900" lvl="1" indent="-342900">
              <a:lnSpc>
                <a:spcPct val="90000"/>
              </a:lnSpc>
              <a:buFont typeface="Wingdings" charset="0"/>
              <a:buChar char="à"/>
            </a:pPr>
            <a:r>
              <a:rPr lang="de-DE" sz="2400" dirty="0" smtClean="0"/>
              <a:t>Häufig werden Erwartungen an das veränderte Leben in der neuen Gesellschaft von den Eltern an die Kinder übertragen. Wollen diese die Forderungen nicht mehr erfüllen, kann es zu Konflikten kommen. </a:t>
            </a:r>
            <a:endParaRPr lang="de-DE" sz="2400" dirty="0"/>
          </a:p>
          <a:p>
            <a:pPr marL="0" lvl="1" indent="0">
              <a:buNone/>
            </a:pPr>
            <a:endParaRPr lang="de-DE" sz="2400" dirty="0" smtClean="0"/>
          </a:p>
          <a:p>
            <a:pPr marL="457200" lvl="1" indent="-457200">
              <a:buFont typeface="+mj-lt"/>
              <a:buAutoNum type="arabicPeriod"/>
            </a:pPr>
            <a:endParaRPr lang="de-DE" sz="2400" dirty="0" smtClean="0"/>
          </a:p>
        </p:txBody>
      </p:sp>
    </p:spTree>
    <p:extLst>
      <p:ext uri="{BB962C8B-B14F-4D97-AF65-F5344CB8AC3E}">
        <p14:creationId xmlns:p14="http://schemas.microsoft.com/office/powerpoint/2010/main" val="3779249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Trauma bearbeiten und andere Schritte (einige Beispiele) </a:t>
            </a:r>
            <a:endParaRPr lang="de-DE" sz="2400" dirty="0"/>
          </a:p>
        </p:txBody>
      </p:sp>
      <p:sp>
        <p:nvSpPr>
          <p:cNvPr id="3" name="Inhaltsplatzhalter 2"/>
          <p:cNvSpPr>
            <a:spLocks noGrp="1"/>
          </p:cNvSpPr>
          <p:nvPr>
            <p:ph idx="1"/>
          </p:nvPr>
        </p:nvSpPr>
        <p:spPr/>
        <p:txBody>
          <a:bodyPr/>
          <a:lstStyle/>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49</a:t>
            </a:fld>
            <a:endParaRPr lang="de-DE"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
        <p:nvSpPr>
          <p:cNvPr id="7" name="Inhaltsplatzhalter 2"/>
          <p:cNvSpPr txBox="1">
            <a:spLocks/>
          </p:cNvSpPr>
          <p:nvPr/>
        </p:nvSpPr>
        <p:spPr>
          <a:xfrm>
            <a:off x="827584" y="1600200"/>
            <a:ext cx="7859216" cy="48531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de-DE" sz="4200" b="1" dirty="0" smtClean="0"/>
              <a:t>Traumatische Erlebnisse: </a:t>
            </a:r>
            <a:r>
              <a:rPr lang="de-DE" sz="4200" dirty="0" smtClean="0"/>
              <a:t>Raum für Gefühlen, welche mit dem Trauma assoziiert sind, Raum für </a:t>
            </a:r>
            <a:r>
              <a:rPr lang="de-DE" sz="4200" dirty="0" err="1" smtClean="0"/>
              <a:t>Refelxion</a:t>
            </a:r>
            <a:r>
              <a:rPr lang="de-DE" sz="4200" dirty="0" smtClean="0"/>
              <a:t>, Realitäten beim Namen zu nennen, Schuld für die Taten festzustellen und Überlebende entlasten. </a:t>
            </a:r>
          </a:p>
          <a:p>
            <a:pPr marL="342900" lvl="1" indent="-342900">
              <a:lnSpc>
                <a:spcPct val="90000"/>
              </a:lnSpc>
              <a:buFont typeface="Wingdings" charset="0"/>
              <a:buChar char="à"/>
            </a:pPr>
            <a:endParaRPr lang="de-DE" sz="4200" dirty="0"/>
          </a:p>
          <a:p>
            <a:pPr marL="0" lvl="1" indent="0">
              <a:lnSpc>
                <a:spcPct val="90000"/>
              </a:lnSpc>
              <a:buNone/>
            </a:pPr>
            <a:r>
              <a:rPr lang="de-DE" sz="4200" b="1" dirty="0" smtClean="0"/>
              <a:t>Integration </a:t>
            </a:r>
            <a:r>
              <a:rPr lang="de-DE" sz="4200" b="1" dirty="0"/>
              <a:t>von Fremden und Neuem</a:t>
            </a:r>
          </a:p>
          <a:p>
            <a:pPr marL="342900" lvl="1" indent="-342900">
              <a:lnSpc>
                <a:spcPct val="120000"/>
              </a:lnSpc>
              <a:buFont typeface="Wingdings" charset="0"/>
              <a:buChar char="à"/>
            </a:pPr>
            <a:r>
              <a:rPr lang="de-DE" sz="4200" dirty="0" smtClean="0">
                <a:sym typeface="Wingdings"/>
              </a:rPr>
              <a:t>Balance finden zwischen Sehnsucht nach Vertrautem und </a:t>
            </a:r>
            <a:r>
              <a:rPr lang="de-DE" sz="4200" dirty="0" smtClean="0"/>
              <a:t>Gewohntem </a:t>
            </a:r>
            <a:r>
              <a:rPr lang="de-DE" sz="4200" dirty="0"/>
              <a:t>und </a:t>
            </a:r>
            <a:r>
              <a:rPr lang="de-DE" sz="4200" dirty="0" smtClean="0"/>
              <a:t>dem Neuem</a:t>
            </a:r>
          </a:p>
          <a:p>
            <a:pPr marL="342900" lvl="1" indent="-342900">
              <a:lnSpc>
                <a:spcPct val="120000"/>
              </a:lnSpc>
              <a:buFont typeface="Wingdings" charset="0"/>
              <a:buChar char="à"/>
            </a:pPr>
            <a:r>
              <a:rPr lang="de-DE" sz="4200" dirty="0" smtClean="0"/>
              <a:t>Dabei kann es zu Überidentifikation und Orientierungslosigkeit kommen </a:t>
            </a:r>
            <a:endParaRPr lang="de-DE" sz="4200" dirty="0"/>
          </a:p>
          <a:p>
            <a:pPr marL="0" lvl="1" indent="0">
              <a:lnSpc>
                <a:spcPct val="90000"/>
              </a:lnSpc>
              <a:buNone/>
            </a:pPr>
            <a:endParaRPr lang="de-DE" sz="4200" dirty="0"/>
          </a:p>
          <a:p>
            <a:pPr marL="0" lvl="1" indent="0">
              <a:buNone/>
            </a:pPr>
            <a:endParaRPr lang="de-DE" sz="2400" dirty="0" smtClean="0"/>
          </a:p>
          <a:p>
            <a:pPr marL="457200" lvl="1" indent="-457200">
              <a:buFont typeface="+mj-lt"/>
              <a:buAutoNum type="arabicPeriod"/>
            </a:pPr>
            <a:endParaRPr lang="de-DE" sz="2400" dirty="0" smtClean="0"/>
          </a:p>
        </p:txBody>
      </p:sp>
    </p:spTree>
    <p:extLst>
      <p:ext uri="{BB962C8B-B14F-4D97-AF65-F5344CB8AC3E}">
        <p14:creationId xmlns:p14="http://schemas.microsoft.com/office/powerpoint/2010/main" val="429263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976079F-3682-4990-8144-36F5E0EF2C6C}" type="slidenum">
              <a:rPr lang="de-DE" smtClean="0">
                <a:solidFill>
                  <a:prstClr val="black">
                    <a:tint val="75000"/>
                  </a:prstClr>
                </a:solidFill>
              </a:rPr>
              <a:pPr/>
              <a:t>5</a:t>
            </a:fld>
            <a:endParaRPr lang="de-DE">
              <a:solidFill>
                <a:prstClr val="black">
                  <a:tint val="75000"/>
                </a:prstClr>
              </a:solidFill>
            </a:endParaRPr>
          </a:p>
        </p:txBody>
      </p:sp>
      <p:sp>
        <p:nvSpPr>
          <p:cNvPr id="4" name="Rechteck 3"/>
          <p:cNvSpPr/>
          <p:nvPr/>
        </p:nvSpPr>
        <p:spPr>
          <a:xfrm>
            <a:off x="714309" y="4953872"/>
            <a:ext cx="5616624"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T.S. Sir Lanka</a:t>
            </a:r>
            <a:r>
              <a:rPr lang="de-DE" dirty="0" smtClean="0"/>
              <a:t>: „ Erinnerungen“ </a:t>
            </a:r>
            <a:endParaRPr lang="de-DE" dirty="0"/>
          </a:p>
        </p:txBody>
      </p:sp>
    </p:spTree>
    <p:extLst>
      <p:ext uri="{BB962C8B-B14F-4D97-AF65-F5344CB8AC3E}">
        <p14:creationId xmlns:p14="http://schemas.microsoft.com/office/powerpoint/2010/main" val="231465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Trauma </a:t>
            </a:r>
            <a:r>
              <a:rPr lang="de-DE" sz="2400" dirty="0"/>
              <a:t>bearbeiten und andere Schritte (einige Beispiele) </a:t>
            </a:r>
          </a:p>
        </p:txBody>
      </p:sp>
      <p:sp>
        <p:nvSpPr>
          <p:cNvPr id="4" name="Foliennummernplatzhalter 3"/>
          <p:cNvSpPr>
            <a:spLocks noGrp="1"/>
          </p:cNvSpPr>
          <p:nvPr>
            <p:ph type="sldNum" sz="quarter" idx="12"/>
          </p:nvPr>
        </p:nvSpPr>
        <p:spPr/>
        <p:txBody>
          <a:bodyPr/>
          <a:lstStyle/>
          <a:p>
            <a:fld id="{65DD3760-C60F-4C72-B2EB-4712C6F8169F}" type="slidenum">
              <a:rPr lang="de-DE" smtClean="0"/>
              <a:t>50</a:t>
            </a:fld>
            <a:endParaRPr lang="de-DE"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
        <p:nvSpPr>
          <p:cNvPr id="5" name="Inhaltsplatzhalter 4"/>
          <p:cNvSpPr>
            <a:spLocks noGrp="1"/>
          </p:cNvSpPr>
          <p:nvPr>
            <p:ph idx="1"/>
          </p:nvPr>
        </p:nvSpPr>
        <p:spPr/>
        <p:txBody>
          <a:bodyPr/>
          <a:lstStyle/>
          <a:p>
            <a:pPr marL="0" lvl="1" indent="0">
              <a:lnSpc>
                <a:spcPct val="90000"/>
              </a:lnSpc>
              <a:buNone/>
            </a:pPr>
            <a:r>
              <a:rPr lang="de-DE" sz="2400" b="1" dirty="0"/>
              <a:t>Verlassen der Opferrolle und Isolation</a:t>
            </a:r>
          </a:p>
          <a:p>
            <a:pPr marL="0" lvl="1" indent="0">
              <a:lnSpc>
                <a:spcPct val="90000"/>
              </a:lnSpc>
              <a:buNone/>
            </a:pPr>
            <a:r>
              <a:rPr lang="de-DE" sz="2400" dirty="0" smtClean="0"/>
              <a:t>Gegen Schuldgefühle arbeiten durch Feststellen, wer Opfer und wer Täter ist.</a:t>
            </a:r>
          </a:p>
          <a:p>
            <a:pPr marL="0" lvl="1" indent="0">
              <a:lnSpc>
                <a:spcPct val="90000"/>
              </a:lnSpc>
              <a:buNone/>
            </a:pPr>
            <a:r>
              <a:rPr lang="de-DE" sz="2400" dirty="0" smtClean="0"/>
              <a:t>Dadurch werden auch kreative Kräfte wieder zugänglich gemacht </a:t>
            </a:r>
            <a:r>
              <a:rPr lang="de-DE" sz="2400" dirty="0" smtClean="0">
                <a:sym typeface="Wingdings"/>
              </a:rPr>
              <a:t> Bewegung findet statt, Handlungsspielräume wahrgenommen!</a:t>
            </a:r>
          </a:p>
          <a:p>
            <a:pPr marL="0" lvl="1" indent="0">
              <a:lnSpc>
                <a:spcPct val="90000"/>
              </a:lnSpc>
              <a:buNone/>
            </a:pPr>
            <a:endParaRPr lang="de-DE" sz="2400" dirty="0">
              <a:sym typeface="Wingdings"/>
            </a:endParaRPr>
          </a:p>
          <a:p>
            <a:pPr marL="0" lvl="1" indent="0">
              <a:lnSpc>
                <a:spcPct val="90000"/>
              </a:lnSpc>
              <a:buNone/>
            </a:pPr>
            <a:r>
              <a:rPr lang="de-DE" sz="2400" b="1" dirty="0" smtClean="0">
                <a:sym typeface="Wingdings"/>
              </a:rPr>
              <a:t>Entwicklung neuer Identität – Zukunftsplanung</a:t>
            </a:r>
          </a:p>
          <a:p>
            <a:pPr marL="0" lvl="1" indent="0">
              <a:lnSpc>
                <a:spcPct val="90000"/>
              </a:lnSpc>
              <a:buNone/>
            </a:pPr>
            <a:r>
              <a:rPr lang="de-DE" sz="2400" dirty="0" smtClean="0">
                <a:sym typeface="Wingdings"/>
              </a:rPr>
              <a:t>Lebensbejahende, zukunftsorientierte Perspektive entwickeln , um Lebenssinn und Selbstwert wieder zu finden</a:t>
            </a:r>
          </a:p>
          <a:p>
            <a:pPr marL="0" lvl="1" indent="0">
              <a:lnSpc>
                <a:spcPct val="90000"/>
              </a:lnSpc>
              <a:buNone/>
            </a:pPr>
            <a:r>
              <a:rPr lang="de-DE" sz="2400" dirty="0" smtClean="0">
                <a:sym typeface="Wingdings"/>
              </a:rPr>
              <a:t> Ressourcenorientierte Arbeit, oft mit jedem einzelnen Familienmitglied</a:t>
            </a:r>
            <a:endParaRPr lang="de-DE" sz="2400" dirty="0"/>
          </a:p>
          <a:p>
            <a:endParaRPr lang="de-DE" dirty="0"/>
          </a:p>
        </p:txBody>
      </p:sp>
    </p:spTree>
    <p:extLst>
      <p:ext uri="{BB962C8B-B14F-4D97-AF65-F5344CB8AC3E}">
        <p14:creationId xmlns:p14="http://schemas.microsoft.com/office/powerpoint/2010/main" val="383374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Trauma </a:t>
            </a:r>
            <a:r>
              <a:rPr lang="de-DE" sz="2400" dirty="0"/>
              <a:t>bearbeiten und andere Schritte (einige Beispiele) </a:t>
            </a:r>
          </a:p>
        </p:txBody>
      </p:sp>
      <p:sp>
        <p:nvSpPr>
          <p:cNvPr id="4" name="Foliennummernplatzhalter 3"/>
          <p:cNvSpPr>
            <a:spLocks noGrp="1"/>
          </p:cNvSpPr>
          <p:nvPr>
            <p:ph type="sldNum" sz="quarter" idx="12"/>
          </p:nvPr>
        </p:nvSpPr>
        <p:spPr/>
        <p:txBody>
          <a:bodyPr/>
          <a:lstStyle/>
          <a:p>
            <a:fld id="{65DD3760-C60F-4C72-B2EB-4712C6F8169F}" type="slidenum">
              <a:rPr lang="de-DE" smtClean="0"/>
              <a:t>51</a:t>
            </a:fld>
            <a:endParaRPr lang="de-DE"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
        <p:nvSpPr>
          <p:cNvPr id="5" name="Inhaltsplatzhalter 4"/>
          <p:cNvSpPr>
            <a:spLocks noGrp="1"/>
          </p:cNvSpPr>
          <p:nvPr>
            <p:ph idx="1"/>
          </p:nvPr>
        </p:nvSpPr>
        <p:spPr/>
        <p:txBody>
          <a:bodyPr>
            <a:normAutofit/>
          </a:bodyPr>
          <a:lstStyle/>
          <a:p>
            <a:pPr marL="0" lvl="1" indent="0">
              <a:lnSpc>
                <a:spcPct val="90000"/>
              </a:lnSpc>
              <a:buNone/>
            </a:pPr>
            <a:r>
              <a:rPr lang="de-DE" sz="2400" b="1" dirty="0" smtClean="0"/>
              <a:t>Strukturelle Arbeit mit der ganzen Familie</a:t>
            </a:r>
            <a:endParaRPr lang="de-DE" sz="2400" b="1" dirty="0"/>
          </a:p>
          <a:p>
            <a:pPr marL="0" lvl="1" indent="0">
              <a:lnSpc>
                <a:spcPct val="90000"/>
              </a:lnSpc>
              <a:buNone/>
            </a:pPr>
            <a:r>
              <a:rPr lang="de-DE" sz="2400" dirty="0" smtClean="0"/>
              <a:t>Wiederherstellen der alten </a:t>
            </a:r>
            <a:r>
              <a:rPr lang="de-DE" sz="2400" dirty="0"/>
              <a:t>H</a:t>
            </a:r>
            <a:r>
              <a:rPr lang="de-DE" sz="2400" dirty="0" smtClean="0"/>
              <a:t>ierarchie, d.h.</a:t>
            </a:r>
          </a:p>
          <a:p>
            <a:pPr marL="342900" lvl="1" indent="-342900">
              <a:lnSpc>
                <a:spcPct val="90000"/>
              </a:lnSpc>
              <a:buFontTx/>
              <a:buChar char="-"/>
            </a:pPr>
            <a:r>
              <a:rPr lang="de-DE" sz="2400" dirty="0" smtClean="0"/>
              <a:t>Eltern in die Elternrolle zurückbringen und ihre Position als Entscheidungsträger bestätigen</a:t>
            </a:r>
          </a:p>
          <a:p>
            <a:pPr marL="342900" lvl="1" indent="-342900">
              <a:lnSpc>
                <a:spcPct val="90000"/>
              </a:lnSpc>
              <a:buFontTx/>
              <a:buChar char="-"/>
            </a:pPr>
            <a:r>
              <a:rPr lang="de-DE" sz="2400" dirty="0" smtClean="0"/>
              <a:t>Rollenkonfusionen aufzeigen und entwirren</a:t>
            </a:r>
          </a:p>
          <a:p>
            <a:pPr marL="342900" lvl="1" indent="-342900">
              <a:lnSpc>
                <a:spcPct val="90000"/>
              </a:lnSpc>
              <a:buFontTx/>
              <a:buChar char="-"/>
            </a:pPr>
            <a:r>
              <a:rPr lang="de-DE" sz="2400" dirty="0" smtClean="0"/>
              <a:t>Kinder aus der sie überfordernden Delegation entlassen</a:t>
            </a:r>
          </a:p>
          <a:p>
            <a:pPr marL="342900" lvl="1" indent="-342900">
              <a:lnSpc>
                <a:spcPct val="90000"/>
              </a:lnSpc>
              <a:buFontTx/>
              <a:buChar char="-"/>
            </a:pPr>
            <a:r>
              <a:rPr lang="de-DE" sz="2400" dirty="0" smtClean="0"/>
              <a:t>Evtl. </a:t>
            </a:r>
            <a:r>
              <a:rPr lang="de-DE" sz="2400" dirty="0"/>
              <a:t>n</a:t>
            </a:r>
            <a:r>
              <a:rPr lang="de-DE" sz="2400" dirty="0" smtClean="0"/>
              <a:t>euer „Ehevertrag“</a:t>
            </a:r>
          </a:p>
          <a:p>
            <a:pPr marL="0" lvl="1" indent="0">
              <a:lnSpc>
                <a:spcPct val="90000"/>
              </a:lnSpc>
              <a:buNone/>
            </a:pPr>
            <a:endParaRPr lang="de-DE" sz="2400" dirty="0">
              <a:sym typeface="Wingdings"/>
            </a:endParaRPr>
          </a:p>
          <a:p>
            <a:endParaRPr lang="de-DE" dirty="0"/>
          </a:p>
        </p:txBody>
      </p:sp>
    </p:spTree>
    <p:extLst>
      <p:ext uri="{BB962C8B-B14F-4D97-AF65-F5344CB8AC3E}">
        <p14:creationId xmlns:p14="http://schemas.microsoft.com/office/powerpoint/2010/main" val="946352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Arbeit </a:t>
            </a:r>
            <a:r>
              <a:rPr lang="de-DE" dirty="0"/>
              <a:t>mit der ganzen </a:t>
            </a:r>
            <a:r>
              <a:rPr lang="de-DE" dirty="0" smtClean="0"/>
              <a:t>Familie</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52</a:t>
            </a:fld>
            <a:endParaRPr lang="de-DE" dirty="0"/>
          </a:p>
        </p:txBody>
      </p:sp>
      <p:pic>
        <p:nvPicPr>
          <p:cNvPr id="7" name="Picture 4" descr="44a2431fa11880886069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7341" y="1600200"/>
            <a:ext cx="3749318"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el 1"/>
          <p:cNvSpPr txBox="1">
            <a:spLocks/>
          </p:cNvSpPr>
          <p:nvPr/>
        </p:nvSpPr>
        <p:spPr>
          <a:xfrm>
            <a:off x="683568" y="578485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zh-CN" sz="2400" b="1" dirty="0" smtClean="0">
                <a:ea typeface="宋体" pitchFamily="2" charset="-122"/>
              </a:rPr>
              <a:t>…families can be muddled up packages…that need unravelling..</a:t>
            </a:r>
            <a:r>
              <a:rPr lang="en-US" altLang="de-DE" sz="2400" b="1" dirty="0" smtClean="0">
                <a:cs typeface="Times New Roman" pitchFamily="18" charset="0"/>
              </a:rPr>
              <a:t>.</a:t>
            </a:r>
            <a:r>
              <a:rPr lang="de-DE" altLang="de-DE" sz="2400" b="1" dirty="0" smtClean="0">
                <a:ea typeface="宋体" pitchFamily="2" charset="-122"/>
              </a:rPr>
              <a:t> </a:t>
            </a:r>
            <a:endParaRPr lang="de-DE" sz="2400" dirty="0"/>
          </a:p>
        </p:txBody>
      </p:sp>
    </p:spTree>
    <p:extLst>
      <p:ext uri="{BB962C8B-B14F-4D97-AF65-F5344CB8AC3E}">
        <p14:creationId xmlns:p14="http://schemas.microsoft.com/office/powerpoint/2010/main" val="2814576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Typische Störungen nach Bindungsabbrüchen </a:t>
            </a:r>
            <a:endParaRPr lang="de-DE" dirty="0"/>
          </a:p>
        </p:txBody>
      </p:sp>
      <p:sp>
        <p:nvSpPr>
          <p:cNvPr id="3" name="Inhaltsplatzhalter 2"/>
          <p:cNvSpPr>
            <a:spLocks noGrp="1"/>
          </p:cNvSpPr>
          <p:nvPr>
            <p:ph idx="1"/>
          </p:nvPr>
        </p:nvSpPr>
        <p:spPr>
          <a:xfrm>
            <a:off x="457200" y="1711349"/>
            <a:ext cx="8229600" cy="4525963"/>
          </a:xfrm>
        </p:spPr>
        <p:txBody>
          <a:bodyPr>
            <a:normAutofit/>
          </a:bodyPr>
          <a:lstStyle/>
          <a:p>
            <a:endParaRPr lang="de-DE" sz="2400" dirty="0" smtClean="0"/>
          </a:p>
          <a:p>
            <a:r>
              <a:rPr lang="de-DE" sz="2400" dirty="0" smtClean="0"/>
              <a:t>Angst vor Nähe wegen Angst vor erneutem Beziehungsabbruch </a:t>
            </a:r>
          </a:p>
          <a:p>
            <a:r>
              <a:rPr lang="de-DE" sz="2400" dirty="0" smtClean="0"/>
              <a:t>Unsichere oder ambivalente Bindungsmuster </a:t>
            </a:r>
          </a:p>
          <a:p>
            <a:r>
              <a:rPr lang="de-DE" sz="2400" dirty="0" smtClean="0"/>
              <a:t>Hoher Anspruch „versorgt zu werden“ mit gleichzeitiger Angst verlassen zu werden.  </a:t>
            </a:r>
          </a:p>
          <a:p>
            <a:r>
              <a:rPr lang="de-DE" sz="2400" dirty="0" smtClean="0"/>
              <a:t>Depression und </a:t>
            </a:r>
            <a:r>
              <a:rPr lang="de-DE" sz="2400" dirty="0"/>
              <a:t>a</a:t>
            </a:r>
            <a:r>
              <a:rPr lang="de-DE" sz="2400" dirty="0" smtClean="0"/>
              <a:t>ggressives Verhalten</a:t>
            </a:r>
          </a:p>
          <a:p>
            <a:r>
              <a:rPr lang="de-DE" sz="2400" dirty="0" smtClean="0"/>
              <a:t>Schweigen in der Familie über die traumatischen Ereignisse</a:t>
            </a:r>
          </a:p>
          <a:p>
            <a:r>
              <a:rPr lang="de-DE" sz="2400" dirty="0" smtClean="0"/>
              <a:t>Rollenkonfusionen, Grenzüberschreitungen, </a:t>
            </a:r>
            <a:r>
              <a:rPr lang="de-DE" sz="2400" dirty="0" err="1" smtClean="0"/>
              <a:t>paternalisierung</a:t>
            </a:r>
            <a:r>
              <a:rPr lang="de-DE" sz="2400" dirty="0" smtClean="0"/>
              <a:t> der Kinder, </a:t>
            </a:r>
            <a:r>
              <a:rPr lang="de-DE" sz="2400" dirty="0" err="1" smtClean="0"/>
              <a:t>etc</a:t>
            </a:r>
            <a:r>
              <a:rPr lang="de-DE" sz="2400" dirty="0" smtClean="0"/>
              <a:t>  </a:t>
            </a:r>
            <a:endParaRPr lang="de-DE" sz="2400" dirty="0"/>
          </a:p>
        </p:txBody>
      </p:sp>
      <p:sp>
        <p:nvSpPr>
          <p:cNvPr id="4" name="Foliennummernplatzhalter 3"/>
          <p:cNvSpPr>
            <a:spLocks noGrp="1"/>
          </p:cNvSpPr>
          <p:nvPr>
            <p:ph type="sldNum" sz="quarter" idx="12"/>
          </p:nvPr>
        </p:nvSpPr>
        <p:spPr/>
        <p:txBody>
          <a:bodyPr/>
          <a:lstStyle/>
          <a:p>
            <a:fld id="{65DD3760-C60F-4C72-B2EB-4712C6F8169F}" type="slidenum">
              <a:rPr lang="de-DE" smtClean="0"/>
              <a:t>53</a:t>
            </a:fld>
            <a:endParaRPr lang="de-DE" dirty="0"/>
          </a:p>
        </p:txBody>
      </p:sp>
    </p:spTree>
    <p:extLst>
      <p:ext uri="{BB962C8B-B14F-4D97-AF65-F5344CB8AC3E}">
        <p14:creationId xmlns:p14="http://schemas.microsoft.com/office/powerpoint/2010/main" val="3923157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Bindungsabbrüche auf der Flucht</a:t>
            </a:r>
            <a:endParaRPr lang="de-DE" dirty="0"/>
          </a:p>
        </p:txBody>
      </p:sp>
      <p:sp>
        <p:nvSpPr>
          <p:cNvPr id="3" name="Inhaltsplatzhalter 2"/>
          <p:cNvSpPr>
            <a:spLocks noGrp="1"/>
          </p:cNvSpPr>
          <p:nvPr>
            <p:ph idx="1"/>
          </p:nvPr>
        </p:nvSpPr>
        <p:spPr/>
        <p:txBody>
          <a:bodyPr/>
          <a:lstStyle/>
          <a:p>
            <a:r>
              <a:rPr lang="de-DE" dirty="0" smtClean="0"/>
              <a:t>A. aus </a:t>
            </a:r>
            <a:r>
              <a:rPr lang="de-DE" dirty="0"/>
              <a:t>Dagestan</a:t>
            </a:r>
          </a:p>
          <a:p>
            <a:endParaRPr lang="de-DE" dirty="0"/>
          </a:p>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54</a:t>
            </a:fld>
            <a:endParaRPr lang="de-DE" dirty="0"/>
          </a:p>
        </p:txBody>
      </p:sp>
      <p:sp>
        <p:nvSpPr>
          <p:cNvPr id="6" name="Datumsplatzhalter 5"/>
          <p:cNvSpPr>
            <a:spLocks noGrp="1"/>
          </p:cNvSpPr>
          <p:nvPr>
            <p:ph type="dt" sz="half" idx="2"/>
          </p:nvPr>
        </p:nvSpPr>
        <p:spPr/>
        <p:txBody>
          <a:bodyPr/>
          <a:lstStyle/>
          <a:p>
            <a:fld id="{A59F2A47-1EC1-4957-AA42-D2CF4DDDAC81}" type="datetime1">
              <a:rPr lang="de-DE" smtClean="0"/>
              <a:t>23.02.2016</a:t>
            </a:fld>
            <a:endParaRPr lang="de-DE" dirty="0"/>
          </a:p>
        </p:txBody>
      </p:sp>
      <p:sp>
        <p:nvSpPr>
          <p:cNvPr id="7" name="Fußzeilenplatzhalter 7"/>
          <p:cNvSpPr>
            <a:spLocks noGrp="1"/>
          </p:cNvSpPr>
          <p:nvPr>
            <p:ph type="ftr" sz="quarter" idx="4294967295"/>
          </p:nvPr>
        </p:nvSpPr>
        <p:spPr>
          <a:xfrm>
            <a:off x="3124200" y="6356350"/>
            <a:ext cx="2895600" cy="365125"/>
          </a:xfrm>
          <a:prstGeom prst="rect">
            <a:avLst/>
          </a:prstGeom>
        </p:spPr>
        <p:txBody>
          <a:bodyPr/>
          <a:lstStyle/>
          <a:p>
            <a:r>
              <a:rPr lang="de-DE" sz="1200" dirty="0" smtClean="0"/>
              <a:t>© E. </a:t>
            </a:r>
            <a:r>
              <a:rPr lang="de-DE" sz="1200" dirty="0" err="1" smtClean="0"/>
              <a:t>Bittenbinder</a:t>
            </a:r>
            <a:r>
              <a:rPr lang="de-DE" sz="1200" dirty="0" smtClean="0"/>
              <a:t>, BAFF 2014</a:t>
            </a:r>
            <a:endParaRPr lang="de-DE" sz="1200"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Tree>
    <p:extLst>
      <p:ext uri="{BB962C8B-B14F-4D97-AF65-F5344CB8AC3E}">
        <p14:creationId xmlns:p14="http://schemas.microsoft.com/office/powerpoint/2010/main" val="3361183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a:solidFill>
                  <a:prstClr val="black"/>
                </a:solidFill>
              </a:rPr>
              <a:t>Bindungsabbruch auf der Flucht </a:t>
            </a:r>
            <a:r>
              <a:rPr lang="de-DE" sz="3200" dirty="0" smtClean="0">
                <a:solidFill>
                  <a:prstClr val="black"/>
                </a:solidFill>
              </a:rPr>
              <a:t>– A. aus Dagestan</a:t>
            </a:r>
            <a:br>
              <a:rPr lang="de-DE" sz="3200" dirty="0" smtClean="0">
                <a:solidFill>
                  <a:prstClr val="black"/>
                </a:solidFill>
              </a:rPr>
            </a:br>
            <a:r>
              <a:rPr lang="de-DE" sz="2400" dirty="0" smtClean="0">
                <a:solidFill>
                  <a:prstClr val="black"/>
                </a:solidFill>
              </a:rPr>
              <a:t>Aus </a:t>
            </a:r>
            <a:r>
              <a:rPr lang="de-DE" sz="2400" dirty="0">
                <a:solidFill>
                  <a:prstClr val="black"/>
                </a:solidFill>
              </a:rPr>
              <a:t>der Fremdanamnese von </a:t>
            </a:r>
            <a:r>
              <a:rPr lang="de-DE" sz="2400" dirty="0" smtClean="0">
                <a:solidFill>
                  <a:prstClr val="black"/>
                </a:solidFill>
              </a:rPr>
              <a:t>As </a:t>
            </a:r>
            <a:r>
              <a:rPr lang="de-DE" sz="2400" dirty="0">
                <a:solidFill>
                  <a:prstClr val="black"/>
                </a:solidFill>
              </a:rPr>
              <a:t>Mutter</a:t>
            </a:r>
            <a:endParaRPr lang="de-DE" dirty="0"/>
          </a:p>
        </p:txBody>
      </p:sp>
      <p:sp>
        <p:nvSpPr>
          <p:cNvPr id="3" name="Inhaltsplatzhalter 2"/>
          <p:cNvSpPr>
            <a:spLocks noGrp="1"/>
          </p:cNvSpPr>
          <p:nvPr>
            <p:ph idx="1"/>
          </p:nvPr>
        </p:nvSpPr>
        <p:spPr/>
        <p:txBody>
          <a:bodyPr>
            <a:normAutofit fontScale="70000" lnSpcReduction="20000"/>
          </a:bodyPr>
          <a:lstStyle/>
          <a:p>
            <a:pPr marL="0" indent="0">
              <a:buNone/>
            </a:pPr>
            <a:endParaRPr lang="de-DE" sz="3200" dirty="0"/>
          </a:p>
          <a:p>
            <a:pPr>
              <a:spcAft>
                <a:spcPts val="600"/>
              </a:spcAft>
            </a:pPr>
            <a:r>
              <a:rPr lang="de-DE" sz="3200" dirty="0" smtClean="0"/>
              <a:t>A. </a:t>
            </a:r>
            <a:r>
              <a:rPr lang="de-DE" sz="3200" dirty="0"/>
              <a:t>lebte mit seiner Familie (Vater, Mutter und Schwester) in Dagestan, wo sie ein Gehöft bewirtschafteten. Als </a:t>
            </a:r>
            <a:r>
              <a:rPr lang="de-DE" sz="3200" dirty="0" smtClean="0"/>
              <a:t>A. drei </a:t>
            </a:r>
            <a:r>
              <a:rPr lang="de-DE" sz="3200" dirty="0"/>
              <a:t>Jahre alt war, wurde die Familie vom </a:t>
            </a:r>
            <a:r>
              <a:rPr lang="de-DE" sz="3200" dirty="0" err="1"/>
              <a:t>Dagestanischen</a:t>
            </a:r>
            <a:r>
              <a:rPr lang="de-DE" sz="3200" dirty="0"/>
              <a:t> Staat "aufgefordert" den Hof zu verkaufen, weil auf dem Land gebaut werden sollte. </a:t>
            </a:r>
            <a:endParaRPr lang="de-DE" sz="3200" dirty="0" smtClean="0"/>
          </a:p>
          <a:p>
            <a:pPr>
              <a:spcAft>
                <a:spcPts val="600"/>
              </a:spcAft>
            </a:pPr>
            <a:r>
              <a:rPr lang="de-DE" sz="3200" dirty="0" smtClean="0"/>
              <a:t>Vater </a:t>
            </a:r>
            <a:r>
              <a:rPr lang="de-DE" sz="3200" dirty="0"/>
              <a:t>weigerte sich</a:t>
            </a:r>
            <a:r>
              <a:rPr lang="de-DE" sz="3200" dirty="0" smtClean="0"/>
              <a:t>,– </a:t>
            </a:r>
            <a:r>
              <a:rPr lang="de-DE" sz="3200" dirty="0"/>
              <a:t>ihre Existenzgrundlage – </a:t>
            </a:r>
            <a:r>
              <a:rPr lang="de-DE" sz="3200" dirty="0" smtClean="0"/>
              <a:t>aufzugeben - massiver </a:t>
            </a:r>
            <a:r>
              <a:rPr lang="de-DE" sz="3200" dirty="0"/>
              <a:t>unter Druck </a:t>
            </a:r>
            <a:r>
              <a:rPr lang="de-DE" sz="3200" dirty="0" smtClean="0"/>
              <a:t>und Bedrohung. </a:t>
            </a:r>
            <a:endParaRPr lang="de-DE" sz="3200" dirty="0"/>
          </a:p>
          <a:p>
            <a:r>
              <a:rPr lang="de-DE" sz="3200" dirty="0" smtClean="0"/>
              <a:t>A.  und Schwester </a:t>
            </a:r>
            <a:r>
              <a:rPr lang="de-DE" sz="3200" dirty="0"/>
              <a:t>im </a:t>
            </a:r>
            <a:r>
              <a:rPr lang="de-DE" sz="3200" dirty="0" smtClean="0"/>
              <a:t>Haus als Onkel angeschossen und schwer verletzten wird. </a:t>
            </a:r>
          </a:p>
          <a:p>
            <a:endParaRPr lang="de-DE" sz="3200" dirty="0" smtClean="0"/>
          </a:p>
          <a:p>
            <a:r>
              <a:rPr lang="de-DE" sz="3200" dirty="0" smtClean="0"/>
              <a:t>Mutter findet A. „</a:t>
            </a:r>
            <a:r>
              <a:rPr lang="de-DE" sz="3200" b="1" dirty="0" smtClean="0"/>
              <a:t>habe am </a:t>
            </a:r>
            <a:r>
              <a:rPr lang="de-DE" sz="3200" b="1" dirty="0"/>
              <a:t>Boden gesessen und sei „wie betäubt“ </a:t>
            </a:r>
            <a:r>
              <a:rPr lang="de-DE" sz="3200" dirty="0"/>
              <a:t>gewesen. Auf Versuche </a:t>
            </a:r>
            <a:r>
              <a:rPr lang="de-DE" sz="3200" dirty="0" smtClean="0"/>
              <a:t>mit ihm zu sprechen</a:t>
            </a:r>
            <a:r>
              <a:rPr lang="de-DE" sz="3200" dirty="0"/>
              <a:t>, habe er </a:t>
            </a:r>
            <a:r>
              <a:rPr lang="de-DE" sz="3200" b="1" dirty="0"/>
              <a:t>nicht auf sie reagiert sondern nur „ins Leere“ </a:t>
            </a:r>
            <a:r>
              <a:rPr lang="de-DE" sz="3200" b="1" dirty="0" smtClean="0"/>
              <a:t>geschaut“. </a:t>
            </a:r>
            <a:endParaRPr lang="de-DE" sz="3200" b="1" dirty="0"/>
          </a:p>
          <a:p>
            <a:endParaRPr lang="de-DE" sz="3200" dirty="0"/>
          </a:p>
          <a:p>
            <a:endParaRPr lang="de-DE" sz="3200" dirty="0"/>
          </a:p>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55</a:t>
            </a:fld>
            <a:endParaRPr lang="de-DE" dirty="0"/>
          </a:p>
        </p:txBody>
      </p:sp>
      <p:sp>
        <p:nvSpPr>
          <p:cNvPr id="6" name="Datumsplatzhalter 5"/>
          <p:cNvSpPr>
            <a:spLocks noGrp="1"/>
          </p:cNvSpPr>
          <p:nvPr>
            <p:ph type="dt" sz="half" idx="2"/>
          </p:nvPr>
        </p:nvSpPr>
        <p:spPr/>
        <p:txBody>
          <a:bodyPr/>
          <a:lstStyle/>
          <a:p>
            <a:fld id="{A59F2A47-1EC1-4957-AA42-D2CF4DDDAC81}" type="datetime1">
              <a:rPr lang="de-DE" smtClean="0"/>
              <a:t>23.02.2016</a:t>
            </a:fld>
            <a:endParaRPr lang="de-DE" dirty="0"/>
          </a:p>
        </p:txBody>
      </p:sp>
      <p:sp>
        <p:nvSpPr>
          <p:cNvPr id="7" name="Fußzeilenplatzhalter 7"/>
          <p:cNvSpPr>
            <a:spLocks noGrp="1"/>
          </p:cNvSpPr>
          <p:nvPr>
            <p:ph type="ftr" sz="quarter" idx="4294967295"/>
          </p:nvPr>
        </p:nvSpPr>
        <p:spPr>
          <a:xfrm>
            <a:off x="3124200" y="6356350"/>
            <a:ext cx="2895600" cy="365125"/>
          </a:xfrm>
          <a:prstGeom prst="rect">
            <a:avLst/>
          </a:prstGeom>
        </p:spPr>
        <p:txBody>
          <a:bodyPr/>
          <a:lstStyle/>
          <a:p>
            <a:r>
              <a:rPr lang="de-DE" sz="1200" dirty="0" smtClean="0"/>
              <a:t>© E. </a:t>
            </a:r>
            <a:r>
              <a:rPr lang="de-DE" sz="1200" dirty="0" err="1" smtClean="0"/>
              <a:t>Bittenbinder</a:t>
            </a:r>
            <a:r>
              <a:rPr lang="de-DE" sz="1200" dirty="0" smtClean="0"/>
              <a:t>, BAFF 2014</a:t>
            </a:r>
            <a:endParaRPr lang="de-DE" sz="1200"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Tree>
    <p:extLst>
      <p:ext uri="{BB962C8B-B14F-4D97-AF65-F5344CB8AC3E}">
        <p14:creationId xmlns:p14="http://schemas.microsoft.com/office/powerpoint/2010/main" val="3762098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dirty="0">
                <a:solidFill>
                  <a:prstClr val="black"/>
                </a:solidFill>
              </a:rPr>
              <a:t>Bindungsabbruch auf der Flucht – A. aus Dagestan</a:t>
            </a:r>
            <a:br>
              <a:rPr lang="de-DE" sz="3200" dirty="0">
                <a:solidFill>
                  <a:prstClr val="black"/>
                </a:solidFill>
              </a:rPr>
            </a:br>
            <a:r>
              <a:rPr lang="de-DE" sz="2400" dirty="0">
                <a:solidFill>
                  <a:prstClr val="black"/>
                </a:solidFill>
              </a:rPr>
              <a:t>Aus der Fremdanamnese von As Mutter</a:t>
            </a:r>
            <a:endParaRPr lang="de-DE" dirty="0"/>
          </a:p>
        </p:txBody>
      </p:sp>
      <p:sp>
        <p:nvSpPr>
          <p:cNvPr id="3" name="Inhaltsplatzhalter 2"/>
          <p:cNvSpPr>
            <a:spLocks noGrp="1"/>
          </p:cNvSpPr>
          <p:nvPr>
            <p:ph idx="1"/>
          </p:nvPr>
        </p:nvSpPr>
        <p:spPr/>
        <p:txBody>
          <a:bodyPr>
            <a:normAutofit fontScale="70000" lnSpcReduction="20000"/>
          </a:bodyPr>
          <a:lstStyle/>
          <a:p>
            <a:endParaRPr lang="de-DE" sz="3200" dirty="0"/>
          </a:p>
          <a:p>
            <a:pPr>
              <a:spcAft>
                <a:spcPts val="600"/>
              </a:spcAft>
            </a:pPr>
            <a:r>
              <a:rPr lang="de-DE" sz="3200" dirty="0"/>
              <a:t>Die Familie </a:t>
            </a:r>
            <a:r>
              <a:rPr lang="de-DE" sz="3200" dirty="0" smtClean="0"/>
              <a:t>flüchtet zur </a:t>
            </a:r>
            <a:r>
              <a:rPr lang="de-DE" sz="3200" dirty="0"/>
              <a:t>Großmutter. </a:t>
            </a:r>
            <a:r>
              <a:rPr lang="de-DE" sz="3200" dirty="0" smtClean="0"/>
              <a:t>A. spricht  </a:t>
            </a:r>
            <a:r>
              <a:rPr lang="de-DE" sz="3200" dirty="0"/>
              <a:t>mehrere Tage nicht </a:t>
            </a:r>
            <a:r>
              <a:rPr lang="de-DE" sz="3200" dirty="0" smtClean="0"/>
              <a:t>mehr.  Der Hof wurde abgebrannt. Eltern fliehen nach </a:t>
            </a:r>
            <a:r>
              <a:rPr lang="de-DE" sz="3200" dirty="0"/>
              <a:t>Deutschland. </a:t>
            </a:r>
            <a:r>
              <a:rPr lang="de-DE" sz="3200" dirty="0" smtClean="0"/>
              <a:t> </a:t>
            </a:r>
            <a:r>
              <a:rPr lang="de-DE" sz="3200" b="1" dirty="0" smtClean="0"/>
              <a:t>A. und Schwester werden bei Großmutter zurückzulassen </a:t>
            </a:r>
            <a:r>
              <a:rPr lang="de-DE" sz="3200" dirty="0" smtClean="0"/>
              <a:t>um sie  </a:t>
            </a:r>
            <a:r>
              <a:rPr lang="de-DE" sz="3200" dirty="0"/>
              <a:t>später nach Deutschland zu holen. </a:t>
            </a:r>
          </a:p>
          <a:p>
            <a:r>
              <a:rPr lang="de-DE" sz="3200" b="1" dirty="0" smtClean="0"/>
              <a:t>Kinder sind </a:t>
            </a:r>
            <a:r>
              <a:rPr lang="de-DE" sz="3200" b="1" dirty="0" err="1" smtClean="0"/>
              <a:t>ca</a:t>
            </a:r>
            <a:r>
              <a:rPr lang="de-DE" sz="3200" b="1" dirty="0" smtClean="0"/>
              <a:t> 1 </a:t>
            </a:r>
            <a:r>
              <a:rPr lang="de-DE" sz="3200" b="1" dirty="0"/>
              <a:t>Jahr bei </a:t>
            </a:r>
            <a:r>
              <a:rPr lang="de-DE" sz="3200" b="1" dirty="0" smtClean="0"/>
              <a:t>Großmutter </a:t>
            </a:r>
            <a:r>
              <a:rPr lang="de-DE" sz="3200" b="1" dirty="0"/>
              <a:t>im </a:t>
            </a:r>
            <a:r>
              <a:rPr lang="de-DE" sz="3200" b="1" dirty="0" smtClean="0"/>
              <a:t>Dagestan.</a:t>
            </a:r>
          </a:p>
          <a:p>
            <a:r>
              <a:rPr lang="de-DE" sz="3200" dirty="0" smtClean="0"/>
              <a:t>Alle </a:t>
            </a:r>
            <a:r>
              <a:rPr lang="de-DE" sz="3200" dirty="0"/>
              <a:t>zwei Wochen </a:t>
            </a:r>
            <a:r>
              <a:rPr lang="de-DE" sz="3200" dirty="0" smtClean="0"/>
              <a:t>Telefonate: Tochter erzählt, dass </a:t>
            </a:r>
            <a:r>
              <a:rPr lang="de-DE" sz="3200" b="1" dirty="0" smtClean="0"/>
              <a:t>A. </a:t>
            </a:r>
          </a:p>
          <a:p>
            <a:r>
              <a:rPr lang="de-DE" sz="3200" dirty="0" smtClean="0"/>
              <a:t>anfangs </a:t>
            </a:r>
            <a:r>
              <a:rPr lang="de-DE" sz="3200" b="1" dirty="0">
                <a:solidFill>
                  <a:schemeClr val="accent1">
                    <a:lumMod val="75000"/>
                  </a:schemeClr>
                </a:solidFill>
              </a:rPr>
              <a:t>sehr wütend</a:t>
            </a:r>
            <a:r>
              <a:rPr lang="de-DE" sz="3200" dirty="0">
                <a:solidFill>
                  <a:schemeClr val="accent1">
                    <a:lumMod val="75000"/>
                  </a:schemeClr>
                </a:solidFill>
              </a:rPr>
              <a:t> </a:t>
            </a:r>
            <a:r>
              <a:rPr lang="de-DE" sz="3200" dirty="0"/>
              <a:t>gewesen sei, weil </a:t>
            </a:r>
            <a:r>
              <a:rPr lang="de-DE" sz="3200" dirty="0" smtClean="0"/>
              <a:t>zurückgelassen</a:t>
            </a:r>
          </a:p>
          <a:p>
            <a:r>
              <a:rPr lang="de-DE" sz="3200" b="1" dirty="0" smtClean="0"/>
              <a:t>später </a:t>
            </a:r>
            <a:r>
              <a:rPr lang="de-DE" sz="3200" b="1" dirty="0"/>
              <a:t>habe er die </a:t>
            </a:r>
            <a:r>
              <a:rPr lang="de-DE" sz="3200" b="1" dirty="0">
                <a:solidFill>
                  <a:schemeClr val="accent1">
                    <a:lumMod val="75000"/>
                  </a:schemeClr>
                </a:solidFill>
              </a:rPr>
              <a:t>Erinnerung</a:t>
            </a:r>
            <a:r>
              <a:rPr lang="de-DE" sz="3200" b="1" dirty="0"/>
              <a:t> an sie </a:t>
            </a:r>
            <a:r>
              <a:rPr lang="de-DE" sz="3200" b="1" dirty="0">
                <a:solidFill>
                  <a:schemeClr val="accent1">
                    <a:lumMod val="75000"/>
                  </a:schemeClr>
                </a:solidFill>
              </a:rPr>
              <a:t>verloren</a:t>
            </a:r>
            <a:r>
              <a:rPr lang="de-DE" sz="3200" dirty="0">
                <a:solidFill>
                  <a:schemeClr val="accent1">
                    <a:lumMod val="75000"/>
                  </a:schemeClr>
                </a:solidFill>
              </a:rPr>
              <a:t>.</a:t>
            </a:r>
            <a:r>
              <a:rPr lang="de-DE" sz="3200" dirty="0"/>
              <a:t> </a:t>
            </a:r>
            <a:endParaRPr lang="de-DE" sz="3200" dirty="0" smtClean="0"/>
          </a:p>
          <a:p>
            <a:r>
              <a:rPr lang="de-DE" sz="3200" dirty="0" smtClean="0"/>
              <a:t>Einmal </a:t>
            </a:r>
            <a:r>
              <a:rPr lang="de-DE" sz="3200" dirty="0"/>
              <a:t>habe er während eines Telefonats der Schwester zugeflüstert: "Wer ist das mit dem ich hier telefoniere?" Auch habe er in dieser Zeit </a:t>
            </a:r>
            <a:r>
              <a:rPr lang="de-DE" sz="3200" b="1" dirty="0">
                <a:solidFill>
                  <a:schemeClr val="accent1">
                    <a:lumMod val="75000"/>
                  </a:schemeClr>
                </a:solidFill>
              </a:rPr>
              <a:t>angefangen zu stottern</a:t>
            </a:r>
            <a:r>
              <a:rPr lang="de-DE" sz="3200" dirty="0"/>
              <a:t>.</a:t>
            </a:r>
          </a:p>
          <a:p>
            <a:endParaRPr lang="de-DE" sz="3200" dirty="0"/>
          </a:p>
          <a:p>
            <a:endParaRPr lang="de-DE" dirty="0"/>
          </a:p>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56</a:t>
            </a:fld>
            <a:endParaRPr lang="de-DE" dirty="0"/>
          </a:p>
        </p:txBody>
      </p:sp>
      <p:sp>
        <p:nvSpPr>
          <p:cNvPr id="6" name="Datumsplatzhalter 5"/>
          <p:cNvSpPr>
            <a:spLocks noGrp="1"/>
          </p:cNvSpPr>
          <p:nvPr>
            <p:ph type="dt" sz="half" idx="2"/>
          </p:nvPr>
        </p:nvSpPr>
        <p:spPr/>
        <p:txBody>
          <a:bodyPr/>
          <a:lstStyle/>
          <a:p>
            <a:fld id="{A59F2A47-1EC1-4957-AA42-D2CF4DDDAC81}" type="datetime1">
              <a:rPr lang="de-DE" smtClean="0"/>
              <a:t>23.02.2016</a:t>
            </a:fld>
            <a:endParaRPr lang="de-DE" dirty="0"/>
          </a:p>
        </p:txBody>
      </p:sp>
      <p:sp>
        <p:nvSpPr>
          <p:cNvPr id="7" name="Fußzeilenplatzhalter 7"/>
          <p:cNvSpPr>
            <a:spLocks noGrp="1"/>
          </p:cNvSpPr>
          <p:nvPr>
            <p:ph type="ftr" sz="quarter" idx="4294967295"/>
          </p:nvPr>
        </p:nvSpPr>
        <p:spPr>
          <a:xfrm>
            <a:off x="3124200" y="6356350"/>
            <a:ext cx="2895600" cy="365125"/>
          </a:xfrm>
          <a:prstGeom prst="rect">
            <a:avLst/>
          </a:prstGeom>
        </p:spPr>
        <p:txBody>
          <a:bodyPr/>
          <a:lstStyle/>
          <a:p>
            <a:r>
              <a:rPr lang="de-DE" sz="1200" dirty="0" smtClean="0"/>
              <a:t>© E. </a:t>
            </a:r>
            <a:r>
              <a:rPr lang="de-DE" sz="1200" dirty="0" err="1" smtClean="0"/>
              <a:t>Bittenbinder</a:t>
            </a:r>
            <a:r>
              <a:rPr lang="de-DE" sz="1200" dirty="0" smtClean="0"/>
              <a:t>, BAFF 2014</a:t>
            </a:r>
            <a:endParaRPr lang="de-DE" sz="1200"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Tree>
    <p:extLst>
      <p:ext uri="{BB962C8B-B14F-4D97-AF65-F5344CB8AC3E}">
        <p14:creationId xmlns:p14="http://schemas.microsoft.com/office/powerpoint/2010/main" val="3415904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solidFill>
                  <a:prstClr val="black"/>
                </a:solidFill>
              </a:rPr>
              <a:t>Bindungsabbruch auf der Flucht </a:t>
            </a:r>
            <a:r>
              <a:rPr lang="de-DE" sz="3200" dirty="0" smtClean="0">
                <a:solidFill>
                  <a:prstClr val="black"/>
                </a:solidFill>
              </a:rPr>
              <a:t>– A. </a:t>
            </a:r>
            <a:r>
              <a:rPr lang="de-DE" dirty="0">
                <a:solidFill>
                  <a:prstClr val="black"/>
                </a:solidFill>
              </a:rPr>
              <a:t/>
            </a:r>
            <a:br>
              <a:rPr lang="de-DE" dirty="0">
                <a:solidFill>
                  <a:prstClr val="black"/>
                </a:solidFill>
              </a:rPr>
            </a:br>
            <a:r>
              <a:rPr lang="de-DE" sz="2400" dirty="0">
                <a:solidFill>
                  <a:prstClr val="black"/>
                </a:solidFill>
              </a:rPr>
              <a:t>Aus der Fremdanamnese von </a:t>
            </a:r>
            <a:r>
              <a:rPr lang="de-DE" sz="2400" dirty="0" smtClean="0">
                <a:solidFill>
                  <a:prstClr val="black"/>
                </a:solidFill>
              </a:rPr>
              <a:t>A. s </a:t>
            </a:r>
            <a:r>
              <a:rPr lang="de-DE" sz="2400" dirty="0">
                <a:solidFill>
                  <a:prstClr val="black"/>
                </a:solidFill>
              </a:rPr>
              <a:t>Mutter</a:t>
            </a:r>
            <a:endParaRPr lang="de-DE" dirty="0"/>
          </a:p>
        </p:txBody>
      </p:sp>
      <p:sp>
        <p:nvSpPr>
          <p:cNvPr id="3" name="Inhaltsplatzhalter 2"/>
          <p:cNvSpPr>
            <a:spLocks noGrp="1"/>
          </p:cNvSpPr>
          <p:nvPr>
            <p:ph idx="1"/>
          </p:nvPr>
        </p:nvSpPr>
        <p:spPr/>
        <p:txBody>
          <a:bodyPr>
            <a:normAutofit fontScale="70000" lnSpcReduction="20000"/>
          </a:bodyPr>
          <a:lstStyle/>
          <a:p>
            <a:r>
              <a:rPr lang="de-DE" sz="3200" dirty="0"/>
              <a:t>Nach einem Jahr gelang es die Kinder nach Deutschland zu holen</a:t>
            </a:r>
            <a:r>
              <a:rPr lang="de-DE" sz="3200" dirty="0" smtClean="0"/>
              <a:t>.</a:t>
            </a:r>
          </a:p>
          <a:p>
            <a:endParaRPr lang="de-DE" sz="3200" dirty="0" smtClean="0"/>
          </a:p>
          <a:p>
            <a:r>
              <a:rPr lang="de-DE" sz="3200" dirty="0" smtClean="0"/>
              <a:t>Im </a:t>
            </a:r>
            <a:r>
              <a:rPr lang="de-DE" sz="3200" dirty="0"/>
              <a:t>Kindergarten </a:t>
            </a:r>
            <a:r>
              <a:rPr lang="de-DE" sz="3200" dirty="0" smtClean="0"/>
              <a:t>hat A. Schwierigkeiten: </a:t>
            </a:r>
            <a:r>
              <a:rPr lang="de-DE" sz="3200" b="1" dirty="0" smtClean="0"/>
              <a:t>einerseits </a:t>
            </a:r>
            <a:r>
              <a:rPr lang="de-DE" sz="3200" b="1" dirty="0"/>
              <a:t>sehr in sich gekehrtes, andererseits jedoch aggressives </a:t>
            </a:r>
            <a:r>
              <a:rPr lang="de-DE" sz="3200" b="1" dirty="0" smtClean="0"/>
              <a:t>Verhalten.</a:t>
            </a:r>
          </a:p>
          <a:p>
            <a:r>
              <a:rPr lang="de-DE" sz="3200" dirty="0" smtClean="0"/>
              <a:t>Greif Mädchen an und verletzt es sehr stark.</a:t>
            </a:r>
          </a:p>
          <a:p>
            <a:endParaRPr lang="de-DE" sz="3200" dirty="0" smtClean="0"/>
          </a:p>
          <a:p>
            <a:r>
              <a:rPr lang="de-DE" sz="3200" dirty="0" smtClean="0"/>
              <a:t>Zuhause ist A. friedlicher, </a:t>
            </a:r>
            <a:r>
              <a:rPr lang="de-DE" sz="3200" b="1" dirty="0" smtClean="0"/>
              <a:t>sehr </a:t>
            </a:r>
            <a:r>
              <a:rPr lang="de-DE" sz="3200" b="1" dirty="0"/>
              <a:t>schweigsam und antworte nicht </a:t>
            </a:r>
            <a:r>
              <a:rPr lang="de-DE" sz="3200" dirty="0"/>
              <a:t>auf ihre </a:t>
            </a:r>
            <a:r>
              <a:rPr lang="de-DE" sz="3200" dirty="0" smtClean="0"/>
              <a:t>Fragen, </a:t>
            </a:r>
            <a:r>
              <a:rPr lang="de-DE" sz="3200" b="1" dirty="0" smtClean="0"/>
              <a:t>beschäftige stundenlang </a:t>
            </a:r>
            <a:r>
              <a:rPr lang="de-DE" sz="3200" b="1" dirty="0"/>
              <a:t>alleine </a:t>
            </a:r>
            <a:r>
              <a:rPr lang="de-DE" sz="3200" dirty="0" smtClean="0"/>
              <a:t>oder </a:t>
            </a:r>
            <a:r>
              <a:rPr lang="de-DE" sz="3200" dirty="0"/>
              <a:t>mit der Schwester. </a:t>
            </a:r>
            <a:r>
              <a:rPr lang="de-DE" sz="3200" dirty="0" smtClean="0"/>
              <a:t> Mutter hat das </a:t>
            </a:r>
            <a:r>
              <a:rPr lang="de-DE" sz="3200" dirty="0"/>
              <a:t>Gefühl ihre Tochter sei mehr eine Mutter für ihren Sohn als sie selber</a:t>
            </a:r>
            <a:r>
              <a:rPr lang="de-DE" sz="3200" dirty="0" smtClean="0"/>
              <a:t>.</a:t>
            </a:r>
          </a:p>
          <a:p>
            <a:endParaRPr lang="de-DE" sz="3200" dirty="0"/>
          </a:p>
          <a:p>
            <a:r>
              <a:rPr lang="de-DE" sz="3200" dirty="0" smtClean="0"/>
              <a:t>A. hat </a:t>
            </a:r>
            <a:r>
              <a:rPr lang="de-DE" sz="3200" b="1" dirty="0" smtClean="0"/>
              <a:t>Alpträume</a:t>
            </a:r>
            <a:r>
              <a:rPr lang="de-DE" sz="3200" b="1" dirty="0"/>
              <a:t>, Schweißausbrüche, und </a:t>
            </a:r>
            <a:r>
              <a:rPr lang="de-DE" sz="3200" b="1" dirty="0" smtClean="0"/>
              <a:t>Schlafstörungen, </a:t>
            </a:r>
            <a:r>
              <a:rPr lang="de-DE" sz="3200" dirty="0" smtClean="0"/>
              <a:t>wolle </a:t>
            </a:r>
            <a:r>
              <a:rPr lang="de-DE" sz="3200" dirty="0"/>
              <a:t>dann nicht alleine schlafen.</a:t>
            </a:r>
          </a:p>
          <a:p>
            <a:endParaRPr lang="de-DE" dirty="0"/>
          </a:p>
          <a:p>
            <a:pPr marL="0" indent="0">
              <a:buClr>
                <a:schemeClr val="tx1"/>
              </a:buClr>
              <a:buNone/>
            </a:pP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57</a:t>
            </a:fld>
            <a:endParaRPr lang="de-DE" dirty="0"/>
          </a:p>
        </p:txBody>
      </p:sp>
      <p:sp>
        <p:nvSpPr>
          <p:cNvPr id="6" name="Datumsplatzhalter 5"/>
          <p:cNvSpPr>
            <a:spLocks noGrp="1"/>
          </p:cNvSpPr>
          <p:nvPr>
            <p:ph type="dt" sz="half" idx="2"/>
          </p:nvPr>
        </p:nvSpPr>
        <p:spPr/>
        <p:txBody>
          <a:bodyPr/>
          <a:lstStyle/>
          <a:p>
            <a:fld id="{A59F2A47-1EC1-4957-AA42-D2CF4DDDAC81}" type="datetime1">
              <a:rPr lang="de-DE" smtClean="0"/>
              <a:t>23.02.2016</a:t>
            </a:fld>
            <a:endParaRPr lang="de-DE" dirty="0"/>
          </a:p>
        </p:txBody>
      </p:sp>
      <p:sp>
        <p:nvSpPr>
          <p:cNvPr id="7" name="Fußzeilenplatzhalter 7"/>
          <p:cNvSpPr>
            <a:spLocks noGrp="1"/>
          </p:cNvSpPr>
          <p:nvPr>
            <p:ph type="ftr" sz="quarter" idx="4294967295"/>
          </p:nvPr>
        </p:nvSpPr>
        <p:spPr>
          <a:xfrm>
            <a:off x="3124200" y="6356350"/>
            <a:ext cx="2895600" cy="365125"/>
          </a:xfrm>
          <a:prstGeom prst="rect">
            <a:avLst/>
          </a:prstGeom>
        </p:spPr>
        <p:txBody>
          <a:bodyPr/>
          <a:lstStyle/>
          <a:p>
            <a:r>
              <a:rPr lang="de-DE" sz="1200" dirty="0" smtClean="0"/>
              <a:t>© E. </a:t>
            </a:r>
            <a:r>
              <a:rPr lang="de-DE" sz="1200" dirty="0" err="1" smtClean="0"/>
              <a:t>Bittenbinder</a:t>
            </a:r>
            <a:r>
              <a:rPr lang="de-DE" sz="1200" dirty="0" smtClean="0"/>
              <a:t>, BAFF 2014</a:t>
            </a:r>
            <a:endParaRPr lang="de-DE" sz="1200"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Tree>
    <p:extLst>
      <p:ext uri="{BB962C8B-B14F-4D97-AF65-F5344CB8AC3E}">
        <p14:creationId xmlns:p14="http://schemas.microsoft.com/office/powerpoint/2010/main" val="1968910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Aus dem psychologischen </a:t>
            </a:r>
            <a:r>
              <a:rPr lang="de-DE" dirty="0"/>
              <a:t>Erhebungsbefund</a:t>
            </a:r>
          </a:p>
        </p:txBody>
      </p:sp>
      <p:sp>
        <p:nvSpPr>
          <p:cNvPr id="3" name="Inhaltsplatzhalter 2"/>
          <p:cNvSpPr>
            <a:spLocks noGrp="1"/>
          </p:cNvSpPr>
          <p:nvPr>
            <p:ph idx="1"/>
          </p:nvPr>
        </p:nvSpPr>
        <p:spPr/>
        <p:txBody>
          <a:bodyPr/>
          <a:lstStyle/>
          <a:p>
            <a:r>
              <a:rPr lang="de-DE" sz="2000" dirty="0" smtClean="0"/>
              <a:t>A. (</a:t>
            </a:r>
            <a:r>
              <a:rPr lang="de-DE" sz="2000" dirty="0"/>
              <a:t>mittlerweile 7 Jahre) </a:t>
            </a:r>
            <a:r>
              <a:rPr lang="de-DE" sz="2000" dirty="0" smtClean="0"/>
              <a:t>erzählt, </a:t>
            </a:r>
            <a:r>
              <a:rPr lang="de-DE" sz="2000" dirty="0"/>
              <a:t>sich an die Zeit in Dagestan und bei seiner Großmutter zu erinnern. </a:t>
            </a:r>
            <a:endParaRPr lang="de-DE" sz="2000" dirty="0" smtClean="0"/>
          </a:p>
          <a:p>
            <a:endParaRPr lang="de-DE" sz="2000" dirty="0" smtClean="0"/>
          </a:p>
          <a:p>
            <a:r>
              <a:rPr lang="de-DE" sz="2000" dirty="0" smtClean="0"/>
              <a:t>Er </a:t>
            </a:r>
            <a:r>
              <a:rPr lang="de-DE" sz="2000" dirty="0"/>
              <a:t>kann Angaben über alltägliche Dinge machen, spricht jedoch nicht über </a:t>
            </a:r>
            <a:r>
              <a:rPr lang="de-DE" sz="2000" dirty="0" smtClean="0"/>
              <a:t>belastende Erlebnisse oder Trennung.</a:t>
            </a:r>
          </a:p>
          <a:p>
            <a:endParaRPr lang="de-DE" sz="2000" dirty="0"/>
          </a:p>
          <a:p>
            <a:pPr lvl="1"/>
            <a:r>
              <a:rPr lang="de-DE" sz="1600" dirty="0" smtClean="0"/>
              <a:t>A. bestätigt</a:t>
            </a:r>
            <a:r>
              <a:rPr lang="de-DE" sz="1600" dirty="0"/>
              <a:t>, er könne Bilder über die Ereignisse in Dagestan "sehen" aber nicht darüber reden. </a:t>
            </a:r>
          </a:p>
          <a:p>
            <a:pPr lvl="1"/>
            <a:r>
              <a:rPr lang="de-DE" sz="1600" dirty="0"/>
              <a:t>Bei Fragen über die Trennung von seinen Eltern verstummt </a:t>
            </a:r>
            <a:r>
              <a:rPr lang="de-DE" sz="1600" dirty="0" smtClean="0"/>
              <a:t>A. völlig </a:t>
            </a:r>
            <a:r>
              <a:rPr lang="de-DE" sz="1600" dirty="0"/>
              <a:t>und zieht sich zurück</a:t>
            </a:r>
          </a:p>
          <a:p>
            <a:pPr lvl="1"/>
            <a:r>
              <a:rPr lang="de-DE" sz="1600" dirty="0"/>
              <a:t>Auf "neutrale" Gesprächsangebote reagiert er positiv. </a:t>
            </a:r>
            <a:endParaRPr lang="de-DE" sz="1600" dirty="0" smtClean="0"/>
          </a:p>
          <a:p>
            <a:pPr lvl="1"/>
            <a:endParaRPr lang="de-DE" sz="1600" dirty="0"/>
          </a:p>
          <a:p>
            <a:r>
              <a:rPr lang="de-DE" sz="2000" dirty="0"/>
              <a:t>Während der Exploration dissoziierte </a:t>
            </a:r>
            <a:r>
              <a:rPr lang="de-DE" sz="2000" dirty="0" smtClean="0"/>
              <a:t>A. mehrfach</a:t>
            </a:r>
            <a:endParaRPr lang="de-DE" dirty="0" smtClean="0"/>
          </a:p>
          <a:p>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58</a:t>
            </a:fld>
            <a:endParaRPr lang="de-DE" dirty="0"/>
          </a:p>
        </p:txBody>
      </p:sp>
      <p:sp>
        <p:nvSpPr>
          <p:cNvPr id="6" name="Datumsplatzhalter 5"/>
          <p:cNvSpPr>
            <a:spLocks noGrp="1"/>
          </p:cNvSpPr>
          <p:nvPr>
            <p:ph type="dt" sz="half" idx="2"/>
          </p:nvPr>
        </p:nvSpPr>
        <p:spPr/>
        <p:txBody>
          <a:bodyPr/>
          <a:lstStyle/>
          <a:p>
            <a:fld id="{A59F2A47-1EC1-4957-AA42-D2CF4DDDAC81}" type="datetime1">
              <a:rPr lang="de-DE" smtClean="0"/>
              <a:t>23.02.2016</a:t>
            </a:fld>
            <a:endParaRPr lang="de-DE" dirty="0"/>
          </a:p>
        </p:txBody>
      </p:sp>
      <p:sp>
        <p:nvSpPr>
          <p:cNvPr id="7" name="Fußzeilenplatzhalter 7"/>
          <p:cNvSpPr>
            <a:spLocks noGrp="1"/>
          </p:cNvSpPr>
          <p:nvPr>
            <p:ph type="ftr" sz="quarter" idx="4294967295"/>
          </p:nvPr>
        </p:nvSpPr>
        <p:spPr>
          <a:xfrm>
            <a:off x="3124200" y="6356350"/>
            <a:ext cx="2895600" cy="365125"/>
          </a:xfrm>
          <a:prstGeom prst="rect">
            <a:avLst/>
          </a:prstGeom>
        </p:spPr>
        <p:txBody>
          <a:bodyPr/>
          <a:lstStyle/>
          <a:p>
            <a:r>
              <a:rPr lang="de-DE" sz="1200" dirty="0" smtClean="0"/>
              <a:t>© E. </a:t>
            </a:r>
            <a:r>
              <a:rPr lang="de-DE" sz="1200" dirty="0" err="1" smtClean="0"/>
              <a:t>Bittenbinder</a:t>
            </a:r>
            <a:r>
              <a:rPr lang="de-DE" sz="1200" dirty="0" smtClean="0"/>
              <a:t>, BAFF 2014</a:t>
            </a:r>
            <a:endParaRPr lang="de-DE" sz="1200" dirty="0"/>
          </a:p>
        </p:txBody>
      </p:sp>
      <p:sp>
        <p:nvSpPr>
          <p:cNvPr id="8" name="Inhaltsplatzhalt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dirty="0" smtClean="0">
              <a:solidFill>
                <a:srgbClr val="FF0000"/>
              </a:solidFill>
            </a:endParaRPr>
          </a:p>
        </p:txBody>
      </p:sp>
    </p:spTree>
    <p:extLst>
      <p:ext uri="{BB962C8B-B14F-4D97-AF65-F5344CB8AC3E}">
        <p14:creationId xmlns:p14="http://schemas.microsoft.com/office/powerpoint/2010/main" val="1906059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Verstummen nach Entführung und Flucht </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5DD3760-C60F-4C72-B2EB-4712C6F8169F}" type="slidenum">
              <a:rPr lang="de-DE" smtClean="0"/>
              <a:t>59</a:t>
            </a:fld>
            <a:endParaRPr lang="de-DE" dirty="0"/>
          </a:p>
        </p:txBody>
      </p:sp>
    </p:spTree>
    <p:extLst>
      <p:ext uri="{BB962C8B-B14F-4D97-AF65-F5344CB8AC3E}">
        <p14:creationId xmlns:p14="http://schemas.microsoft.com/office/powerpoint/2010/main" val="311741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Zersplitterung von Menschen Gedächtnis und Welten</a:t>
            </a:r>
            <a:endParaRPr lang="de-DE" dirty="0"/>
          </a:p>
        </p:txBody>
      </p:sp>
      <p:sp>
        <p:nvSpPr>
          <p:cNvPr id="3" name="Inhaltsplatzhalter 2"/>
          <p:cNvSpPr>
            <a:spLocks noGrp="1"/>
          </p:cNvSpPr>
          <p:nvPr>
            <p:ph idx="1"/>
          </p:nvPr>
        </p:nvSpPr>
        <p:spPr/>
        <p:txBody>
          <a:bodyPr>
            <a:normAutofit lnSpcReduction="10000"/>
          </a:bodyPr>
          <a:lstStyle/>
          <a:p>
            <a:r>
              <a:rPr lang="de-DE" sz="2000" dirty="0" smtClean="0"/>
              <a:t>Trauma bedeutet in vielen Fällen den kompletten (plötzlichen oder in einem langen Prozess) psychischen Zusammenbruch.</a:t>
            </a:r>
          </a:p>
          <a:p>
            <a:endParaRPr lang="de-DE" sz="2000" dirty="0" smtClean="0"/>
          </a:p>
          <a:p>
            <a:r>
              <a:rPr lang="de-DE" sz="2000" dirty="0" smtClean="0"/>
              <a:t>Oft ist es unmöglich des exakten Moment zu benennen, in dem alles zusammengebrochen ist.</a:t>
            </a:r>
          </a:p>
          <a:p>
            <a:endParaRPr lang="de-DE" sz="2000" dirty="0" smtClean="0"/>
          </a:p>
          <a:p>
            <a:r>
              <a:rPr lang="de-DE" sz="2000" dirty="0" smtClean="0"/>
              <a:t>Angst (u.a.) die normalerweise nützlich ist, weil sie hilft, uns zu schützen, wird selbst zu einer Bedrohung die zu jeder Zeit auftauchen kann und unberechenbar wird.</a:t>
            </a:r>
          </a:p>
          <a:p>
            <a:endParaRPr lang="de-DE" sz="2000" dirty="0" smtClean="0"/>
          </a:p>
          <a:p>
            <a:r>
              <a:rPr lang="de-DE" sz="2000" dirty="0" smtClean="0"/>
              <a:t>Das Gedächtnis von Menschen und Gesellschaften, in denen massive Traumata auftreten, ist von Trauma geprägt. Es ist ein zersplittertes Gedächtnis mit Lücken oder Amnesien oder Verzerrungen oder auch Fantasien von Erinnerungen.   </a:t>
            </a:r>
            <a:endParaRPr lang="de-DE" sz="2000" dirty="0"/>
          </a:p>
        </p:txBody>
      </p:sp>
      <p:sp>
        <p:nvSpPr>
          <p:cNvPr id="4" name="Foliennummernplatzhalter 3"/>
          <p:cNvSpPr>
            <a:spLocks noGrp="1"/>
          </p:cNvSpPr>
          <p:nvPr>
            <p:ph type="sldNum" sz="quarter" idx="12"/>
          </p:nvPr>
        </p:nvSpPr>
        <p:spPr/>
        <p:txBody>
          <a:bodyPr/>
          <a:lstStyle/>
          <a:p>
            <a:fld id="{65DD3760-C60F-4C72-B2EB-4712C6F8169F}" type="slidenum">
              <a:rPr lang="de-DE" smtClean="0"/>
              <a:t>6</a:t>
            </a:fld>
            <a:endParaRPr lang="de-DE" dirty="0"/>
          </a:p>
        </p:txBody>
      </p:sp>
    </p:spTree>
    <p:extLst>
      <p:ext uri="{BB962C8B-B14F-4D97-AF65-F5344CB8AC3E}">
        <p14:creationId xmlns:p14="http://schemas.microsoft.com/office/powerpoint/2010/main" val="4033279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Fallbeispiel N.</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solidFill>
                  <a:prstClr val="black"/>
                </a:solidFill>
              </a:rPr>
              <a:pPr/>
              <a:t>60</a:t>
            </a:fld>
            <a:endParaRPr lang="de-DE" dirty="0">
              <a:solidFill>
                <a:prstClr val="black"/>
              </a:solidFill>
            </a:endParaRPr>
          </a:p>
        </p:txBody>
      </p:sp>
      <p:sp>
        <p:nvSpPr>
          <p:cNvPr id="9" name="Text Box 1"/>
          <p:cNvSpPr txBox="1">
            <a:spLocks noGrp="1" noChangeArrowheads="1"/>
          </p:cNvSpPr>
          <p:nvPr>
            <p:ph idx="1"/>
          </p:nvPr>
        </p:nvSpPr>
        <p:spPr bwMode="auto">
          <a:xfrm>
            <a:off x="457200" y="1600200"/>
            <a:ext cx="4186808" cy="4205063"/>
          </a:xfrm>
          <a:prstGeom prst="rect">
            <a:avLst/>
          </a:prstGeom>
          <a:solidFill>
            <a:srgbClr val="5477AA">
              <a:alpha val="39999"/>
            </a:srgbClr>
          </a:solidFill>
          <a:ln w="9525">
            <a:solidFill>
              <a:srgbClr val="5477AA"/>
            </a:solidFill>
            <a:round/>
            <a:headEnd/>
            <a:tailEnd/>
          </a:ln>
        </p:spPr>
        <p:txBody>
          <a:bodyPr lIns="90000" tIns="54702" rIns="90000" bIns="45000">
            <a:noAutofit/>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5pPr>
            <a:lvl6pPr marL="2286000" algn="l" defTabSz="914400" rtl="0" eaLnBrk="1" latinLnBrk="0" hangingPunct="1">
              <a:defRPr kern="1200">
                <a:solidFill>
                  <a:schemeClr val="tx1"/>
                </a:solidFill>
                <a:latin typeface="Arial" charset="0"/>
                <a:ea typeface="DejaVu Sans" charset="0"/>
                <a:cs typeface="DejaVu Sans" charset="0"/>
              </a:defRPr>
            </a:lvl6pPr>
            <a:lvl7pPr marL="2743200" algn="l" defTabSz="914400" rtl="0" eaLnBrk="1" latinLnBrk="0" hangingPunct="1">
              <a:defRPr kern="1200">
                <a:solidFill>
                  <a:schemeClr val="tx1"/>
                </a:solidFill>
                <a:latin typeface="Arial" charset="0"/>
                <a:ea typeface="DejaVu Sans" charset="0"/>
                <a:cs typeface="DejaVu Sans" charset="0"/>
              </a:defRPr>
            </a:lvl7pPr>
            <a:lvl8pPr marL="3200400" algn="l" defTabSz="914400" rtl="0" eaLnBrk="1" latinLnBrk="0" hangingPunct="1">
              <a:defRPr kern="1200">
                <a:solidFill>
                  <a:schemeClr val="tx1"/>
                </a:solidFill>
                <a:latin typeface="Arial" charset="0"/>
                <a:ea typeface="DejaVu Sans" charset="0"/>
                <a:cs typeface="DejaVu Sans" charset="0"/>
              </a:defRPr>
            </a:lvl8pPr>
            <a:lvl9pPr marL="3657600" algn="l" defTabSz="914400" rtl="0" eaLnBrk="1" latinLnBrk="0" hangingPunct="1">
              <a:defRPr kern="1200">
                <a:solidFill>
                  <a:schemeClr val="tx1"/>
                </a:solidFill>
                <a:latin typeface="Arial" charset="0"/>
                <a:ea typeface="DejaVu Sans" charset="0"/>
                <a:cs typeface="DejaVu Sans" charset="0"/>
              </a:defRPr>
            </a:lvl9pPr>
          </a:lstStyle>
          <a:p>
            <a:pPr marL="0" indent="0" algn="just" eaLnBrk="1">
              <a:spcAft>
                <a:spcPts val="600"/>
              </a:spcAft>
              <a:buNone/>
            </a:pPr>
            <a:r>
              <a:rPr lang="de-DE" altLang="de-DE" sz="1300" i="1" dirty="0" smtClean="0">
                <a:solidFill>
                  <a:srgbClr val="000000"/>
                </a:solidFill>
                <a:latin typeface="Calibri" pitchFamily="34" charset="0"/>
                <a:ea typeface="Calibri" pitchFamily="34" charset="0"/>
                <a:cs typeface="Calibri" pitchFamily="34" charset="0"/>
              </a:rPr>
              <a:t>N. </a:t>
            </a:r>
            <a:r>
              <a:rPr lang="de-DE" altLang="de-DE" sz="1300" i="1" dirty="0">
                <a:solidFill>
                  <a:srgbClr val="000000"/>
                </a:solidFill>
                <a:latin typeface="Calibri" pitchFamily="34" charset="0"/>
                <a:ea typeface="Calibri" pitchFamily="34" charset="0"/>
                <a:cs typeface="Calibri" pitchFamily="34" charset="0"/>
              </a:rPr>
              <a:t>(9 Jahre aus dem Kaukasus): </a:t>
            </a:r>
            <a:r>
              <a:rPr lang="de-DE" altLang="de-DE" sz="1300" i="1" dirty="0" smtClean="0">
                <a:solidFill>
                  <a:srgbClr val="000000"/>
                </a:solidFill>
                <a:latin typeface="Calibri" pitchFamily="34" charset="0"/>
                <a:ea typeface="Calibri" pitchFamily="34" charset="0"/>
                <a:cs typeface="Calibri" pitchFamily="34" charset="0"/>
              </a:rPr>
              <a:t>N. </a:t>
            </a:r>
            <a:r>
              <a:rPr lang="de-DE" altLang="de-DE" sz="1300" i="1" dirty="0">
                <a:solidFill>
                  <a:srgbClr val="000000"/>
                </a:solidFill>
                <a:latin typeface="Calibri" pitchFamily="34" charset="0"/>
                <a:ea typeface="Calibri" pitchFamily="34" charset="0"/>
                <a:cs typeface="Calibri" pitchFamily="34" charset="0"/>
              </a:rPr>
              <a:t>war 7 Jahre alt, als sie von Unbekannten entführt wurde. Sie lebte zu dieser Zeit mit ihren Eltern und ihren beiden Schwestern in einer Stadt im Kaukasus. Eines Tages drangen maskierte und bewaffnete Männer in das Elternhaus ein, um die Eltern zu bedrohen und zu erpressen. Am Ende entführten sie </a:t>
            </a:r>
            <a:r>
              <a:rPr lang="de-DE" altLang="de-DE" sz="1300" i="1" dirty="0" err="1">
                <a:solidFill>
                  <a:srgbClr val="000000"/>
                </a:solidFill>
                <a:latin typeface="Calibri" pitchFamily="34" charset="0"/>
                <a:ea typeface="Calibri" pitchFamily="34" charset="0"/>
                <a:cs typeface="Calibri" pitchFamily="34" charset="0"/>
              </a:rPr>
              <a:t>Sura</a:t>
            </a:r>
            <a:r>
              <a:rPr lang="de-DE" altLang="de-DE" sz="1300" i="1" dirty="0">
                <a:solidFill>
                  <a:srgbClr val="000000"/>
                </a:solidFill>
                <a:latin typeface="Calibri" pitchFamily="34" charset="0"/>
                <a:ea typeface="Calibri" pitchFamily="34" charset="0"/>
                <a:cs typeface="Calibri" pitchFamily="34" charset="0"/>
              </a:rPr>
              <a:t> und verlangten als Gegenleistung für </a:t>
            </a:r>
            <a:r>
              <a:rPr lang="de-DE" altLang="de-DE" sz="1300" i="1" dirty="0" err="1" smtClean="0">
                <a:solidFill>
                  <a:srgbClr val="000000"/>
                </a:solidFill>
                <a:latin typeface="Calibri" pitchFamily="34" charset="0"/>
                <a:ea typeface="Calibri" pitchFamily="34" charset="0"/>
                <a:cs typeface="Calibri" pitchFamily="34" charset="0"/>
              </a:rPr>
              <a:t>Ns</a:t>
            </a:r>
            <a:r>
              <a:rPr lang="de-DE" altLang="de-DE" sz="1300" i="1" dirty="0" smtClean="0">
                <a:solidFill>
                  <a:srgbClr val="000000"/>
                </a:solidFill>
                <a:latin typeface="Calibri" pitchFamily="34" charset="0"/>
                <a:ea typeface="Calibri" pitchFamily="34" charset="0"/>
                <a:cs typeface="Calibri" pitchFamily="34" charset="0"/>
              </a:rPr>
              <a:t> </a:t>
            </a:r>
            <a:r>
              <a:rPr lang="de-DE" altLang="de-DE" sz="1300" i="1" dirty="0">
                <a:solidFill>
                  <a:srgbClr val="000000"/>
                </a:solidFill>
                <a:latin typeface="Calibri" pitchFamily="34" charset="0"/>
                <a:ea typeface="Calibri" pitchFamily="34" charset="0"/>
                <a:cs typeface="Calibri" pitchFamily="34" charset="0"/>
              </a:rPr>
              <a:t>Freilassung, dass die Eltern ihren gesamten Besitz an sie überschreiben sollten. Ein solches Vorgehen war in den unübersichtlichen Verhältnissen und dem rechtsfreien Raum des Krieges nicht unüblich. Militante Gruppen nutzten ihre Macht und Position aus, um  Angst zu schüren, Gefügigkeit zu erzwingen und sich gleichzeitig durch Lösegelderpressungen zu bereichern.  </a:t>
            </a:r>
          </a:p>
          <a:p>
            <a:pPr marL="0" indent="0" algn="just" eaLnBrk="1">
              <a:buNone/>
            </a:pPr>
            <a:r>
              <a:rPr lang="de-DE" altLang="de-DE" sz="1300" i="1" dirty="0">
                <a:solidFill>
                  <a:srgbClr val="000000"/>
                </a:solidFill>
                <a:latin typeface="Calibri" pitchFamily="34" charset="0"/>
                <a:ea typeface="Calibri" pitchFamily="34" charset="0"/>
                <a:cs typeface="Calibri" pitchFamily="34" charset="0"/>
              </a:rPr>
              <a:t>Über zwei Wochen war </a:t>
            </a:r>
            <a:r>
              <a:rPr lang="de-DE" altLang="de-DE" sz="1300" i="1" dirty="0" smtClean="0">
                <a:solidFill>
                  <a:srgbClr val="000000"/>
                </a:solidFill>
                <a:latin typeface="Calibri" pitchFamily="34" charset="0"/>
                <a:ea typeface="Calibri" pitchFamily="34" charset="0"/>
                <a:cs typeface="Calibri" pitchFamily="34" charset="0"/>
              </a:rPr>
              <a:t>N. </a:t>
            </a:r>
            <a:r>
              <a:rPr lang="de-DE" altLang="de-DE" sz="1300" i="1" dirty="0">
                <a:solidFill>
                  <a:srgbClr val="000000"/>
                </a:solidFill>
                <a:latin typeface="Calibri" pitchFamily="34" charset="0"/>
                <a:ea typeface="Calibri" pitchFamily="34" charset="0"/>
                <a:cs typeface="Calibri" pitchFamily="34" charset="0"/>
              </a:rPr>
              <a:t>in Gefangenschaft. Was genau in dieser Zeit geschehen ist, konnte </a:t>
            </a:r>
            <a:r>
              <a:rPr lang="de-DE" altLang="de-DE" sz="1300" i="1" dirty="0" smtClean="0">
                <a:solidFill>
                  <a:srgbClr val="000000"/>
                </a:solidFill>
                <a:latin typeface="Calibri" pitchFamily="34" charset="0"/>
                <a:ea typeface="Calibri" pitchFamily="34" charset="0"/>
                <a:cs typeface="Calibri" pitchFamily="34" charset="0"/>
              </a:rPr>
              <a:t>N. </a:t>
            </a:r>
            <a:r>
              <a:rPr lang="de-DE" altLang="de-DE" sz="1300" i="1" dirty="0">
                <a:solidFill>
                  <a:srgbClr val="000000"/>
                </a:solidFill>
                <a:latin typeface="Calibri" pitchFamily="34" charset="0"/>
                <a:ea typeface="Calibri" pitchFamily="34" charset="0"/>
                <a:cs typeface="Calibri" pitchFamily="34" charset="0"/>
              </a:rPr>
              <a:t>nur ansatzweise in einem therapeutischen Prozess aussprechen. Schließlich schafften es die Eltern, die Forderungen der Entführer zu erfüllen und ihren gesamten Besitz zu überschreiben. Danach gaben sie ihr Leben in der Heimat auf und flohen nach Deutschland.  </a:t>
            </a:r>
            <a:r>
              <a:rPr lang="de-DE" altLang="de-DE" sz="1300" i="1" dirty="0">
                <a:solidFill>
                  <a:srgbClr val="000080"/>
                </a:solidFill>
                <a:latin typeface="Calibri" pitchFamily="34" charset="0"/>
                <a:ea typeface="Calibri" pitchFamily="34" charset="0"/>
                <a:cs typeface="Calibri" pitchFamily="34" charset="0"/>
              </a:rPr>
              <a:t> </a:t>
            </a:r>
          </a:p>
        </p:txBody>
      </p:sp>
      <p:sp>
        <p:nvSpPr>
          <p:cNvPr id="12" name="Text Box 8"/>
          <p:cNvSpPr txBox="1">
            <a:spLocks noChangeArrowheads="1"/>
          </p:cNvSpPr>
          <p:nvPr/>
        </p:nvSpPr>
        <p:spPr bwMode="auto">
          <a:xfrm>
            <a:off x="4929885" y="4869160"/>
            <a:ext cx="1368152"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5pPr>
            <a:lvl6pPr marL="2286000" algn="l" defTabSz="914400" rtl="0" eaLnBrk="1" latinLnBrk="0" hangingPunct="1">
              <a:defRPr kern="1200">
                <a:solidFill>
                  <a:schemeClr val="tx1"/>
                </a:solidFill>
                <a:latin typeface="Arial" charset="0"/>
                <a:ea typeface="DejaVu Sans" charset="0"/>
                <a:cs typeface="DejaVu Sans" charset="0"/>
              </a:defRPr>
            </a:lvl6pPr>
            <a:lvl7pPr marL="2743200" algn="l" defTabSz="914400" rtl="0" eaLnBrk="1" latinLnBrk="0" hangingPunct="1">
              <a:defRPr kern="1200">
                <a:solidFill>
                  <a:schemeClr val="tx1"/>
                </a:solidFill>
                <a:latin typeface="Arial" charset="0"/>
                <a:ea typeface="DejaVu Sans" charset="0"/>
                <a:cs typeface="DejaVu Sans" charset="0"/>
              </a:defRPr>
            </a:lvl7pPr>
            <a:lvl8pPr marL="3200400" algn="l" defTabSz="914400" rtl="0" eaLnBrk="1" latinLnBrk="0" hangingPunct="1">
              <a:defRPr kern="1200">
                <a:solidFill>
                  <a:schemeClr val="tx1"/>
                </a:solidFill>
                <a:latin typeface="Arial" charset="0"/>
                <a:ea typeface="DejaVu Sans" charset="0"/>
                <a:cs typeface="DejaVu Sans" charset="0"/>
              </a:defRPr>
            </a:lvl8pPr>
            <a:lvl9pPr marL="3657600" algn="l" defTabSz="914400" rtl="0" eaLnBrk="1" latinLnBrk="0" hangingPunct="1">
              <a:defRPr kern="1200">
                <a:solidFill>
                  <a:schemeClr val="tx1"/>
                </a:solidFill>
                <a:latin typeface="Arial" charset="0"/>
                <a:ea typeface="DejaVu Sans" charset="0"/>
                <a:cs typeface="DejaVu Sans" charset="0"/>
              </a:defRPr>
            </a:lvl9pPr>
          </a:lstStyle>
          <a:p>
            <a:pPr eaLnBrk="1">
              <a:lnSpc>
                <a:spcPct val="112000"/>
              </a:lnSpc>
            </a:pPr>
            <a:r>
              <a:rPr lang="de-DE" altLang="de-DE" sz="1100" i="1" dirty="0" err="1">
                <a:solidFill>
                  <a:srgbClr val="3465A4"/>
                </a:solidFill>
                <a:latin typeface="Calibri" pitchFamily="34" charset="0"/>
                <a:ea typeface="Calibri" pitchFamily="34" charset="0"/>
                <a:cs typeface="Calibri" pitchFamily="34" charset="0"/>
              </a:rPr>
              <a:t>N</a:t>
            </a:r>
            <a:r>
              <a:rPr lang="de-DE" altLang="de-DE" sz="1100" i="1" dirty="0" err="1" smtClean="0">
                <a:solidFill>
                  <a:srgbClr val="3465A4"/>
                </a:solidFill>
                <a:latin typeface="Calibri" pitchFamily="34" charset="0"/>
                <a:ea typeface="Calibri" pitchFamily="34" charset="0"/>
                <a:cs typeface="Calibri" pitchFamily="34" charset="0"/>
              </a:rPr>
              <a:t>s</a:t>
            </a:r>
            <a:r>
              <a:rPr lang="de-DE" altLang="de-DE" sz="1100" i="1" dirty="0" smtClean="0">
                <a:solidFill>
                  <a:srgbClr val="3465A4"/>
                </a:solidFill>
                <a:latin typeface="Calibri" pitchFamily="34" charset="0"/>
                <a:ea typeface="Calibri" pitchFamily="34" charset="0"/>
                <a:cs typeface="Calibri" pitchFamily="34" charset="0"/>
              </a:rPr>
              <a:t> </a:t>
            </a:r>
            <a:r>
              <a:rPr lang="de-DE" altLang="de-DE" sz="1100" i="1" dirty="0">
                <a:solidFill>
                  <a:srgbClr val="3465A4"/>
                </a:solidFill>
                <a:latin typeface="Calibri" pitchFamily="34" charset="0"/>
                <a:ea typeface="Calibri" pitchFamily="34" charset="0"/>
                <a:cs typeface="Calibri" pitchFamily="34" charset="0"/>
              </a:rPr>
              <a:t>Familie nach der </a:t>
            </a:r>
            <a:endParaRPr lang="de-DE" altLang="de-DE" sz="1100" i="1" dirty="0" smtClean="0">
              <a:solidFill>
                <a:srgbClr val="3465A4"/>
              </a:solidFill>
              <a:latin typeface="Calibri" pitchFamily="34" charset="0"/>
              <a:ea typeface="Calibri" pitchFamily="34" charset="0"/>
              <a:cs typeface="Calibri" pitchFamily="34" charset="0"/>
            </a:endParaRPr>
          </a:p>
          <a:p>
            <a:pPr eaLnBrk="1">
              <a:lnSpc>
                <a:spcPct val="112000"/>
              </a:lnSpc>
            </a:pPr>
            <a:r>
              <a:rPr lang="de-DE" altLang="de-DE" sz="1100" i="1" dirty="0" smtClean="0">
                <a:solidFill>
                  <a:srgbClr val="3465A4"/>
                </a:solidFill>
                <a:latin typeface="Calibri" pitchFamily="34" charset="0"/>
                <a:ea typeface="Calibri" pitchFamily="34" charset="0"/>
                <a:cs typeface="Calibri" pitchFamily="34" charset="0"/>
              </a:rPr>
              <a:t>Entführung</a:t>
            </a:r>
            <a:r>
              <a:rPr lang="de-DE" altLang="de-DE" sz="1100" i="1" dirty="0">
                <a:solidFill>
                  <a:srgbClr val="3465A4"/>
                </a:solidFill>
                <a:latin typeface="Calibri" pitchFamily="34" charset="0"/>
                <a:ea typeface="Calibri" pitchFamily="34" charset="0"/>
                <a:cs typeface="Calibri" pitchFamily="34" charset="0"/>
              </a:rPr>
              <a:t> </a:t>
            </a:r>
            <a:r>
              <a:rPr lang="de-DE" altLang="de-DE" sz="1100" i="1" dirty="0" smtClean="0">
                <a:solidFill>
                  <a:srgbClr val="3465A4"/>
                </a:solidFill>
                <a:latin typeface="Calibri" pitchFamily="34" charset="0"/>
                <a:ea typeface="Calibri" pitchFamily="34" charset="0"/>
                <a:cs typeface="Calibri" pitchFamily="34" charset="0"/>
              </a:rPr>
              <a:t>und </a:t>
            </a:r>
          </a:p>
          <a:p>
            <a:pPr eaLnBrk="1">
              <a:lnSpc>
                <a:spcPct val="112000"/>
              </a:lnSpc>
            </a:pPr>
            <a:r>
              <a:rPr lang="de-DE" altLang="de-DE" sz="1100" i="1" dirty="0" smtClean="0">
                <a:solidFill>
                  <a:srgbClr val="3465A4"/>
                </a:solidFill>
                <a:latin typeface="Calibri" pitchFamily="34" charset="0"/>
                <a:ea typeface="Calibri" pitchFamily="34" charset="0"/>
                <a:cs typeface="Calibri" pitchFamily="34" charset="0"/>
              </a:rPr>
              <a:t>der Flucht </a:t>
            </a:r>
            <a:r>
              <a:rPr lang="de-DE" altLang="de-DE" sz="1100" i="1" dirty="0">
                <a:solidFill>
                  <a:srgbClr val="3465A4"/>
                </a:solidFill>
                <a:latin typeface="Calibri" pitchFamily="34" charset="0"/>
                <a:ea typeface="Calibri" pitchFamily="34" charset="0"/>
                <a:cs typeface="Calibri" pitchFamily="34" charset="0"/>
              </a:rPr>
              <a:t>aus dem Kaukasus.</a:t>
            </a:r>
          </a:p>
        </p:txBody>
      </p:sp>
      <p:sp>
        <p:nvSpPr>
          <p:cNvPr id="13" name="Text Box 8"/>
          <p:cNvSpPr txBox="1">
            <a:spLocks noChangeArrowheads="1"/>
          </p:cNvSpPr>
          <p:nvPr/>
        </p:nvSpPr>
        <p:spPr bwMode="auto">
          <a:xfrm>
            <a:off x="7668344" y="2204865"/>
            <a:ext cx="1143859"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5pPr>
            <a:lvl6pPr marL="2286000" algn="l" defTabSz="914400" rtl="0" eaLnBrk="1" latinLnBrk="0" hangingPunct="1">
              <a:defRPr kern="1200">
                <a:solidFill>
                  <a:schemeClr val="tx1"/>
                </a:solidFill>
                <a:latin typeface="Arial" charset="0"/>
                <a:ea typeface="DejaVu Sans" charset="0"/>
                <a:cs typeface="DejaVu Sans" charset="0"/>
              </a:defRPr>
            </a:lvl6pPr>
            <a:lvl7pPr marL="2743200" algn="l" defTabSz="914400" rtl="0" eaLnBrk="1" latinLnBrk="0" hangingPunct="1">
              <a:defRPr kern="1200">
                <a:solidFill>
                  <a:schemeClr val="tx1"/>
                </a:solidFill>
                <a:latin typeface="Arial" charset="0"/>
                <a:ea typeface="DejaVu Sans" charset="0"/>
                <a:cs typeface="DejaVu Sans" charset="0"/>
              </a:defRPr>
            </a:lvl7pPr>
            <a:lvl8pPr marL="3200400" algn="l" defTabSz="914400" rtl="0" eaLnBrk="1" latinLnBrk="0" hangingPunct="1">
              <a:defRPr kern="1200">
                <a:solidFill>
                  <a:schemeClr val="tx1"/>
                </a:solidFill>
                <a:latin typeface="Arial" charset="0"/>
                <a:ea typeface="DejaVu Sans" charset="0"/>
                <a:cs typeface="DejaVu Sans" charset="0"/>
              </a:defRPr>
            </a:lvl8pPr>
            <a:lvl9pPr marL="3657600" algn="l" defTabSz="914400" rtl="0" eaLnBrk="1" latinLnBrk="0" hangingPunct="1">
              <a:defRPr kern="1200">
                <a:solidFill>
                  <a:schemeClr val="tx1"/>
                </a:solidFill>
                <a:latin typeface="Arial" charset="0"/>
                <a:ea typeface="DejaVu Sans" charset="0"/>
                <a:cs typeface="DejaVu Sans" charset="0"/>
              </a:defRPr>
            </a:lvl9pPr>
          </a:lstStyle>
          <a:p>
            <a:pPr eaLnBrk="1">
              <a:lnSpc>
                <a:spcPct val="112000"/>
              </a:lnSpc>
            </a:pPr>
            <a:r>
              <a:rPr lang="de-DE" altLang="de-DE" sz="1100" i="1" dirty="0" err="1">
                <a:solidFill>
                  <a:srgbClr val="3465A4"/>
                </a:solidFill>
                <a:latin typeface="Calibri" pitchFamily="34" charset="0"/>
                <a:ea typeface="Calibri" pitchFamily="34" charset="0"/>
                <a:cs typeface="Calibri" pitchFamily="34" charset="0"/>
              </a:rPr>
              <a:t>N</a:t>
            </a:r>
            <a:r>
              <a:rPr lang="de-DE" altLang="de-DE" sz="1100" i="1" dirty="0" err="1" smtClean="0">
                <a:solidFill>
                  <a:srgbClr val="3465A4"/>
                </a:solidFill>
                <a:latin typeface="Calibri" pitchFamily="34" charset="0"/>
                <a:ea typeface="Calibri" pitchFamily="34" charset="0"/>
                <a:cs typeface="Calibri" pitchFamily="34" charset="0"/>
              </a:rPr>
              <a:t>s</a:t>
            </a:r>
            <a:r>
              <a:rPr lang="de-DE" altLang="de-DE" sz="1100" i="1" dirty="0" smtClean="0">
                <a:solidFill>
                  <a:srgbClr val="3465A4"/>
                </a:solidFill>
                <a:latin typeface="Calibri" pitchFamily="34" charset="0"/>
                <a:ea typeface="Calibri" pitchFamily="34" charset="0"/>
                <a:cs typeface="Calibri" pitchFamily="34" charset="0"/>
              </a:rPr>
              <a:t> </a:t>
            </a:r>
            <a:r>
              <a:rPr lang="de-DE" altLang="de-DE" sz="1100" i="1" dirty="0">
                <a:solidFill>
                  <a:srgbClr val="3465A4"/>
                </a:solidFill>
                <a:latin typeface="Calibri" pitchFamily="34" charset="0"/>
                <a:ea typeface="Calibri" pitchFamily="34" charset="0"/>
                <a:cs typeface="Calibri" pitchFamily="34" charset="0"/>
              </a:rPr>
              <a:t>Familie </a:t>
            </a:r>
            <a:r>
              <a:rPr lang="de-DE" altLang="de-DE" sz="1100" i="1" dirty="0" smtClean="0">
                <a:solidFill>
                  <a:srgbClr val="3465A4"/>
                </a:solidFill>
                <a:latin typeface="Calibri" pitchFamily="34" charset="0"/>
                <a:ea typeface="Calibri" pitchFamily="34" charset="0"/>
                <a:cs typeface="Calibri" pitchFamily="34" charset="0"/>
              </a:rPr>
              <a:t>vor </a:t>
            </a:r>
          </a:p>
          <a:p>
            <a:pPr eaLnBrk="1">
              <a:lnSpc>
                <a:spcPct val="112000"/>
              </a:lnSpc>
            </a:pPr>
            <a:r>
              <a:rPr lang="de-DE" altLang="de-DE" sz="1100" i="1" dirty="0" smtClean="0">
                <a:solidFill>
                  <a:srgbClr val="3465A4"/>
                </a:solidFill>
                <a:latin typeface="Calibri" pitchFamily="34" charset="0"/>
                <a:ea typeface="Calibri" pitchFamily="34" charset="0"/>
                <a:cs typeface="Calibri" pitchFamily="34" charset="0"/>
              </a:rPr>
              <a:t>der Entführung.</a:t>
            </a:r>
            <a:endParaRPr lang="de-DE" altLang="de-DE" sz="1100" i="1" dirty="0">
              <a:solidFill>
                <a:srgbClr val="3465A4"/>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91420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A976079F-3682-4990-8144-36F5E0EF2C6C}" type="slidenum">
              <a:rPr lang="de-DE" smtClean="0">
                <a:solidFill>
                  <a:prstClr val="black"/>
                </a:solidFill>
              </a:rPr>
              <a:pPr/>
              <a:t>61</a:t>
            </a:fld>
            <a:endParaRPr lang="de-DE">
              <a:solidFill>
                <a:prstClr val="black"/>
              </a:solidFill>
            </a:endParaRPr>
          </a:p>
        </p:txBody>
      </p:sp>
      <p:sp>
        <p:nvSpPr>
          <p:cNvPr id="5" name="Text Box 9"/>
          <p:cNvSpPr txBox="1">
            <a:spLocks noChangeArrowheads="1"/>
          </p:cNvSpPr>
          <p:nvPr/>
        </p:nvSpPr>
        <p:spPr bwMode="auto">
          <a:xfrm>
            <a:off x="251520" y="332656"/>
            <a:ext cx="3898776" cy="4205064"/>
          </a:xfrm>
          <a:prstGeom prst="rect">
            <a:avLst/>
          </a:prstGeom>
          <a:solidFill>
            <a:srgbClr val="5477AA">
              <a:alpha val="39999"/>
            </a:srgbClr>
          </a:solidFill>
          <a:ln w="9525">
            <a:solidFill>
              <a:srgbClr val="5477AA"/>
            </a:solidFill>
            <a:round/>
            <a:headEnd/>
            <a:tailEnd/>
          </a:ln>
        </p:spPr>
        <p:txBody>
          <a:bodyPr lIns="90000" tIns="54702" rIns="90000" bIns="45000">
            <a:noAutofit/>
          </a:bodyPr>
          <a:lstStyle>
            <a:defPPr>
              <a:defRPr lang="en-GB"/>
            </a:defPPr>
            <a:lvl1pPr marL="342900" indent="-342900" algn="l" defTabSz="449263" rtl="0" eaLnBrk="1" fontAlgn="base" latinLnBrk="0" hangingPunct="0">
              <a:lnSpc>
                <a:spcPct val="93000"/>
              </a:lnSpc>
              <a:spcBef>
                <a:spcPct val="0"/>
              </a:spcBef>
              <a:spcAft>
                <a:spcPct val="0"/>
              </a:spcAft>
              <a:buClr>
                <a:srgbClr val="000000"/>
              </a:buClr>
              <a:buSzPct val="100000"/>
              <a:buFont typeface="Times New Roman" pitchFamily="16" charset="0"/>
              <a:buChar char="•"/>
              <a:defRPr sz="3200" kern="1200">
                <a:solidFill>
                  <a:schemeClr val="tx1"/>
                </a:solidFill>
                <a:latin typeface="Arial" charset="0"/>
                <a:ea typeface="DejaVu Sans" charset="0"/>
                <a:cs typeface="DejaVu Sans" charset="0"/>
              </a:defRPr>
            </a:lvl1pPr>
            <a:lvl2pPr marL="742950" indent="-285750" algn="l" defTabSz="449263" rtl="0" eaLnBrk="1" fontAlgn="base" latinLnBrk="0" hangingPunct="0">
              <a:lnSpc>
                <a:spcPct val="93000"/>
              </a:lnSpc>
              <a:spcBef>
                <a:spcPct val="0"/>
              </a:spcBef>
              <a:spcAft>
                <a:spcPct val="0"/>
              </a:spcAft>
              <a:buClr>
                <a:srgbClr val="000000"/>
              </a:buClr>
              <a:buSzPct val="100000"/>
              <a:buFont typeface="Times New Roman" pitchFamily="16" charset="0"/>
              <a:buChar char="–"/>
              <a:defRPr sz="2800" kern="1200">
                <a:solidFill>
                  <a:schemeClr val="tx1"/>
                </a:solidFill>
                <a:latin typeface="Arial" charset="0"/>
                <a:ea typeface="DejaVu Sans" charset="0"/>
                <a:cs typeface="DejaVu Sans" charset="0"/>
              </a:defRPr>
            </a:lvl2pPr>
            <a:lvl3pPr marL="1143000" indent="-228600" algn="l" defTabSz="449263" rtl="0" eaLnBrk="1" fontAlgn="base" latinLnBrk="0" hangingPunct="0">
              <a:lnSpc>
                <a:spcPct val="93000"/>
              </a:lnSpc>
              <a:spcBef>
                <a:spcPct val="0"/>
              </a:spcBef>
              <a:spcAft>
                <a:spcPct val="0"/>
              </a:spcAft>
              <a:buClr>
                <a:srgbClr val="000000"/>
              </a:buClr>
              <a:buSzPct val="100000"/>
              <a:buFont typeface="Times New Roman" pitchFamily="16" charset="0"/>
              <a:buChar char="•"/>
              <a:defRPr sz="2400" kern="1200">
                <a:solidFill>
                  <a:schemeClr val="tx1"/>
                </a:solidFill>
                <a:latin typeface="Arial" charset="0"/>
                <a:ea typeface="DejaVu Sans" charset="0"/>
                <a:cs typeface="DejaVu Sans" charset="0"/>
              </a:defRPr>
            </a:lvl3pPr>
            <a:lvl4pPr marL="1600200" indent="-228600" algn="l" defTabSz="449263" rtl="0" eaLnBrk="1" fontAlgn="base" latinLnBrk="0" hangingPunct="0">
              <a:lnSpc>
                <a:spcPct val="93000"/>
              </a:lnSpc>
              <a:spcBef>
                <a:spcPct val="0"/>
              </a:spcBef>
              <a:spcAft>
                <a:spcPct val="0"/>
              </a:spcAft>
              <a:buClr>
                <a:srgbClr val="000000"/>
              </a:buClr>
              <a:buSzPct val="100000"/>
              <a:buFont typeface="Times New Roman" pitchFamily="16" charset="0"/>
              <a:buChar char="–"/>
              <a:defRPr sz="2000" kern="1200">
                <a:solidFill>
                  <a:schemeClr val="tx1"/>
                </a:solidFill>
                <a:latin typeface="Arial" charset="0"/>
                <a:ea typeface="DejaVu Sans" charset="0"/>
                <a:cs typeface="DejaVu Sans" charset="0"/>
              </a:defRPr>
            </a:lvl4pPr>
            <a:lvl5pPr marL="2057400" indent="-228600" algn="l" defTabSz="449263" rtl="0" eaLnBrk="1" fontAlgn="base" latinLnBrk="0" hangingPunct="0">
              <a:lnSpc>
                <a:spcPct val="93000"/>
              </a:lnSpc>
              <a:spcBef>
                <a:spcPct val="0"/>
              </a:spcBef>
              <a:spcAft>
                <a:spcPct val="0"/>
              </a:spcAft>
              <a:buClr>
                <a:srgbClr val="000000"/>
              </a:buClr>
              <a:buSzPct val="100000"/>
              <a:buFont typeface="Times New Roman" pitchFamily="16" charset="0"/>
              <a:buChar char="»"/>
              <a:defRPr sz="2000" kern="1200">
                <a:solidFill>
                  <a:schemeClr val="tx1"/>
                </a:solidFill>
                <a:latin typeface="Arial" charset="0"/>
                <a:ea typeface="DejaVu Sans" charset="0"/>
                <a:cs typeface="DejaVu Sans" charset="0"/>
              </a:defRPr>
            </a:lvl5pPr>
            <a:lvl6pPr marL="2286000" indent="-228600" algn="l" defTabSz="914400" rtl="0" eaLnBrk="1" latinLnBrk="0" hangingPunct="1">
              <a:spcBef>
                <a:spcPct val="20000"/>
              </a:spcBef>
              <a:buFont typeface="Arial" pitchFamily="34" charset="0"/>
              <a:buChar char="•"/>
              <a:defRPr sz="2000" kern="1200">
                <a:solidFill>
                  <a:schemeClr val="tx1"/>
                </a:solidFill>
                <a:latin typeface="Arial" charset="0"/>
                <a:ea typeface="DejaVu Sans" charset="0"/>
                <a:cs typeface="DejaVu Sans" charset="0"/>
              </a:defRPr>
            </a:lvl6pPr>
            <a:lvl7pPr marL="2743200" indent="-228600" algn="l" defTabSz="914400" rtl="0" eaLnBrk="1" latinLnBrk="0" hangingPunct="1">
              <a:spcBef>
                <a:spcPct val="20000"/>
              </a:spcBef>
              <a:buFont typeface="Arial" pitchFamily="34" charset="0"/>
              <a:buChar char="•"/>
              <a:defRPr sz="2000" kern="1200">
                <a:solidFill>
                  <a:schemeClr val="tx1"/>
                </a:solidFill>
                <a:latin typeface="Arial" charset="0"/>
                <a:ea typeface="DejaVu Sans" charset="0"/>
                <a:cs typeface="DejaVu Sans" charset="0"/>
              </a:defRPr>
            </a:lvl7pPr>
            <a:lvl8pPr marL="3200400" indent="-228600" algn="l" defTabSz="914400" rtl="0" eaLnBrk="1" latinLnBrk="0" hangingPunct="1">
              <a:spcBef>
                <a:spcPct val="20000"/>
              </a:spcBef>
              <a:buFont typeface="Arial" pitchFamily="34" charset="0"/>
              <a:buChar char="•"/>
              <a:defRPr sz="2000" kern="1200">
                <a:solidFill>
                  <a:schemeClr val="tx1"/>
                </a:solidFill>
                <a:latin typeface="Arial" charset="0"/>
                <a:ea typeface="DejaVu Sans" charset="0"/>
                <a:cs typeface="DejaVu Sans" charset="0"/>
              </a:defRPr>
            </a:lvl8pPr>
            <a:lvl9pPr marL="3657600" indent="-228600" algn="l" defTabSz="914400" rtl="0" eaLnBrk="1" latinLnBrk="0" hangingPunct="1">
              <a:spcBef>
                <a:spcPct val="20000"/>
              </a:spcBef>
              <a:buFont typeface="Arial" pitchFamily="34" charset="0"/>
              <a:buChar char="•"/>
              <a:defRPr sz="2000" kern="1200">
                <a:solidFill>
                  <a:schemeClr val="tx1"/>
                </a:solidFill>
                <a:latin typeface="Arial" charset="0"/>
                <a:ea typeface="DejaVu Sans" charset="0"/>
                <a:cs typeface="DejaVu Sans" charset="0"/>
              </a:defRPr>
            </a:lvl9pPr>
          </a:lstStyle>
          <a:p>
            <a:pPr marL="0" indent="0" algn="just">
              <a:spcAft>
                <a:spcPts val="600"/>
              </a:spcAft>
              <a:buFont typeface="Times New Roman" pitchFamily="16" charset="0"/>
              <a:buNone/>
            </a:pPr>
            <a:r>
              <a:rPr lang="de-DE" altLang="de-DE" sz="1300" i="1" dirty="0" smtClean="0">
                <a:solidFill>
                  <a:srgbClr val="000000"/>
                </a:solidFill>
                <a:latin typeface="Calibri" pitchFamily="34" charset="0"/>
                <a:ea typeface="Calibri" pitchFamily="34" charset="0"/>
                <a:cs typeface="Calibri" pitchFamily="34" charset="0"/>
              </a:rPr>
              <a:t>Zu Beginn der Therapie war N. sehr verängstigt. Sie konnte nicht allein sein und war von ihrer Familie nicht zu trennen. Ihre Angst wurde schließlich so schlimm, dass sie überhaupt nicht mehr in die Schule gehen konnte. Die Eltern machten sich große Sorgen um ihre Tochter. Während der ersten Sitzungen musste immer die gesamte Familie anwesend sein und sie entwickelte nur langsam Vertrauen zu ihrer Therapeutin. </a:t>
            </a:r>
          </a:p>
          <a:p>
            <a:pPr marL="0" indent="0" algn="just">
              <a:spcAft>
                <a:spcPts val="600"/>
              </a:spcAft>
              <a:buFont typeface="Times New Roman" pitchFamily="16" charset="0"/>
              <a:buNone/>
            </a:pPr>
            <a:r>
              <a:rPr lang="de-DE" altLang="de-DE" sz="1300" i="1" dirty="0" smtClean="0">
                <a:solidFill>
                  <a:srgbClr val="000000"/>
                </a:solidFill>
                <a:latin typeface="Calibri" pitchFamily="34" charset="0"/>
                <a:ea typeface="Calibri" pitchFamily="34" charset="0"/>
                <a:cs typeface="Calibri" pitchFamily="34" charset="0"/>
              </a:rPr>
              <a:t>Im Lauf der Therapie begann sie, von den „schwarzen Männern“ und der Zeit in Gefangenschaft zu berichten. Mithilfe von selbst gemalten Bildern fand sie einen Weg, ihre Gefühle auszudrücken und darüber zu sprechen. Aus den Bildern wird auch deutlich, wie sehr sich aus </a:t>
            </a:r>
            <a:r>
              <a:rPr lang="de-DE" altLang="de-DE" sz="1300" i="1" dirty="0" err="1" smtClean="0">
                <a:solidFill>
                  <a:srgbClr val="000000"/>
                </a:solidFill>
                <a:latin typeface="Calibri" pitchFamily="34" charset="0"/>
                <a:ea typeface="Calibri" pitchFamily="34" charset="0"/>
                <a:cs typeface="Calibri" pitchFamily="34" charset="0"/>
              </a:rPr>
              <a:t>Ns</a:t>
            </a:r>
            <a:r>
              <a:rPr lang="de-DE" altLang="de-DE" sz="1300" i="1" dirty="0" smtClean="0">
                <a:solidFill>
                  <a:srgbClr val="000000"/>
                </a:solidFill>
                <a:latin typeface="Calibri" pitchFamily="34" charset="0"/>
                <a:ea typeface="Calibri" pitchFamily="34" charset="0"/>
                <a:cs typeface="Calibri" pitchFamily="34" charset="0"/>
              </a:rPr>
              <a:t> Sicht die gesamte Familie durch die Entführung verändert hat. </a:t>
            </a:r>
          </a:p>
          <a:p>
            <a:pPr marL="0" indent="0" algn="just">
              <a:buFont typeface="Times New Roman" pitchFamily="16" charset="0"/>
              <a:buNone/>
            </a:pPr>
            <a:r>
              <a:rPr lang="de-DE" altLang="de-DE" sz="1300" i="1" dirty="0" smtClean="0">
                <a:solidFill>
                  <a:srgbClr val="000000"/>
                </a:solidFill>
                <a:latin typeface="Calibri" pitchFamily="34" charset="0"/>
                <a:ea typeface="Calibri" pitchFamily="34" charset="0"/>
                <a:cs typeface="Calibri" pitchFamily="34" charset="0"/>
              </a:rPr>
              <a:t>Schließlich half der geschützte Rahmen der Therapie ihr dabei, ihren Ängsten zu begegnen. Gemeinsam mit ihrer Therapeutin hat N. gelernt, mit ihren Erfahrungen zu leben. Sie kann nun wieder in die Schule gehen und ein fast normales Leben führen. Sie hat Deutsch gelernt und ist eine gute Schülerin.  </a:t>
            </a:r>
            <a:endParaRPr lang="de-DE" altLang="de-DE" sz="1300" i="1" dirty="0" smtClean="0">
              <a:solidFill>
                <a:srgbClr val="004586"/>
              </a:solidFill>
              <a:latin typeface="Calibri" pitchFamily="34" charset="0"/>
              <a:ea typeface="Calibri" pitchFamily="34" charset="0"/>
              <a:cs typeface="Calibri" pitchFamily="34" charset="0"/>
            </a:endParaRPr>
          </a:p>
        </p:txBody>
      </p:sp>
      <p:sp>
        <p:nvSpPr>
          <p:cNvPr id="7" name="Text Box 11"/>
          <p:cNvSpPr txBox="1">
            <a:spLocks noChangeArrowheads="1"/>
          </p:cNvSpPr>
          <p:nvPr/>
        </p:nvSpPr>
        <p:spPr bwMode="auto">
          <a:xfrm>
            <a:off x="6997378" y="692696"/>
            <a:ext cx="1751086" cy="947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5pPr>
            <a:lvl6pPr marL="2286000" algn="l" defTabSz="914400" rtl="0" eaLnBrk="1" latinLnBrk="0" hangingPunct="1">
              <a:defRPr kern="1200">
                <a:solidFill>
                  <a:schemeClr val="tx1"/>
                </a:solidFill>
                <a:latin typeface="Arial" charset="0"/>
                <a:ea typeface="DejaVu Sans" charset="0"/>
                <a:cs typeface="DejaVu Sans" charset="0"/>
              </a:defRPr>
            </a:lvl6pPr>
            <a:lvl7pPr marL="2743200" algn="l" defTabSz="914400" rtl="0" eaLnBrk="1" latinLnBrk="0" hangingPunct="1">
              <a:defRPr kern="1200">
                <a:solidFill>
                  <a:schemeClr val="tx1"/>
                </a:solidFill>
                <a:latin typeface="Arial" charset="0"/>
                <a:ea typeface="DejaVu Sans" charset="0"/>
                <a:cs typeface="DejaVu Sans" charset="0"/>
              </a:defRPr>
            </a:lvl7pPr>
            <a:lvl8pPr marL="3200400" algn="l" defTabSz="914400" rtl="0" eaLnBrk="1" latinLnBrk="0" hangingPunct="1">
              <a:defRPr kern="1200">
                <a:solidFill>
                  <a:schemeClr val="tx1"/>
                </a:solidFill>
                <a:latin typeface="Arial" charset="0"/>
                <a:ea typeface="DejaVu Sans" charset="0"/>
                <a:cs typeface="DejaVu Sans" charset="0"/>
              </a:defRPr>
            </a:lvl8pPr>
            <a:lvl9pPr marL="3657600" algn="l" defTabSz="914400" rtl="0" eaLnBrk="1" latinLnBrk="0" hangingPunct="1">
              <a:defRPr kern="1200">
                <a:solidFill>
                  <a:schemeClr val="tx1"/>
                </a:solidFill>
                <a:latin typeface="Arial" charset="0"/>
                <a:ea typeface="DejaVu Sans" charset="0"/>
                <a:cs typeface="DejaVu Sans" charset="0"/>
              </a:defRPr>
            </a:lvl9pPr>
          </a:lstStyle>
          <a:p>
            <a:pPr eaLnBrk="1">
              <a:lnSpc>
                <a:spcPct val="112000"/>
              </a:lnSpc>
            </a:pPr>
            <a:r>
              <a:rPr lang="de-DE" altLang="de-DE" sz="1000" i="1" dirty="0" smtClean="0">
                <a:solidFill>
                  <a:srgbClr val="3465A4"/>
                </a:solidFill>
                <a:latin typeface="Calibri" pitchFamily="34" charset="0"/>
                <a:ea typeface="Calibri" pitchFamily="34" charset="0"/>
                <a:cs typeface="Calibri" pitchFamily="34" charset="0"/>
              </a:rPr>
              <a:t>N. </a:t>
            </a:r>
            <a:r>
              <a:rPr lang="de-DE" altLang="de-DE" sz="1000" i="1" dirty="0">
                <a:solidFill>
                  <a:srgbClr val="3465A4"/>
                </a:solidFill>
                <a:latin typeface="Calibri" pitchFamily="34" charset="0"/>
                <a:ea typeface="Calibri" pitchFamily="34" charset="0"/>
                <a:cs typeface="Calibri" pitchFamily="34" charset="0"/>
              </a:rPr>
              <a:t>beschreibt ihre Gefühle, wenn </a:t>
            </a:r>
            <a:r>
              <a:rPr lang="de-DE" altLang="de-DE" sz="1000" i="1" dirty="0" smtClean="0">
                <a:solidFill>
                  <a:srgbClr val="3465A4"/>
                </a:solidFill>
                <a:latin typeface="Calibri" pitchFamily="34" charset="0"/>
                <a:ea typeface="Calibri" pitchFamily="34" charset="0"/>
                <a:cs typeface="Calibri" pitchFamily="34" charset="0"/>
              </a:rPr>
              <a:t>sie</a:t>
            </a:r>
            <a:r>
              <a:rPr lang="de-DE" altLang="de-DE" sz="1000" i="1" dirty="0">
                <a:solidFill>
                  <a:srgbClr val="3465A4"/>
                </a:solidFill>
                <a:latin typeface="Calibri" pitchFamily="34" charset="0"/>
                <a:ea typeface="Calibri" pitchFamily="34" charset="0"/>
                <a:cs typeface="Calibri" pitchFamily="34" charset="0"/>
              </a:rPr>
              <a:t> </a:t>
            </a:r>
            <a:r>
              <a:rPr lang="de-DE" altLang="de-DE" sz="1000" i="1" dirty="0" smtClean="0">
                <a:solidFill>
                  <a:srgbClr val="3465A4"/>
                </a:solidFill>
                <a:latin typeface="Calibri" pitchFamily="34" charset="0"/>
                <a:ea typeface="Calibri" pitchFamily="34" charset="0"/>
                <a:cs typeface="Calibri" pitchFamily="34" charset="0"/>
              </a:rPr>
              <a:t>an </a:t>
            </a:r>
            <a:r>
              <a:rPr lang="de-DE" altLang="de-DE" sz="1000" i="1" dirty="0">
                <a:solidFill>
                  <a:srgbClr val="3465A4"/>
                </a:solidFill>
                <a:latin typeface="Calibri" pitchFamily="34" charset="0"/>
                <a:ea typeface="Calibri" pitchFamily="34" charset="0"/>
                <a:cs typeface="Calibri" pitchFamily="34" charset="0"/>
              </a:rPr>
              <a:t>die Entführung denkt. </a:t>
            </a:r>
            <a:endParaRPr lang="de-DE" altLang="de-DE" sz="1000" i="1" dirty="0" smtClean="0">
              <a:solidFill>
                <a:srgbClr val="3465A4"/>
              </a:solidFill>
              <a:latin typeface="Calibri" pitchFamily="34" charset="0"/>
              <a:ea typeface="Calibri" pitchFamily="34" charset="0"/>
              <a:cs typeface="Calibri" pitchFamily="34" charset="0"/>
            </a:endParaRPr>
          </a:p>
          <a:p>
            <a:pPr eaLnBrk="1">
              <a:lnSpc>
                <a:spcPct val="112000"/>
              </a:lnSpc>
            </a:pPr>
            <a:r>
              <a:rPr lang="de-DE" altLang="de-DE" sz="1000" i="1" dirty="0" smtClean="0">
                <a:solidFill>
                  <a:srgbClr val="3465A4"/>
                </a:solidFill>
                <a:latin typeface="Calibri" pitchFamily="34" charset="0"/>
                <a:ea typeface="Calibri" pitchFamily="34" charset="0"/>
                <a:cs typeface="Calibri" pitchFamily="34" charset="0"/>
              </a:rPr>
              <a:t>„</a:t>
            </a:r>
            <a:r>
              <a:rPr lang="de-DE" altLang="de-DE" sz="1000" i="1" dirty="0">
                <a:solidFill>
                  <a:srgbClr val="3465A4"/>
                </a:solidFill>
                <a:latin typeface="Calibri" pitchFamily="34" charset="0"/>
                <a:ea typeface="Calibri" pitchFamily="34" charset="0"/>
                <a:cs typeface="Calibri" pitchFamily="34" charset="0"/>
              </a:rPr>
              <a:t>Mir wird ganz heiß. </a:t>
            </a:r>
            <a:endParaRPr lang="de-DE" altLang="de-DE" sz="1000" i="1" dirty="0" smtClean="0">
              <a:solidFill>
                <a:srgbClr val="3465A4"/>
              </a:solidFill>
              <a:latin typeface="Calibri" pitchFamily="34" charset="0"/>
              <a:ea typeface="Calibri" pitchFamily="34" charset="0"/>
              <a:cs typeface="Calibri" pitchFamily="34" charset="0"/>
            </a:endParaRPr>
          </a:p>
          <a:p>
            <a:pPr eaLnBrk="1">
              <a:lnSpc>
                <a:spcPct val="112000"/>
              </a:lnSpc>
            </a:pPr>
            <a:r>
              <a:rPr lang="de-DE" altLang="de-DE" sz="1000" i="1" dirty="0" smtClean="0">
                <a:solidFill>
                  <a:srgbClr val="3465A4"/>
                </a:solidFill>
                <a:latin typeface="Calibri" pitchFamily="34" charset="0"/>
                <a:ea typeface="Calibri" pitchFamily="34" charset="0"/>
                <a:cs typeface="Calibri" pitchFamily="34" charset="0"/>
              </a:rPr>
              <a:t>Das </a:t>
            </a:r>
            <a:r>
              <a:rPr lang="de-DE" altLang="de-DE" sz="1000" i="1" dirty="0">
                <a:solidFill>
                  <a:srgbClr val="3465A4"/>
                </a:solidFill>
                <a:latin typeface="Calibri" pitchFamily="34" charset="0"/>
                <a:ea typeface="Calibri" pitchFamily="34" charset="0"/>
                <a:cs typeface="Calibri" pitchFamily="34" charset="0"/>
              </a:rPr>
              <a:t>ist, als ob ich auf Feuer stehe.“ </a:t>
            </a:r>
          </a:p>
        </p:txBody>
      </p:sp>
      <p:sp>
        <p:nvSpPr>
          <p:cNvPr id="10" name="Text Box 11"/>
          <p:cNvSpPr txBox="1">
            <a:spLocks noChangeArrowheads="1"/>
          </p:cNvSpPr>
          <p:nvPr/>
        </p:nvSpPr>
        <p:spPr bwMode="auto">
          <a:xfrm>
            <a:off x="4572000" y="2780928"/>
            <a:ext cx="1751086" cy="947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5pPr>
            <a:lvl6pPr marL="2286000" algn="l" defTabSz="914400" rtl="0" eaLnBrk="1" latinLnBrk="0" hangingPunct="1">
              <a:defRPr kern="1200">
                <a:solidFill>
                  <a:schemeClr val="tx1"/>
                </a:solidFill>
                <a:latin typeface="Arial" charset="0"/>
                <a:ea typeface="DejaVu Sans" charset="0"/>
                <a:cs typeface="DejaVu Sans" charset="0"/>
              </a:defRPr>
            </a:lvl6pPr>
            <a:lvl7pPr marL="2743200" algn="l" defTabSz="914400" rtl="0" eaLnBrk="1" latinLnBrk="0" hangingPunct="1">
              <a:defRPr kern="1200">
                <a:solidFill>
                  <a:schemeClr val="tx1"/>
                </a:solidFill>
                <a:latin typeface="Arial" charset="0"/>
                <a:ea typeface="DejaVu Sans" charset="0"/>
                <a:cs typeface="DejaVu Sans" charset="0"/>
              </a:defRPr>
            </a:lvl7pPr>
            <a:lvl8pPr marL="3200400" algn="l" defTabSz="914400" rtl="0" eaLnBrk="1" latinLnBrk="0" hangingPunct="1">
              <a:defRPr kern="1200">
                <a:solidFill>
                  <a:schemeClr val="tx1"/>
                </a:solidFill>
                <a:latin typeface="Arial" charset="0"/>
                <a:ea typeface="DejaVu Sans" charset="0"/>
                <a:cs typeface="DejaVu Sans" charset="0"/>
              </a:defRPr>
            </a:lvl8pPr>
            <a:lvl9pPr marL="3657600" algn="l" defTabSz="914400" rtl="0" eaLnBrk="1" latinLnBrk="0" hangingPunct="1">
              <a:defRPr kern="1200">
                <a:solidFill>
                  <a:schemeClr val="tx1"/>
                </a:solidFill>
                <a:latin typeface="Arial" charset="0"/>
                <a:ea typeface="DejaVu Sans" charset="0"/>
                <a:cs typeface="DejaVu Sans" charset="0"/>
              </a:defRPr>
            </a:lvl9pPr>
          </a:lstStyle>
          <a:p>
            <a:pPr eaLnBrk="1">
              <a:lnSpc>
                <a:spcPct val="112000"/>
              </a:lnSpc>
            </a:pPr>
            <a:r>
              <a:rPr lang="de-DE" altLang="de-DE" sz="1000" i="1" dirty="0" smtClean="0">
                <a:solidFill>
                  <a:srgbClr val="3465A4"/>
                </a:solidFill>
                <a:latin typeface="Calibri" pitchFamily="34" charset="0"/>
                <a:ea typeface="Calibri" pitchFamily="34" charset="0"/>
                <a:cs typeface="Calibri" pitchFamily="34" charset="0"/>
              </a:rPr>
              <a:t>Allein mit den Entführern (links im Bild). „Nur mein Stoffhase ist bei mir“. </a:t>
            </a:r>
            <a:endParaRPr lang="de-DE" altLang="de-DE" sz="1000" i="1" dirty="0">
              <a:solidFill>
                <a:srgbClr val="3465A4"/>
              </a:solidFill>
              <a:latin typeface="Calibri" pitchFamily="34" charset="0"/>
              <a:ea typeface="Calibri" pitchFamily="34" charset="0"/>
              <a:cs typeface="Calibri" pitchFamily="34" charset="0"/>
            </a:endParaRPr>
          </a:p>
        </p:txBody>
      </p:sp>
      <p:sp>
        <p:nvSpPr>
          <p:cNvPr id="11" name="Text Box 11"/>
          <p:cNvSpPr txBox="1">
            <a:spLocks noChangeArrowheads="1"/>
          </p:cNvSpPr>
          <p:nvPr/>
        </p:nvSpPr>
        <p:spPr bwMode="auto">
          <a:xfrm>
            <a:off x="7020272" y="4581128"/>
            <a:ext cx="1751086" cy="947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5000" rIns="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DejaVu Sans" charset="0"/>
                <a:cs typeface="DejaVu Sans" charset="0"/>
              </a:defRPr>
            </a:lvl5pPr>
            <a:lvl6pPr marL="2286000" algn="l" defTabSz="914400" rtl="0" eaLnBrk="1" latinLnBrk="0" hangingPunct="1">
              <a:defRPr kern="1200">
                <a:solidFill>
                  <a:schemeClr val="tx1"/>
                </a:solidFill>
                <a:latin typeface="Arial" charset="0"/>
                <a:ea typeface="DejaVu Sans" charset="0"/>
                <a:cs typeface="DejaVu Sans" charset="0"/>
              </a:defRPr>
            </a:lvl6pPr>
            <a:lvl7pPr marL="2743200" algn="l" defTabSz="914400" rtl="0" eaLnBrk="1" latinLnBrk="0" hangingPunct="1">
              <a:defRPr kern="1200">
                <a:solidFill>
                  <a:schemeClr val="tx1"/>
                </a:solidFill>
                <a:latin typeface="Arial" charset="0"/>
                <a:ea typeface="DejaVu Sans" charset="0"/>
                <a:cs typeface="DejaVu Sans" charset="0"/>
              </a:defRPr>
            </a:lvl7pPr>
            <a:lvl8pPr marL="3200400" algn="l" defTabSz="914400" rtl="0" eaLnBrk="1" latinLnBrk="0" hangingPunct="1">
              <a:defRPr kern="1200">
                <a:solidFill>
                  <a:schemeClr val="tx1"/>
                </a:solidFill>
                <a:latin typeface="Arial" charset="0"/>
                <a:ea typeface="DejaVu Sans" charset="0"/>
                <a:cs typeface="DejaVu Sans" charset="0"/>
              </a:defRPr>
            </a:lvl8pPr>
            <a:lvl9pPr marL="3657600" algn="l" defTabSz="914400" rtl="0" eaLnBrk="1" latinLnBrk="0" hangingPunct="1">
              <a:defRPr kern="1200">
                <a:solidFill>
                  <a:schemeClr val="tx1"/>
                </a:solidFill>
                <a:latin typeface="Arial" charset="0"/>
                <a:ea typeface="DejaVu Sans" charset="0"/>
                <a:cs typeface="DejaVu Sans" charset="0"/>
              </a:defRPr>
            </a:lvl9pPr>
          </a:lstStyle>
          <a:p>
            <a:pPr eaLnBrk="1">
              <a:lnSpc>
                <a:spcPct val="112000"/>
              </a:lnSpc>
            </a:pPr>
            <a:r>
              <a:rPr lang="de-DE" altLang="de-DE" sz="1000" i="1" dirty="0" smtClean="0">
                <a:solidFill>
                  <a:srgbClr val="3465A4"/>
                </a:solidFill>
                <a:latin typeface="Calibri" pitchFamily="34" charset="0"/>
                <a:ea typeface="Calibri" pitchFamily="34" charset="0"/>
                <a:cs typeface="Calibri" pitchFamily="34" charset="0"/>
              </a:rPr>
              <a:t>N. „verbannt“ ihre Entführer auf eine einsame Insel </a:t>
            </a:r>
            <a:endParaRPr lang="de-DE" altLang="de-DE" sz="1000" i="1" dirty="0">
              <a:solidFill>
                <a:srgbClr val="3465A4"/>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762290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4230" y="1955741"/>
            <a:ext cx="8223250" cy="4519613"/>
          </a:xfrm>
        </p:spPr>
        <p:txBody>
          <a:bodyPr>
            <a:normAutofit fontScale="92500"/>
          </a:bodyPr>
          <a:lstStyle/>
          <a:p>
            <a:pPr>
              <a:spcBef>
                <a:spcPct val="0"/>
              </a:spcBef>
              <a:tabLst>
                <a:tab pos="685800" algn="l"/>
              </a:tabLst>
            </a:pPr>
            <a:endParaRPr lang="de-DE" sz="1800" kern="1200" dirty="0" smtClean="0">
              <a:latin typeface="Arial" charset="0"/>
            </a:endParaRPr>
          </a:p>
          <a:p>
            <a:pPr>
              <a:spcBef>
                <a:spcPct val="0"/>
              </a:spcBef>
              <a:tabLst>
                <a:tab pos="685800" algn="l"/>
              </a:tabLst>
            </a:pPr>
            <a:r>
              <a:rPr lang="de-DE" sz="2400" kern="1200" dirty="0" smtClean="0">
                <a:latin typeface="+mj-lt"/>
              </a:rPr>
              <a:t>Die Arbeit mit Traumatisierten Menschen kann eine Bereicherung und tiefe persönliche Erweiterung des Lebens bedeuten. </a:t>
            </a:r>
          </a:p>
          <a:p>
            <a:pPr>
              <a:spcBef>
                <a:spcPct val="0"/>
              </a:spcBef>
              <a:tabLst>
                <a:tab pos="685800" algn="l"/>
              </a:tabLst>
            </a:pPr>
            <a:endParaRPr lang="de-DE" sz="2400" kern="1200" dirty="0" smtClean="0">
              <a:latin typeface="+mj-lt"/>
            </a:endParaRPr>
          </a:p>
          <a:p>
            <a:pPr>
              <a:spcBef>
                <a:spcPct val="0"/>
              </a:spcBef>
              <a:tabLst>
                <a:tab pos="685800" algn="l"/>
              </a:tabLst>
            </a:pPr>
            <a:r>
              <a:rPr lang="de-DE" sz="2400" kern="1200" dirty="0" smtClean="0">
                <a:latin typeface="+mj-lt"/>
              </a:rPr>
              <a:t>Wir können teilhaben an Transformation von Leid in menschenwürdiges Leben und damit einen Beitrag leisten zur Menschlichkeit in unserer Gesellschaft. </a:t>
            </a:r>
          </a:p>
          <a:p>
            <a:pPr>
              <a:spcBef>
                <a:spcPct val="0"/>
              </a:spcBef>
              <a:tabLst>
                <a:tab pos="685800" algn="l"/>
              </a:tabLst>
            </a:pPr>
            <a:endParaRPr lang="de-DE" sz="2400" kern="1200" dirty="0" smtClean="0">
              <a:solidFill>
                <a:srgbClr val="333333"/>
              </a:solidFill>
              <a:latin typeface="+mj-lt"/>
            </a:endParaRPr>
          </a:p>
          <a:p>
            <a:pPr>
              <a:spcBef>
                <a:spcPct val="0"/>
              </a:spcBef>
              <a:tabLst>
                <a:tab pos="685800" algn="l"/>
              </a:tabLst>
            </a:pPr>
            <a:r>
              <a:rPr lang="de-DE" sz="2400" dirty="0">
                <a:latin typeface="+mj-lt"/>
              </a:rPr>
              <a:t>Wir erhöhen unsere Kapazität, Raum für Schutz und  Menschlichkeit zu schaffen. Allerdings so, wie wir diesen Raum schaffen, müssen wir Raum für unsere eigenen Wünsche &amp; Träume sowie Familie, Freunde und Kollegen schaffen. </a:t>
            </a:r>
          </a:p>
          <a:p>
            <a:endParaRPr lang="de-DE" dirty="0">
              <a:latin typeface="+mj-lt"/>
            </a:endParaRPr>
          </a:p>
        </p:txBody>
      </p:sp>
      <p:sp>
        <p:nvSpPr>
          <p:cNvPr id="4" name="Rectangle 6"/>
          <p:cNvSpPr>
            <a:spLocks noGrp="1" noChangeArrowheads="1"/>
          </p:cNvSpPr>
          <p:nvPr>
            <p:ph type="title"/>
          </p:nvPr>
        </p:nvSpPr>
        <p:spPr bwMode="auto">
          <a:xfrm>
            <a:off x="539553" y="350521"/>
            <a:ext cx="8157927" cy="984885"/>
          </a:xfrm>
          <a:prstGeom prst="rect">
            <a:avLst/>
          </a:prstGeom>
          <a:noFill/>
          <a:ln w="9525">
            <a:noFill/>
            <a:round/>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defRPr/>
            </a:pPr>
            <a:r>
              <a:rPr lang="de-DE" sz="2900" b="1" dirty="0">
                <a:latin typeface="+mn-lt"/>
              </a:rPr>
              <a:t>Auswirkungen von Trauma </a:t>
            </a:r>
            <a:r>
              <a:rPr lang="de-DE" sz="2200" b="1" dirty="0">
                <a:latin typeface="+mn-lt"/>
              </a:rPr>
              <a:t>(persönlich/strukturell)</a:t>
            </a:r>
            <a:br>
              <a:rPr lang="de-DE" sz="2200" b="1" dirty="0">
                <a:latin typeface="+mn-lt"/>
              </a:rPr>
            </a:br>
            <a:r>
              <a:rPr lang="de-DE" sz="2900" b="1" dirty="0">
                <a:latin typeface="+mn-lt"/>
              </a:rPr>
              <a:t>Balance zwischen positiven &amp; negativen Aspekten </a:t>
            </a:r>
          </a:p>
        </p:txBody>
      </p:sp>
    </p:spTree>
    <p:extLst>
      <p:ext uri="{BB962C8B-B14F-4D97-AF65-F5344CB8AC3E}">
        <p14:creationId xmlns:p14="http://schemas.microsoft.com/office/powerpoint/2010/main" val="1591375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Erfolgversprechend! </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63</a:t>
            </a:fld>
            <a:endParaRPr lang="de-DE" dirty="0"/>
          </a:p>
        </p:txBody>
      </p:sp>
      <p:sp>
        <p:nvSpPr>
          <p:cNvPr id="5" name="Fußzeilenplatzhalter 4"/>
          <p:cNvSpPr>
            <a:spLocks noGrp="1"/>
          </p:cNvSpPr>
          <p:nvPr>
            <p:ph type="ftr" sz="quarter" idx="3"/>
          </p:nvPr>
        </p:nvSpPr>
        <p:spPr/>
        <p:txBody>
          <a:bodyPr/>
          <a:lstStyle/>
          <a:p>
            <a:r>
              <a:rPr lang="de-DE" dirty="0" smtClean="0"/>
              <a:t>Bundesweite Arbeitsgemeinschaft der Psychosozialen Zentren für Flüchtlinge und Folteropfer</a:t>
            </a:r>
            <a:endParaRPr lang="de-DE" dirty="0"/>
          </a:p>
        </p:txBody>
      </p:sp>
      <p:sp>
        <p:nvSpPr>
          <p:cNvPr id="6" name="Datumsplatzhalter 5"/>
          <p:cNvSpPr>
            <a:spLocks noGrp="1"/>
          </p:cNvSpPr>
          <p:nvPr>
            <p:ph type="dt" sz="half" idx="2"/>
          </p:nvPr>
        </p:nvSpPr>
        <p:spPr/>
        <p:txBody>
          <a:bodyPr/>
          <a:lstStyle/>
          <a:p>
            <a:fld id="{3A9B1E7C-BB1F-4816-A0E7-CE4116F8F332}" type="datetime1">
              <a:rPr lang="de-DE" smtClean="0"/>
              <a:t>23.02.2016</a:t>
            </a:fld>
            <a:endParaRPr lang="de-DE" dirty="0"/>
          </a:p>
        </p:txBody>
      </p:sp>
      <p:pic>
        <p:nvPicPr>
          <p:cNvPr id="7" name="Inhaltsplatzhalter 6"/>
          <p:cNvPicPr>
            <a:picLocks noGrp="1" noChangeAspect="1"/>
          </p:cNvPicPr>
          <p:nvPr>
            <p:ph idx="1"/>
          </p:nvPr>
        </p:nvPicPr>
        <p:blipFill>
          <a:blip r:embed="rId2"/>
          <a:stretch>
            <a:fillRect/>
          </a:stretch>
        </p:blipFill>
        <p:spPr>
          <a:xfrm>
            <a:off x="0" y="1595227"/>
            <a:ext cx="9055006" cy="4222230"/>
          </a:xfrm>
          <a:prstGeom prst="rect">
            <a:avLst/>
          </a:prstGeom>
        </p:spPr>
      </p:pic>
      <p:sp>
        <p:nvSpPr>
          <p:cNvPr id="8" name="Rechteck 7"/>
          <p:cNvSpPr/>
          <p:nvPr/>
        </p:nvSpPr>
        <p:spPr>
          <a:xfrm>
            <a:off x="5778642" y="5816577"/>
            <a:ext cx="3276364" cy="303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Kunstgruppe, Köln  </a:t>
            </a:r>
            <a:endParaRPr lang="de-DE" dirty="0">
              <a:solidFill>
                <a:schemeClr val="tx1"/>
              </a:solidFill>
            </a:endParaRPr>
          </a:p>
        </p:txBody>
      </p:sp>
    </p:spTree>
    <p:extLst>
      <p:ext uri="{BB962C8B-B14F-4D97-AF65-F5344CB8AC3E}">
        <p14:creationId xmlns:p14="http://schemas.microsoft.com/office/powerpoint/2010/main" val="854924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r>
              <a:rPr lang="de-DE" smtClean="0"/>
              <a:t>Danke </a:t>
            </a:r>
            <a:r>
              <a:rPr lang="de-DE" dirty="0" smtClean="0"/>
              <a:t>für </a:t>
            </a:r>
            <a:r>
              <a:rPr lang="de-DE" smtClean="0"/>
              <a:t>die Aufmerksamkeit!  </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64</a:t>
            </a:fld>
            <a:endParaRPr lang="de-DE" dirty="0"/>
          </a:p>
        </p:txBody>
      </p:sp>
    </p:spTree>
    <p:extLst>
      <p:ext uri="{BB962C8B-B14F-4D97-AF65-F5344CB8AC3E}">
        <p14:creationId xmlns:p14="http://schemas.microsoft.com/office/powerpoint/2010/main" val="183846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976079F-3682-4990-8144-36F5E0EF2C6C}" type="slidenum">
              <a:rPr lang="de-DE" smtClean="0">
                <a:solidFill>
                  <a:prstClr val="black">
                    <a:tint val="75000"/>
                  </a:prstClr>
                </a:solidFill>
              </a:rPr>
              <a:pPr/>
              <a:t>7</a:t>
            </a:fld>
            <a:endParaRPr lang="de-DE">
              <a:solidFill>
                <a:prstClr val="black">
                  <a:tint val="75000"/>
                </a:prstClr>
              </a:solidFill>
            </a:endParaRPr>
          </a:p>
        </p:txBody>
      </p:sp>
      <p:sp>
        <p:nvSpPr>
          <p:cNvPr id="4" name="Rechteck 3"/>
          <p:cNvSpPr/>
          <p:nvPr/>
        </p:nvSpPr>
        <p:spPr>
          <a:xfrm>
            <a:off x="683568" y="3645024"/>
            <a:ext cx="3240360" cy="1800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T.S. Sir Lanka</a:t>
            </a:r>
            <a:r>
              <a:rPr lang="de-DE" dirty="0" smtClean="0"/>
              <a:t>: „ Erinnerungen“ </a:t>
            </a:r>
            <a:endParaRPr lang="de-DE" dirty="0"/>
          </a:p>
        </p:txBody>
      </p:sp>
    </p:spTree>
    <p:extLst>
      <p:ext uri="{BB962C8B-B14F-4D97-AF65-F5344CB8AC3E}">
        <p14:creationId xmlns:p14="http://schemas.microsoft.com/office/powerpoint/2010/main" val="367783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Begleiten oder „Heilen“</a:t>
            </a:r>
            <a:endParaRPr lang="de-DE" dirty="0"/>
          </a:p>
        </p:txBody>
      </p:sp>
      <p:sp>
        <p:nvSpPr>
          <p:cNvPr id="3" name="Inhaltsplatzhalter 2"/>
          <p:cNvSpPr>
            <a:spLocks noGrp="1"/>
          </p:cNvSpPr>
          <p:nvPr>
            <p:ph idx="1"/>
          </p:nvPr>
        </p:nvSpPr>
        <p:spPr/>
        <p:txBody>
          <a:bodyPr>
            <a:normAutofit lnSpcReduction="10000"/>
          </a:bodyPr>
          <a:lstStyle/>
          <a:p>
            <a:r>
              <a:rPr lang="de-DE" dirty="0" smtClean="0"/>
              <a:t>Trauma ist eine Erfahrung des Leidens, die (mit)geteilt werden kann, ins Leben integriert werde kann, aber nicht unbedingt „geheilt“ werden kann.</a:t>
            </a:r>
          </a:p>
          <a:p>
            <a:r>
              <a:rPr lang="de-DE" dirty="0" smtClean="0"/>
              <a:t>Aber das muss nicht bedeuten, dass das Leiden verschwindet</a:t>
            </a:r>
          </a:p>
          <a:p>
            <a:r>
              <a:rPr lang="de-DE" dirty="0" smtClean="0"/>
              <a:t>Von Bedeutung ist vielmehr, ob Menschen ihrem Verlusten allein  gegenüberstehen müssen oder dieses Leid mit anderen teilen können.</a:t>
            </a:r>
          </a:p>
          <a:p>
            <a:r>
              <a:rPr lang="de-DE" dirty="0" smtClean="0"/>
              <a:t> </a:t>
            </a:r>
            <a:endParaRPr lang="de-DE" dirty="0"/>
          </a:p>
        </p:txBody>
      </p:sp>
      <p:sp>
        <p:nvSpPr>
          <p:cNvPr id="4" name="Foliennummernplatzhalter 3"/>
          <p:cNvSpPr>
            <a:spLocks noGrp="1"/>
          </p:cNvSpPr>
          <p:nvPr>
            <p:ph type="sldNum" sz="quarter" idx="12"/>
          </p:nvPr>
        </p:nvSpPr>
        <p:spPr/>
        <p:txBody>
          <a:bodyPr/>
          <a:lstStyle/>
          <a:p>
            <a:fld id="{65DD3760-C60F-4C72-B2EB-4712C6F8169F}" type="slidenum">
              <a:rPr lang="de-DE" smtClean="0"/>
              <a:t>8</a:t>
            </a:fld>
            <a:endParaRPr lang="de-DE" dirty="0"/>
          </a:p>
        </p:txBody>
      </p:sp>
    </p:spTree>
    <p:extLst>
      <p:ext uri="{BB962C8B-B14F-4D97-AF65-F5344CB8AC3E}">
        <p14:creationId xmlns:p14="http://schemas.microsoft.com/office/powerpoint/2010/main" val="243101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976079F-3682-4990-8144-36F5E0EF2C6C}" type="slidenum">
              <a:rPr lang="de-DE" smtClean="0">
                <a:solidFill>
                  <a:prstClr val="black">
                    <a:tint val="75000"/>
                  </a:prstClr>
                </a:solidFill>
              </a:rPr>
              <a:pPr/>
              <a:t>9</a:t>
            </a:fld>
            <a:endParaRPr lang="de-DE">
              <a:solidFill>
                <a:prstClr val="black">
                  <a:tint val="75000"/>
                </a:prstClr>
              </a:solidFill>
            </a:endParaRPr>
          </a:p>
        </p:txBody>
      </p:sp>
      <p:sp>
        <p:nvSpPr>
          <p:cNvPr id="4" name="Rechteck 3"/>
          <p:cNvSpPr/>
          <p:nvPr/>
        </p:nvSpPr>
        <p:spPr>
          <a:xfrm>
            <a:off x="539552" y="3933056"/>
            <a:ext cx="3960440" cy="19442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smtClean="0"/>
              <a:t>T.S. Sir Lanka: „ so sehe ich mich, wenn ich daran denke oder davon reden muss“. </a:t>
            </a:r>
            <a:endParaRPr lang="de-DE" dirty="0"/>
          </a:p>
        </p:txBody>
      </p:sp>
    </p:spTree>
    <p:extLst>
      <p:ext uri="{BB962C8B-B14F-4D97-AF65-F5344CB8AC3E}">
        <p14:creationId xmlns:p14="http://schemas.microsoft.com/office/powerpoint/2010/main" val="278784403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4328</Words>
  <Application>Microsoft Office PowerPoint</Application>
  <PresentationFormat>Bildschirmpräsentation (4:3)</PresentationFormat>
  <Paragraphs>506</Paragraphs>
  <Slides>64</Slides>
  <Notes>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64</vt:i4>
      </vt:variant>
    </vt:vector>
  </HeadingPairs>
  <TitlesOfParts>
    <vt:vector size="72" baseType="lpstr">
      <vt:lpstr>Microsoft YaHei</vt:lpstr>
      <vt:lpstr>MS PGothic</vt:lpstr>
      <vt:lpstr>宋体</vt:lpstr>
      <vt:lpstr>Arial</vt:lpstr>
      <vt:lpstr>Calibri</vt:lpstr>
      <vt:lpstr>Times New Roman</vt:lpstr>
      <vt:lpstr>Wingdings</vt:lpstr>
      <vt:lpstr>Larissa</vt:lpstr>
      <vt:lpstr>„Psychologische Begleitung von Flüchtlingen: mehr als Traumatherapie!“ - kontextbezogene Arbeit mit traumatisierten Flüchtlingen -</vt:lpstr>
      <vt:lpstr>„Ich bin ein Geist“ - Ruhollah Gholami (Afghanistan) und Tom Wiedemann (Deutschland) - </vt:lpstr>
      <vt:lpstr>Gliederung</vt:lpstr>
      <vt:lpstr>Traumatisierte Flüchtlinge</vt:lpstr>
      <vt:lpstr>PowerPoint-Präsentation</vt:lpstr>
      <vt:lpstr>Zersplitterung von Menschen Gedächtnis und Welten</vt:lpstr>
      <vt:lpstr>PowerPoint-Präsentation</vt:lpstr>
      <vt:lpstr>Begleiten oder „Heilen“</vt:lpstr>
      <vt:lpstr>PowerPoint-Präsentation</vt:lpstr>
      <vt:lpstr>Vorbemerkungen aus der psychotherapeutischen Arbeit mit Opfern von Krieg und Verfolgung (I)</vt:lpstr>
      <vt:lpstr>Vorbemerkungen aus der psychotherapeutischen Arbeit mit Opfern von Krieg und Verfolgung (II)</vt:lpstr>
      <vt:lpstr>Vorbemerkungen aus der psychotherapeutischen Arbeit mit Opfern von Krieg und Verfolgung (III)</vt:lpstr>
      <vt:lpstr>  Das Erleben eines Traumas kann psychisches Leid auslösen, das nicht ausschließlich mit der Diagnose einer PTSD zu fassen ist.  </vt:lpstr>
      <vt:lpstr>Posttraumatische Belastungsstörung </vt:lpstr>
      <vt:lpstr>Auschwitz, Somalia, Syrien</vt:lpstr>
      <vt:lpstr>Auschwitz, Somalia, Syrien</vt:lpstr>
      <vt:lpstr>Trauma  Definition &amp;wissenschaftlicher Diskurs</vt:lpstr>
      <vt:lpstr>Trauma  Definition &amp;wissenschaftlicher Diskurs</vt:lpstr>
      <vt:lpstr>PTBS in der klinischen Klassifikation und Behandlung </vt:lpstr>
      <vt:lpstr>PowerPoint-Präsentation</vt:lpstr>
      <vt:lpstr>Die Posttraumatische Belastungsstörung</vt:lpstr>
      <vt:lpstr>Posttraumatische Belastungsstörung (F43.1) </vt:lpstr>
      <vt:lpstr>Die Posttraumatische Belastungsstörung Diagnostische Kriterien</vt:lpstr>
      <vt:lpstr>PowerPoint-Präsentation</vt:lpstr>
      <vt:lpstr>PowerPoint-Präsentation</vt:lpstr>
      <vt:lpstr>PowerPoint-Präsentation</vt:lpstr>
      <vt:lpstr>3 Hauptsymptomgruppen der PTBS</vt:lpstr>
      <vt:lpstr>PowerPoint-Präsentation</vt:lpstr>
      <vt:lpstr>Die Posttraumatische Belastungsstörung </vt:lpstr>
      <vt:lpstr>S3*- Leitlinie Posttraumatische Belastungsstörung &amp; Behandlung *in Abstimmung mit AWMF + Fachgesellschaften u.a. Deutschsprachige Gesellschaft für Psychotraumatologie (DeGPT), Deutsche Gesellschaft für Psychiatrie, Psychotherapie und Nerverheilkunde (DGPPN)</vt:lpstr>
      <vt:lpstr>S3- Leitlinie Posttraumatische Belastungsstörung &amp; Behandlung</vt:lpstr>
      <vt:lpstr>Sequenzen von Trauma bei Flüchtlingen</vt:lpstr>
      <vt:lpstr>PowerPoint-Präsentation</vt:lpstr>
      <vt:lpstr>„Sequentielle Traumatisierung bei Kindern“ </vt:lpstr>
      <vt:lpstr>Phasen des psychischen Traumas  und der Verarbeitung</vt:lpstr>
      <vt:lpstr>„Sequentielle Traumatisierung bei Kindern“ </vt:lpstr>
      <vt:lpstr>Ganzheitliche Sicht </vt:lpstr>
      <vt:lpstr>Psychotherapeutische &amp; psychosoziale Begleitung von Flüchtlingen aus Kriegs &amp; Krisengebieten bedeutet immer: </vt:lpstr>
      <vt:lpstr>PowerPoint-Präsentation</vt:lpstr>
      <vt:lpstr>PowerPoint-Präsentation</vt:lpstr>
      <vt:lpstr>Systemische Zugänge und Interventionen  </vt:lpstr>
      <vt:lpstr>Key Learnings aus der Praxis der Zentren für Flüchtlinge und Folteropfer</vt:lpstr>
      <vt:lpstr>Trauma-arbeit und mehr </vt:lpstr>
      <vt:lpstr>Psychische Verarbeitung – von Kindersoldaten erlittener Traumata  am Beispiel von “Illha Josina Machel”, Mosambik (nach Boia Efraim Junior, 2006)</vt:lpstr>
      <vt:lpstr>Einige typische Problemkreise Flüchtlingen und Überlebenden von Folter</vt:lpstr>
      <vt:lpstr>Typische Problemkreise Flüchtlingen und Überlebenden von Folter</vt:lpstr>
      <vt:lpstr>Typische Problemkreise Flüchtlingen und Überlebenden von Folter</vt:lpstr>
      <vt:lpstr>Typische Problemkreise Flüchtlingen und Überlebenden von Folter</vt:lpstr>
      <vt:lpstr>Trauma bearbeiten und andere Schritte (einige Beispiele) </vt:lpstr>
      <vt:lpstr>Trauma bearbeiten und andere Schritte (einige Beispiele) </vt:lpstr>
      <vt:lpstr>Trauma bearbeiten und andere Schritte (einige Beispiele) </vt:lpstr>
      <vt:lpstr>Arbeit mit der ganzen Familie</vt:lpstr>
      <vt:lpstr>Typische Störungen nach Bindungsabbrüchen </vt:lpstr>
      <vt:lpstr>Bindungsabbrüche auf der Flucht</vt:lpstr>
      <vt:lpstr>Bindungsabbruch auf der Flucht – A. aus Dagestan Aus der Fremdanamnese von As Mutter</vt:lpstr>
      <vt:lpstr>Bindungsabbruch auf der Flucht – A. aus Dagestan Aus der Fremdanamnese von As Mutter</vt:lpstr>
      <vt:lpstr>Bindungsabbruch auf der Flucht – A.  Aus der Fremdanamnese von A. s Mutter</vt:lpstr>
      <vt:lpstr>Aus dem psychologischen Erhebungsbefund</vt:lpstr>
      <vt:lpstr>Verstummen nach Entführung und Flucht </vt:lpstr>
      <vt:lpstr>Fallbeispiel N.</vt:lpstr>
      <vt:lpstr>PowerPoint-Präsentation</vt:lpstr>
      <vt:lpstr>Auswirkungen von Trauma (persönlich/strukturell) Balance zwischen positiven &amp; negativen Aspekten </vt:lpstr>
      <vt:lpstr>Erfolgversprechend! </vt:lpstr>
      <vt:lpstr>PowerPoint-Präsentation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praktikum</dc:creator>
  <cp:lastModifiedBy>Praktikanten BAFF</cp:lastModifiedBy>
  <cp:revision>245</cp:revision>
  <dcterms:created xsi:type="dcterms:W3CDTF">2013-04-10T11:44:06Z</dcterms:created>
  <dcterms:modified xsi:type="dcterms:W3CDTF">2016-02-23T09:40:49Z</dcterms:modified>
</cp:coreProperties>
</file>